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58" r:id="rId4"/>
    <p:sldId id="260" r:id="rId5"/>
    <p:sldId id="261" r:id="rId6"/>
    <p:sldId id="262" r:id="rId7"/>
    <p:sldId id="264" r:id="rId8"/>
    <p:sldId id="265" r:id="rId9"/>
    <p:sldId id="266" r:id="rId10"/>
    <p:sldId id="267" r:id="rId11"/>
    <p:sldId id="270" r:id="rId12"/>
    <p:sldId id="326" r:id="rId13"/>
    <p:sldId id="271" r:id="rId14"/>
    <p:sldId id="278" r:id="rId15"/>
    <p:sldId id="284" r:id="rId16"/>
    <p:sldId id="285" r:id="rId17"/>
    <p:sldId id="286" r:id="rId18"/>
    <p:sldId id="287" r:id="rId19"/>
    <p:sldId id="288" r:id="rId20"/>
    <p:sldId id="289" r:id="rId21"/>
    <p:sldId id="291" r:id="rId22"/>
    <p:sldId id="325" r:id="rId23"/>
    <p:sldId id="294" r:id="rId24"/>
    <p:sldId id="296" r:id="rId25"/>
    <p:sldId id="297" r:id="rId26"/>
    <p:sldId id="299" r:id="rId27"/>
    <p:sldId id="301" r:id="rId28"/>
    <p:sldId id="304" r:id="rId29"/>
    <p:sldId id="327" r:id="rId30"/>
    <p:sldId id="305" r:id="rId31"/>
    <p:sldId id="306" r:id="rId32"/>
    <p:sldId id="307" r:id="rId33"/>
    <p:sldId id="308" r:id="rId34"/>
    <p:sldId id="309" r:id="rId35"/>
    <p:sldId id="310" r:id="rId36"/>
    <p:sldId id="314" r:id="rId37"/>
    <p:sldId id="315" r:id="rId38"/>
    <p:sldId id="316" r:id="rId39"/>
    <p:sldId id="317" r:id="rId40"/>
    <p:sldId id="318" r:id="rId41"/>
    <p:sldId id="321" r:id="rId42"/>
    <p:sldId id="324" r:id="rId43"/>
    <p:sldId id="322" r:id="rId44"/>
    <p:sldId id="323" r:id="rId45"/>
  </p:sldIdLst>
  <p:sldSz cx="14630400" cy="8229600"/>
  <p:notesSz cx="14630400" cy="82296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3"/>
    <p:restoredTop sz="73735"/>
  </p:normalViewPr>
  <p:slideViewPr>
    <p:cSldViewPr>
      <p:cViewPr varScale="1">
        <p:scale>
          <a:sx n="88" d="100"/>
          <a:sy n="88" d="100"/>
        </p:scale>
        <p:origin x="712"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412750"/>
          </a:xfrm>
          <a:prstGeom prst="rect">
            <a:avLst/>
          </a:prstGeom>
        </p:spPr>
        <p:txBody>
          <a:bodyPr vert="horz" lIns="91440" tIns="45720" rIns="91440" bIns="45720" rtlCol="0"/>
          <a:lstStyle>
            <a:lvl1pPr algn="r">
              <a:defRPr sz="1200"/>
            </a:lvl1pPr>
          </a:lstStyle>
          <a:p>
            <a:fld id="{C2FD6EF7-FAB6-E842-94B8-8AEEDAC390DB}" type="datetimeFigureOut">
              <a:rPr lang="en-US" smtClean="0"/>
              <a:t>2/28/24</a:t>
            </a:fld>
            <a:endParaRPr lang="en-US"/>
          </a:p>
        </p:txBody>
      </p:sp>
      <p:sp>
        <p:nvSpPr>
          <p:cNvPr id="4" name="Slide Image Placeholder 3"/>
          <p:cNvSpPr>
            <a:spLocks noGrp="1" noRot="1" noChangeAspect="1"/>
          </p:cNvSpPr>
          <p:nvPr>
            <p:ph type="sldImg" idx="2"/>
          </p:nvPr>
        </p:nvSpPr>
        <p:spPr>
          <a:xfrm>
            <a:off x="4845050" y="1028700"/>
            <a:ext cx="494030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960813"/>
            <a:ext cx="117030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634047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7816850"/>
            <a:ext cx="6340475" cy="412750"/>
          </a:xfrm>
          <a:prstGeom prst="rect">
            <a:avLst/>
          </a:prstGeom>
        </p:spPr>
        <p:txBody>
          <a:bodyPr vert="horz" lIns="91440" tIns="45720" rIns="91440" bIns="45720" rtlCol="0" anchor="b"/>
          <a:lstStyle>
            <a:lvl1pPr algn="r">
              <a:defRPr sz="1200"/>
            </a:lvl1pPr>
          </a:lstStyle>
          <a:p>
            <a:fld id="{F65EB76A-E122-F449-90DA-DFF4B12A1496}" type="slidenum">
              <a:rPr lang="en-US" smtClean="0"/>
              <a:t>‹#›</a:t>
            </a:fld>
            <a:endParaRPr lang="en-US"/>
          </a:p>
        </p:txBody>
      </p:sp>
    </p:spTree>
    <p:extLst>
      <p:ext uri="{BB962C8B-B14F-4D97-AF65-F5344CB8AC3E}">
        <p14:creationId xmlns:p14="http://schemas.microsoft.com/office/powerpoint/2010/main" val="3667525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Lecture 5:</a:t>
            </a:r>
          </a:p>
          <a:p>
            <a:endParaRPr lang="en-US" dirty="0"/>
          </a:p>
          <a:p>
            <a:r>
              <a:rPr lang="en-US" b="1" i="0" dirty="0">
                <a:solidFill>
                  <a:srgbClr val="333333"/>
                </a:solidFill>
                <a:effectLst/>
                <a:latin typeface="Lato Extended"/>
              </a:rPr>
              <a:t>Language Modeling (Smoothing Techniques)</a:t>
            </a:r>
            <a:endParaRPr lang="en-US" b="1" dirty="0"/>
          </a:p>
          <a:p>
            <a:endParaRPr lang="en-US" dirty="0"/>
          </a:p>
        </p:txBody>
      </p:sp>
      <p:sp>
        <p:nvSpPr>
          <p:cNvPr id="4" name="Slide Number Placeholder 3"/>
          <p:cNvSpPr>
            <a:spLocks noGrp="1"/>
          </p:cNvSpPr>
          <p:nvPr>
            <p:ph type="sldNum" sz="quarter" idx="5"/>
          </p:nvPr>
        </p:nvSpPr>
        <p:spPr/>
        <p:txBody>
          <a:bodyPr/>
          <a:lstStyle/>
          <a:p>
            <a:fld id="{F65EB76A-E122-F449-90DA-DFF4B12A1496}" type="slidenum">
              <a:rPr lang="en-US" smtClean="0"/>
              <a:t>1</a:t>
            </a:fld>
            <a:endParaRPr lang="en-US"/>
          </a:p>
        </p:txBody>
      </p:sp>
    </p:spTree>
    <p:extLst>
      <p:ext uri="{BB962C8B-B14F-4D97-AF65-F5344CB8AC3E}">
        <p14:creationId xmlns:p14="http://schemas.microsoft.com/office/powerpoint/2010/main" val="2800587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latin typeface="+mn-lt"/>
              </a:rPr>
              <a:t>What is N-gram models?</a:t>
            </a:r>
          </a:p>
          <a:p>
            <a:pPr algn="l"/>
            <a:endParaRPr lang="en-US" b="0" i="0" dirty="0">
              <a:solidFill>
                <a:srgbClr val="ECECEC"/>
              </a:solidFill>
              <a:effectLst/>
              <a:latin typeface="+mn-lt"/>
            </a:endParaRPr>
          </a:p>
          <a:p>
            <a:pPr algn="l"/>
            <a:r>
              <a:rPr lang="en-US" b="0" i="0" dirty="0">
                <a:solidFill>
                  <a:srgbClr val="ECECEC"/>
                </a:solidFill>
                <a:effectLst/>
                <a:latin typeface="+mn-lt"/>
              </a:rPr>
              <a:t>The N-gram Models are an extension of the Bigram Model, where instead of considering only pairs of consecutive words, we consider sequences of N words. These models estimate the probability of a word based on the occurrence of the previous N-1 words.</a:t>
            </a:r>
          </a:p>
          <a:p>
            <a:pPr marL="742950" lvl="1" indent="-285750" algn="l">
              <a:buFont typeface="Arial" panose="020B0604020202020204" pitchFamily="34" charset="0"/>
              <a:buChar char="•"/>
            </a:pPr>
            <a:endParaRPr lang="en-US" b="0" i="0" dirty="0">
              <a:solidFill>
                <a:srgbClr val="ECECEC"/>
              </a:solidFill>
              <a:effectLst/>
              <a:latin typeface="+mn-lt"/>
            </a:endParaRPr>
          </a:p>
          <a:p>
            <a:pPr algn="l">
              <a:buFontTx/>
              <a:buNone/>
            </a:pPr>
            <a:r>
              <a:rPr lang="en-US" b="1" i="0" dirty="0">
                <a:solidFill>
                  <a:srgbClr val="ECECEC"/>
                </a:solidFill>
                <a:effectLst/>
                <a:latin typeface="+mn-lt"/>
              </a:rPr>
              <a:t>Basic Idea:</a:t>
            </a:r>
            <a:endParaRPr lang="en-US" b="0" i="0" dirty="0">
              <a:solidFill>
                <a:srgbClr val="ECECEC"/>
              </a:solidFill>
              <a:effectLst/>
              <a:latin typeface="+mn-lt"/>
            </a:endParaRPr>
          </a:p>
          <a:p>
            <a:pPr marL="742950" lvl="1" indent="-285750" algn="l">
              <a:buFont typeface="Arial" panose="020B0604020202020204" pitchFamily="34" charset="0"/>
              <a:buChar char="•"/>
            </a:pPr>
            <a:r>
              <a:rPr lang="en-US" b="0" i="0" dirty="0">
                <a:solidFill>
                  <a:srgbClr val="ECECEC"/>
                </a:solidFill>
                <a:effectLst/>
                <a:latin typeface="+mn-lt"/>
              </a:rPr>
              <a:t>N-gram models consider the probability of a word occurring in a sentence based on the context of the previous n-1 words.</a:t>
            </a:r>
          </a:p>
          <a:p>
            <a:pPr marL="742950" lvl="1" indent="-285750" algn="l">
              <a:buFont typeface="Arial" panose="020B0604020202020204" pitchFamily="34" charset="0"/>
              <a:buChar char="•"/>
            </a:pPr>
            <a:r>
              <a:rPr lang="en-US" b="0" i="0" dirty="0">
                <a:solidFill>
                  <a:srgbClr val="ECECEC"/>
                </a:solidFill>
                <a:effectLst/>
                <a:latin typeface="+mn-lt"/>
              </a:rPr>
              <a:t>They generalize the concept of the bigram model, where n equals 2.</a:t>
            </a:r>
          </a:p>
          <a:p>
            <a:pPr marL="742950" lvl="1" indent="-285750" algn="l">
              <a:buFont typeface="Arial" panose="020B0604020202020204" pitchFamily="34" charset="0"/>
              <a:buChar char="•"/>
            </a:pPr>
            <a:endParaRPr lang="en-US" b="0" i="0" dirty="0">
              <a:solidFill>
                <a:srgbClr val="ECECEC"/>
              </a:solidFill>
              <a:effectLst/>
              <a:latin typeface="+mn-lt"/>
            </a:endParaRPr>
          </a:p>
          <a:p>
            <a:pPr algn="l">
              <a:buFontTx/>
              <a:buNone/>
            </a:pPr>
            <a:r>
              <a:rPr lang="en-US" b="1" i="0" dirty="0">
                <a:solidFill>
                  <a:srgbClr val="ECECEC"/>
                </a:solidFill>
                <a:effectLst/>
                <a:latin typeface="+mn-lt"/>
              </a:rPr>
              <a:t>Modeling Approach:</a:t>
            </a:r>
            <a:endParaRPr lang="en-US" b="0" i="0" dirty="0">
              <a:solidFill>
                <a:srgbClr val="ECECEC"/>
              </a:solidFill>
              <a:effectLst/>
              <a:latin typeface="+mn-lt"/>
            </a:endParaRPr>
          </a:p>
          <a:p>
            <a:pPr marL="742950" lvl="1" indent="-285750" algn="l">
              <a:buFont typeface="Arial" panose="020B0604020202020204" pitchFamily="34" charset="0"/>
              <a:buChar char="•"/>
            </a:pPr>
            <a:r>
              <a:rPr lang="en-US" b="0" i="0" dirty="0">
                <a:solidFill>
                  <a:srgbClr val="ECECEC"/>
                </a:solidFill>
                <a:effectLst/>
                <a:latin typeface="+mn-lt"/>
              </a:rPr>
              <a:t>N-gram models estimate the likelihood of a word given the previous n-1 words using statistical techniques, typically based on relative frequencies observed in a corpus of text.</a:t>
            </a:r>
          </a:p>
          <a:p>
            <a:pPr marL="742950" lvl="1" indent="-285750" algn="l">
              <a:buFont typeface="Arial" panose="020B0604020202020204" pitchFamily="34" charset="0"/>
              <a:buChar char="•"/>
            </a:pPr>
            <a:r>
              <a:rPr lang="en-US" b="0" i="0" dirty="0">
                <a:solidFill>
                  <a:srgbClr val="ECECEC"/>
                </a:solidFill>
                <a:effectLst/>
                <a:latin typeface="+mn-lt"/>
              </a:rPr>
              <a:t>They capture dependencies between words within a fixed window of size n.</a:t>
            </a:r>
          </a:p>
          <a:p>
            <a:pPr marL="742950" lvl="1" indent="-285750" algn="l">
              <a:buFont typeface="Arial" panose="020B0604020202020204" pitchFamily="34" charset="0"/>
              <a:buChar char="•"/>
            </a:pPr>
            <a:endParaRPr lang="en-US" b="0" i="0" dirty="0">
              <a:solidFill>
                <a:srgbClr val="ECECEC"/>
              </a:solidFill>
              <a:effectLst/>
              <a:latin typeface="+mn-lt"/>
            </a:endParaRPr>
          </a:p>
          <a:p>
            <a:pPr algn="l">
              <a:buFontTx/>
              <a:buNone/>
            </a:pPr>
            <a:r>
              <a:rPr lang="en-US" b="1" i="0" dirty="0">
                <a:solidFill>
                  <a:srgbClr val="ECECEC"/>
                </a:solidFill>
                <a:effectLst/>
                <a:latin typeface="+mn-lt"/>
              </a:rPr>
              <a:t>Example:</a:t>
            </a:r>
            <a:endParaRPr lang="en-US" b="0" i="0" dirty="0">
              <a:solidFill>
                <a:srgbClr val="ECECEC"/>
              </a:solidFill>
              <a:effectLst/>
              <a:latin typeface="+mn-lt"/>
            </a:endParaRPr>
          </a:p>
          <a:p>
            <a:pPr marL="742950" lvl="1" indent="-285750" algn="l">
              <a:buFont typeface="Arial" panose="020B0604020202020204" pitchFamily="34" charset="0"/>
              <a:buChar char="•"/>
            </a:pPr>
            <a:r>
              <a:rPr lang="en-US" b="0" i="0" dirty="0">
                <a:solidFill>
                  <a:srgbClr val="ECECEC"/>
                </a:solidFill>
                <a:effectLst/>
                <a:latin typeface="+mn-lt"/>
              </a:rPr>
              <a:t>For example, in a bigram model (n=2), the probability of a word is estimated based on the preceding word.</a:t>
            </a:r>
          </a:p>
          <a:p>
            <a:pPr marL="742950" lvl="1" indent="-285750" algn="l">
              <a:buFont typeface="Arial" panose="020B0604020202020204" pitchFamily="34" charset="0"/>
              <a:buChar char="•"/>
            </a:pPr>
            <a:r>
              <a:rPr lang="en-US" b="0" i="0" dirty="0">
                <a:solidFill>
                  <a:srgbClr val="ECECEC"/>
                </a:solidFill>
                <a:effectLst/>
                <a:latin typeface="+mn-lt"/>
              </a:rPr>
              <a:t>In a trigram model (n=3), the probability of a word is estimated based on the two preceding words.</a:t>
            </a: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10</a:t>
            </a:fld>
            <a:endParaRPr lang="en-US"/>
          </a:p>
        </p:txBody>
      </p:sp>
    </p:spTree>
    <p:extLst>
      <p:ext uri="{BB962C8B-B14F-4D97-AF65-F5344CB8AC3E}">
        <p14:creationId xmlns:p14="http://schemas.microsoft.com/office/powerpoint/2010/main" val="345865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ECECEC"/>
                </a:solidFill>
                <a:effectLst/>
                <a:latin typeface="Söhne"/>
              </a:rPr>
              <a:t>Basic Idea:</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MLE is a statistical method used to estimate the parameters of a probability distribution based on observed data.</a:t>
            </a:r>
          </a:p>
          <a:p>
            <a:pPr marL="742950" lvl="1" indent="-285750" algn="l">
              <a:buFont typeface="Arial" panose="020B0604020202020204" pitchFamily="34" charset="0"/>
              <a:buChar char="•"/>
            </a:pPr>
            <a:r>
              <a:rPr lang="en-US" b="0" i="0" dirty="0">
                <a:solidFill>
                  <a:srgbClr val="ECECEC"/>
                </a:solidFill>
                <a:effectLst/>
                <a:latin typeface="Söhne"/>
              </a:rPr>
              <a:t>In the context of bigram probabilities, MLE is used to estimate the probability of a word occurring given the previous word.</a:t>
            </a:r>
          </a:p>
          <a:p>
            <a:pPr algn="l">
              <a:buFont typeface="Arial" panose="020B0604020202020204" pitchFamily="34" charset="0"/>
              <a:buNone/>
            </a:pPr>
            <a:r>
              <a:rPr lang="en-US" b="1" i="0" dirty="0">
                <a:solidFill>
                  <a:srgbClr val="ECECEC"/>
                </a:solidFill>
                <a:effectLst/>
                <a:latin typeface="Söhne"/>
              </a:rPr>
              <a:t>Formula:</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The MLE for the probability of a word w2 occurring after the word w1 is calculated as the count of the bigram (w1, w2) divided by the count of the unigram (w1).</a:t>
            </a:r>
          </a:p>
          <a:p>
            <a:pPr marL="742950" lvl="1" indent="-285750" algn="l">
              <a:buFont typeface="Arial" panose="020B0604020202020204" pitchFamily="34" charset="0"/>
              <a:buChar char="•"/>
            </a:pPr>
            <a:r>
              <a:rPr lang="en-US" b="0" i="0" dirty="0">
                <a:solidFill>
                  <a:srgbClr val="ECECEC"/>
                </a:solidFill>
                <a:effectLst/>
                <a:latin typeface="Söhne"/>
              </a:rPr>
              <a:t>Mathematically, it can be expressed as:</a:t>
            </a:r>
          </a:p>
          <a:p>
            <a:pPr marL="1143000" lvl="2" indent="-228600" algn="l">
              <a:buFont typeface="Arial" panose="020B0604020202020204" pitchFamily="34" charset="0"/>
              <a:buChar char="•"/>
            </a:pPr>
            <a:r>
              <a:rPr lang="en-US" b="0" i="0" dirty="0">
                <a:solidFill>
                  <a:srgbClr val="ECECEC"/>
                </a:solidFill>
                <a:effectLst/>
                <a:latin typeface="Söhne"/>
              </a:rPr>
              <a:t>P(w2 | w1) = Count(w1, w2) / Count(w1)</a:t>
            </a:r>
          </a:p>
          <a:p>
            <a:pPr algn="l">
              <a:buFont typeface="Arial" panose="020B0604020202020204" pitchFamily="34" charset="0"/>
              <a:buNone/>
            </a:pPr>
            <a:r>
              <a:rPr lang="en-US" b="1" i="0" dirty="0">
                <a:solidFill>
                  <a:srgbClr val="ECECEC"/>
                </a:solidFill>
                <a:effectLst/>
                <a:latin typeface="Söhne"/>
              </a:rPr>
              <a:t> Example:</a:t>
            </a:r>
            <a:endParaRPr lang="en-US" b="0" i="0" dirty="0">
              <a:solidFill>
                <a:srgbClr val="ECECEC"/>
              </a:solidFill>
              <a:effectLst/>
              <a:latin typeface="Söhne"/>
            </a:endParaRPr>
          </a:p>
          <a:p>
            <a:pPr marL="742950" lvl="1" indent="-285750" algn="l">
              <a:buFont typeface="Arial" panose="020B0604020202020204" pitchFamily="34" charset="0"/>
              <a:buChar char="•"/>
            </a:pPr>
            <a:r>
              <a:rPr lang="en-US" b="0" i="0" dirty="0">
                <a:solidFill>
                  <a:srgbClr val="ECECEC"/>
                </a:solidFill>
                <a:effectLst/>
                <a:latin typeface="Söhne"/>
              </a:rPr>
              <a:t>Suppose we have a corpus of text with the sentence "The cat is black."</a:t>
            </a:r>
          </a:p>
          <a:p>
            <a:pPr marL="742950" lvl="1" indent="-285750" algn="l">
              <a:buFont typeface="Arial" panose="020B0604020202020204" pitchFamily="34" charset="0"/>
              <a:buChar char="•"/>
            </a:pPr>
            <a:r>
              <a:rPr lang="en-US" b="0" i="0" dirty="0">
                <a:solidFill>
                  <a:srgbClr val="ECECEC"/>
                </a:solidFill>
                <a:effectLst/>
                <a:latin typeface="Söhne"/>
              </a:rPr>
              <a:t>To estimate the probability of the word "cat" occurring after "the," we count how many times "the cat" appears in the corpus and divide it by the total count of "the" in the corpus.</a:t>
            </a:r>
          </a:p>
          <a:p>
            <a:pPr marL="742950" lvl="1" indent="-285750" algn="l">
              <a:buFont typeface="Arial" panose="020B0604020202020204" pitchFamily="34" charset="0"/>
              <a:buChar char="•"/>
            </a:pPr>
            <a:r>
              <a:rPr lang="en-US" b="0" i="0" dirty="0">
                <a:solidFill>
                  <a:srgbClr val="ECECEC"/>
                </a:solidFill>
                <a:effectLst/>
                <a:latin typeface="Söhne"/>
              </a:rPr>
              <a:t>This gives us the maximum likelihood estimate of the bigram probability P("cat" | "the").</a:t>
            </a:r>
          </a:p>
          <a:p>
            <a:endParaRPr lang="en-US" dirty="0"/>
          </a:p>
        </p:txBody>
      </p:sp>
      <p:sp>
        <p:nvSpPr>
          <p:cNvPr id="4" name="Slide Number Placeholder 3"/>
          <p:cNvSpPr>
            <a:spLocks noGrp="1"/>
          </p:cNvSpPr>
          <p:nvPr>
            <p:ph type="sldNum" sz="quarter" idx="5"/>
          </p:nvPr>
        </p:nvSpPr>
        <p:spPr/>
        <p:txBody>
          <a:bodyPr/>
          <a:lstStyle/>
          <a:p>
            <a:fld id="{F65EB76A-E122-F449-90DA-DFF4B12A1496}" type="slidenum">
              <a:rPr lang="en-US" smtClean="0"/>
              <a:t>11</a:t>
            </a:fld>
            <a:endParaRPr lang="en-US"/>
          </a:p>
        </p:txBody>
      </p:sp>
    </p:spTree>
    <p:extLst>
      <p:ext uri="{BB962C8B-B14F-4D97-AF65-F5344CB8AC3E}">
        <p14:creationId xmlns:p14="http://schemas.microsoft.com/office/powerpoint/2010/main" val="1068280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Söhne"/>
              </a:rPr>
              <a:t>Consistency:</a:t>
            </a:r>
            <a:r>
              <a:rPr lang="en-US" b="0" i="0" dirty="0">
                <a:solidFill>
                  <a:srgbClr val="ECECEC"/>
                </a:solidFill>
                <a:effectLst/>
                <a:latin typeface="Söhne"/>
              </a:rPr>
              <a:t> By adding start and end symbols (&lt;s&gt; and &lt;/s&gt;) to every sentence, you ensure consistency in the treatment of the beginning and end of each sentence. This helps in modeling the probability of words at the beginning and end positions accurately.</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1" i="0" dirty="0">
                <a:solidFill>
                  <a:srgbClr val="ECECEC"/>
                </a:solidFill>
                <a:effectLst/>
                <a:latin typeface="Söhne"/>
              </a:rPr>
              <a:t>Boundary Identification:</a:t>
            </a:r>
            <a:r>
              <a:rPr lang="en-US" b="0" i="0" dirty="0">
                <a:solidFill>
                  <a:srgbClr val="ECECEC"/>
                </a:solidFill>
                <a:effectLst/>
                <a:latin typeface="Söhne"/>
              </a:rPr>
              <a:t> The start (&lt;s&gt;) and end (&lt;/s&gt;) symbols act as markers to identify the boundaries of sentences. This is particularly useful in tokenization and parsing tasks, where knowing the start and end of a sentence is important for accurate analysis.</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1" i="0" dirty="0">
                <a:solidFill>
                  <a:srgbClr val="ECECEC"/>
                </a:solidFill>
                <a:effectLst/>
                <a:latin typeface="Söhne"/>
              </a:rPr>
              <a:t>Handling Context:</a:t>
            </a:r>
            <a:r>
              <a:rPr lang="en-US" b="0" i="0" dirty="0">
                <a:solidFill>
                  <a:srgbClr val="ECECEC"/>
                </a:solidFill>
                <a:effectLst/>
                <a:latin typeface="Söhne"/>
              </a:rPr>
              <a:t> Including start and end symbols allows the language model to consider the context of the first and last words in a sentence when estimating conditional probabilities. This improves the model's ability to capture sentence-level dependencies and produce more coherent text.</a:t>
            </a:r>
          </a:p>
          <a:p>
            <a:pPr algn="l">
              <a:buFont typeface="+mj-lt"/>
              <a:buAutoNum type="arabicPeriod"/>
            </a:pPr>
            <a:endParaRPr lang="en-US" b="0" i="0" dirty="0">
              <a:solidFill>
                <a:srgbClr val="ECECEC"/>
              </a:solidFill>
              <a:effectLst/>
              <a:latin typeface="Söhne"/>
            </a:endParaRPr>
          </a:p>
          <a:p>
            <a:pPr algn="l">
              <a:buFont typeface="+mj-lt"/>
              <a:buAutoNum type="arabicPeriod"/>
            </a:pPr>
            <a:r>
              <a:rPr lang="en-US" b="1" i="0" dirty="0">
                <a:solidFill>
                  <a:srgbClr val="ECECEC"/>
                </a:solidFill>
                <a:effectLst/>
                <a:latin typeface="Söhne"/>
              </a:rPr>
              <a:t>Avoiding Ambiguity:</a:t>
            </a:r>
            <a:r>
              <a:rPr lang="en-US" b="0" i="0" dirty="0">
                <a:solidFill>
                  <a:srgbClr val="ECECEC"/>
                </a:solidFill>
                <a:effectLst/>
                <a:latin typeface="Söhne"/>
              </a:rPr>
              <a:t> Start and end symbols ensure that the model treats the beginning and end of a sentence differently from regular words. This prevents ambiguity in estimating probabilities, especially for short or incomplete sentences.</a:t>
            </a:r>
          </a:p>
          <a:p>
            <a:endParaRPr lang="en-US" dirty="0"/>
          </a:p>
        </p:txBody>
      </p:sp>
      <p:sp>
        <p:nvSpPr>
          <p:cNvPr id="4" name="Slide Number Placeholder 3"/>
          <p:cNvSpPr>
            <a:spLocks noGrp="1"/>
          </p:cNvSpPr>
          <p:nvPr>
            <p:ph type="sldNum" sz="quarter" idx="5"/>
          </p:nvPr>
        </p:nvSpPr>
        <p:spPr/>
        <p:txBody>
          <a:bodyPr/>
          <a:lstStyle/>
          <a:p>
            <a:fld id="{F65EB76A-E122-F449-90DA-DFF4B12A1496}" type="slidenum">
              <a:rPr lang="en-US" smtClean="0"/>
              <a:t>12</a:t>
            </a:fld>
            <a:endParaRPr lang="en-US"/>
          </a:p>
        </p:txBody>
      </p:sp>
    </p:spTree>
    <p:extLst>
      <p:ext uri="{BB962C8B-B14F-4D97-AF65-F5344CB8AC3E}">
        <p14:creationId xmlns:p14="http://schemas.microsoft.com/office/powerpoint/2010/main" val="200836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The task is to calculate the probability of each sentence using the provided formulae, which break down the probabilities into conditional probabilities of each word given the previous word.</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13</a:t>
            </a:fld>
            <a:endParaRPr lang="en-US"/>
          </a:p>
        </p:txBody>
      </p:sp>
    </p:spTree>
    <p:extLst>
      <p:ext uri="{BB962C8B-B14F-4D97-AF65-F5344CB8AC3E}">
        <p14:creationId xmlns:p14="http://schemas.microsoft.com/office/powerpoint/2010/main" val="120315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references for Language Modelling Toolkits</a:t>
            </a:r>
          </a:p>
          <a:p>
            <a:br>
              <a:rPr lang="en-US" b="1" dirty="0">
                <a:solidFill>
                  <a:srgbClr val="0A2972"/>
                </a:solidFill>
                <a:effectLst/>
                <a:latin typeface="Verdana" panose="020B0604030504040204" pitchFamily="34" charset="0"/>
              </a:rPr>
            </a:br>
            <a:r>
              <a:rPr lang="en-US" b="1" dirty="0">
                <a:solidFill>
                  <a:srgbClr val="0A2972"/>
                </a:solidFill>
                <a:effectLst/>
                <a:latin typeface="Verdana" panose="020B0604030504040204" pitchFamily="34" charset="0"/>
              </a:rPr>
              <a:t>SRILM - The SRI Language Modeling Toolkit</a:t>
            </a:r>
          </a:p>
          <a:p>
            <a:endParaRPr lang="en-US" dirty="0"/>
          </a:p>
          <a:p>
            <a:pPr algn="l"/>
            <a:r>
              <a:rPr lang="en-US" b="1" i="0" dirty="0" err="1">
                <a:solidFill>
                  <a:srgbClr val="000000"/>
                </a:solidFill>
                <a:effectLst/>
                <a:latin typeface="Times"/>
              </a:rPr>
              <a:t>KenLM</a:t>
            </a:r>
            <a:r>
              <a:rPr lang="en-US" b="1" i="0" dirty="0">
                <a:solidFill>
                  <a:srgbClr val="000000"/>
                </a:solidFill>
                <a:effectLst/>
                <a:latin typeface="Times"/>
              </a:rPr>
              <a:t> Language Model Toolkit</a:t>
            </a:r>
          </a:p>
          <a:p>
            <a:br>
              <a:rPr lang="en-US" dirty="0"/>
            </a:br>
            <a:endParaRPr lang="en-US" dirty="0"/>
          </a:p>
        </p:txBody>
      </p:sp>
      <p:sp>
        <p:nvSpPr>
          <p:cNvPr id="4" name="Slide Number Placeholder 3"/>
          <p:cNvSpPr>
            <a:spLocks noGrp="1"/>
          </p:cNvSpPr>
          <p:nvPr>
            <p:ph type="sldNum" sz="quarter" idx="5"/>
          </p:nvPr>
        </p:nvSpPr>
        <p:spPr/>
        <p:txBody>
          <a:bodyPr/>
          <a:lstStyle/>
          <a:p>
            <a:fld id="{F65EB76A-E122-F449-90DA-DFF4B12A1496}" type="slidenum">
              <a:rPr lang="en-US" smtClean="0"/>
              <a:t>14</a:t>
            </a:fld>
            <a:endParaRPr lang="en-US"/>
          </a:p>
        </p:txBody>
      </p:sp>
    </p:spTree>
    <p:extLst>
      <p:ext uri="{BB962C8B-B14F-4D97-AF65-F5344CB8AC3E}">
        <p14:creationId xmlns:p14="http://schemas.microsoft.com/office/powerpoint/2010/main" val="2171534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ECECEC"/>
                </a:solidFill>
                <a:effectLst/>
                <a:latin typeface="+mn-lt"/>
              </a:rPr>
              <a:t>Evaluation</a:t>
            </a:r>
            <a:r>
              <a:rPr lang="en-US" b="0" i="0" dirty="0">
                <a:solidFill>
                  <a:srgbClr val="ECECEC"/>
                </a:solidFill>
                <a:effectLst/>
                <a:latin typeface="+mn-lt"/>
              </a:rPr>
              <a:t>: In NLP, evaluation refers to assessing the performance of a language model or any NLP system. Evaluation can be done through various metrics, depending on the task at hand. For language models, common evaluation metrics include accuracy, precision, recall, F1-score, BLEU score (for machine translation), perplexity, etc. Evaluation helps researchers and practitioners understand how well a model performs on a given task and allows comparison with other models.</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15</a:t>
            </a:fld>
            <a:endParaRPr lang="en-US"/>
          </a:p>
        </p:txBody>
      </p:sp>
    </p:spTree>
    <p:extLst>
      <p:ext uri="{BB962C8B-B14F-4D97-AF65-F5344CB8AC3E}">
        <p14:creationId xmlns:p14="http://schemas.microsoft.com/office/powerpoint/2010/main" val="2356671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mn-lt"/>
              </a:rPr>
              <a:t>Training on the test set is a big no-no in machine learning and violates fundamental principles of model evaluation and integrity. Here's why:</a:t>
            </a:r>
          </a:p>
          <a:p>
            <a:pPr algn="l"/>
            <a:endParaRPr lang="en-US" b="0" i="0" dirty="0">
              <a:solidFill>
                <a:srgbClr val="ECECEC"/>
              </a:solidFill>
              <a:effectLst/>
              <a:latin typeface="+mn-lt"/>
            </a:endParaRPr>
          </a:p>
          <a:p>
            <a:pPr algn="l">
              <a:buFont typeface="Arial" panose="020B0604020202020204" pitchFamily="34" charset="0"/>
              <a:buChar char="•"/>
            </a:pPr>
            <a:r>
              <a:rPr lang="en-US" b="1" i="0" dirty="0">
                <a:solidFill>
                  <a:srgbClr val="ECECEC"/>
                </a:solidFill>
                <a:effectLst/>
                <a:latin typeface="+mn-lt"/>
              </a:rPr>
              <a:t> Data Contamination:</a:t>
            </a:r>
            <a:endParaRPr lang="en-US" b="0" i="0" dirty="0">
              <a:solidFill>
                <a:srgbClr val="ECECEC"/>
              </a:solidFill>
              <a:effectLst/>
              <a:latin typeface="+mn-lt"/>
            </a:endParaRPr>
          </a:p>
          <a:p>
            <a:pPr marL="742950" lvl="1" indent="-285750" algn="l">
              <a:buFont typeface="Arial" panose="020B0604020202020204" pitchFamily="34" charset="0"/>
              <a:buChar char="•"/>
            </a:pPr>
            <a:r>
              <a:rPr lang="en-US" b="0" i="0" dirty="0">
                <a:solidFill>
                  <a:srgbClr val="ECECEC"/>
                </a:solidFill>
                <a:effectLst/>
                <a:latin typeface="+mn-lt"/>
              </a:rPr>
              <a:t>Including test sentences in the training set can lead to data contamination.</a:t>
            </a:r>
          </a:p>
          <a:p>
            <a:pPr marL="742950" lvl="1" indent="-285750" algn="l">
              <a:buFont typeface="Arial" panose="020B0604020202020204" pitchFamily="34" charset="0"/>
              <a:buChar char="•"/>
            </a:pPr>
            <a:r>
              <a:rPr lang="en-US" b="0" i="0" dirty="0">
                <a:solidFill>
                  <a:srgbClr val="ECECEC"/>
                </a:solidFill>
                <a:effectLst/>
                <a:latin typeface="+mn-lt"/>
              </a:rPr>
              <a:t>The model will effectively memorize these sentences, artificially inflating its performance on the test set.</a:t>
            </a:r>
          </a:p>
          <a:p>
            <a:pPr algn="l">
              <a:buFont typeface="Arial" panose="020B0604020202020204" pitchFamily="34" charset="0"/>
              <a:buChar char="•"/>
            </a:pPr>
            <a:r>
              <a:rPr lang="en-US" b="1" i="0" dirty="0">
                <a:solidFill>
                  <a:srgbClr val="ECECEC"/>
                </a:solidFill>
                <a:effectLst/>
                <a:latin typeface="+mn-lt"/>
              </a:rPr>
              <a:t> Biased Evaluation:</a:t>
            </a:r>
            <a:endParaRPr lang="en-US" b="0" i="0" dirty="0">
              <a:solidFill>
                <a:srgbClr val="ECECEC"/>
              </a:solidFill>
              <a:effectLst/>
              <a:latin typeface="+mn-lt"/>
            </a:endParaRPr>
          </a:p>
          <a:p>
            <a:pPr marL="742950" lvl="1" indent="-285750" algn="l">
              <a:buFont typeface="Arial" panose="020B0604020202020204" pitchFamily="34" charset="0"/>
              <a:buChar char="•"/>
            </a:pPr>
            <a:r>
              <a:rPr lang="en-US" b="0" i="0" dirty="0">
                <a:solidFill>
                  <a:srgbClr val="ECECEC"/>
                </a:solidFill>
                <a:effectLst/>
                <a:latin typeface="+mn-lt"/>
              </a:rPr>
              <a:t>By training on the test set, the model will perform well on sentences it has already seen, but it won't generalize well to new, unseen data.</a:t>
            </a:r>
          </a:p>
          <a:p>
            <a:pPr marL="742950" lvl="1" indent="-285750" algn="l">
              <a:buFont typeface="Arial" panose="020B0604020202020204" pitchFamily="34" charset="0"/>
              <a:buChar char="•"/>
            </a:pPr>
            <a:r>
              <a:rPr lang="en-US" b="0" i="0" dirty="0">
                <a:solidFill>
                  <a:srgbClr val="ECECEC"/>
                </a:solidFill>
                <a:effectLst/>
                <a:latin typeface="+mn-lt"/>
              </a:rPr>
              <a:t>Evaluation results will be biased and unreliable, providing a false sense of the model's performance.</a:t>
            </a:r>
          </a:p>
          <a:p>
            <a:pPr algn="l">
              <a:buFont typeface="Arial" panose="020B0604020202020204" pitchFamily="34" charset="0"/>
              <a:buChar char="•"/>
            </a:pPr>
            <a:r>
              <a:rPr lang="en-US" b="1" i="0" dirty="0">
                <a:solidFill>
                  <a:srgbClr val="ECECEC"/>
                </a:solidFill>
                <a:effectLst/>
                <a:latin typeface="+mn-lt"/>
              </a:rPr>
              <a:t> Scientific Integrity:</a:t>
            </a:r>
            <a:endParaRPr lang="en-US" b="0" i="0" dirty="0">
              <a:solidFill>
                <a:srgbClr val="ECECEC"/>
              </a:solidFill>
              <a:effectLst/>
              <a:latin typeface="+mn-lt"/>
            </a:endParaRPr>
          </a:p>
          <a:p>
            <a:pPr marL="742950" lvl="1" indent="-285750" algn="l">
              <a:buFont typeface="Arial" panose="020B0604020202020204" pitchFamily="34" charset="0"/>
              <a:buChar char="•"/>
            </a:pPr>
            <a:r>
              <a:rPr lang="en-US" b="0" i="0" dirty="0">
                <a:solidFill>
                  <a:srgbClr val="ECECEC"/>
                </a:solidFill>
                <a:effectLst/>
                <a:latin typeface="+mn-lt"/>
              </a:rPr>
              <a:t>Training on the test set violates basic principles of experimental design and scientific integrity.</a:t>
            </a:r>
          </a:p>
          <a:p>
            <a:pPr marL="742950" lvl="1" indent="-285750" algn="l">
              <a:buFont typeface="Arial" panose="020B0604020202020204" pitchFamily="34" charset="0"/>
              <a:buChar char="•"/>
            </a:pPr>
            <a:r>
              <a:rPr lang="en-US" b="0" i="0" dirty="0">
                <a:solidFill>
                  <a:srgbClr val="ECECEC"/>
                </a:solidFill>
                <a:effectLst/>
                <a:latin typeface="+mn-lt"/>
              </a:rPr>
              <a:t>It undermines the validity and reproducibility of research findings.</a:t>
            </a:r>
          </a:p>
          <a:p>
            <a:pPr algn="l">
              <a:buFont typeface="Arial" panose="020B0604020202020204" pitchFamily="34" charset="0"/>
              <a:buChar char="•"/>
            </a:pPr>
            <a:r>
              <a:rPr lang="en-US" b="1" i="0" dirty="0">
                <a:solidFill>
                  <a:srgbClr val="ECECEC"/>
                </a:solidFill>
                <a:effectLst/>
                <a:latin typeface="+mn-lt"/>
              </a:rPr>
              <a:t> Honor Code:</a:t>
            </a:r>
            <a:endParaRPr lang="en-US" b="0" i="0" dirty="0">
              <a:solidFill>
                <a:srgbClr val="ECECEC"/>
              </a:solidFill>
              <a:effectLst/>
              <a:latin typeface="+mn-lt"/>
            </a:endParaRPr>
          </a:p>
          <a:p>
            <a:pPr marL="742950" lvl="1" indent="-285750" algn="l">
              <a:buFont typeface="Arial" panose="020B0604020202020204" pitchFamily="34" charset="0"/>
              <a:buChar char="•"/>
            </a:pPr>
            <a:r>
              <a:rPr lang="en-US" b="0" i="0" dirty="0">
                <a:solidFill>
                  <a:srgbClr val="ECECEC"/>
                </a:solidFill>
                <a:effectLst/>
                <a:latin typeface="+mn-lt"/>
              </a:rPr>
              <a:t>Ethical considerations and honor codes in research prohibit such practices.</a:t>
            </a:r>
          </a:p>
          <a:p>
            <a:pPr marL="742950" lvl="1" indent="-285750" algn="l">
              <a:buFont typeface="Arial" panose="020B0604020202020204" pitchFamily="34" charset="0"/>
              <a:buChar char="•"/>
            </a:pPr>
            <a:r>
              <a:rPr lang="en-US" b="0" i="0" dirty="0">
                <a:solidFill>
                  <a:srgbClr val="ECECEC"/>
                </a:solidFill>
                <a:effectLst/>
                <a:latin typeface="+mn-lt"/>
              </a:rPr>
              <a:t>It's essential to uphold standards of academic honesty and integrity.</a:t>
            </a: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16</a:t>
            </a:fld>
            <a:endParaRPr lang="en-US"/>
          </a:p>
        </p:txBody>
      </p:sp>
    </p:spTree>
    <p:extLst>
      <p:ext uri="{BB962C8B-B14F-4D97-AF65-F5344CB8AC3E}">
        <p14:creationId xmlns:p14="http://schemas.microsoft.com/office/powerpoint/2010/main" val="4130259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mn-lt"/>
              </a:rPr>
              <a:t>Extrinsic evaluation of N-gram models involves assessing their performance in a real-world application or task, rather than solely relying on intrinsic evaluation metrics like perplexity. While perplexity gives us an idea of how well a language model predicts text, extrinsic evaluation goes further by evaluating how well the language model performs in tasks where language understanding or generation is required.</a:t>
            </a:r>
          </a:p>
          <a:p>
            <a:endParaRPr lang="en-US" b="0" i="0" dirty="0">
              <a:solidFill>
                <a:srgbClr val="ECECEC"/>
              </a:solidFill>
              <a:effectLst/>
              <a:latin typeface="+mn-lt"/>
            </a:endParaRPr>
          </a:p>
          <a:p>
            <a:r>
              <a:rPr lang="en-US" b="1" i="0" dirty="0">
                <a:solidFill>
                  <a:srgbClr val="ECECEC"/>
                </a:solidFill>
                <a:effectLst/>
                <a:latin typeface="+mn-lt"/>
              </a:rPr>
              <a:t>Example:</a:t>
            </a:r>
          </a:p>
          <a:p>
            <a:endParaRPr lang="en-US" b="0" i="0" dirty="0">
              <a:solidFill>
                <a:srgbClr val="ECECEC"/>
              </a:solidFill>
              <a:effectLst/>
              <a:latin typeface="+mn-lt"/>
            </a:endParaRPr>
          </a:p>
          <a:p>
            <a:pPr algn="l"/>
            <a:r>
              <a:rPr lang="en-US" b="1" i="0" dirty="0">
                <a:solidFill>
                  <a:srgbClr val="ECECEC"/>
                </a:solidFill>
                <a:effectLst/>
                <a:latin typeface="+mn-lt"/>
              </a:rPr>
              <a:t>Speech Recognition Task:</a:t>
            </a:r>
            <a:endParaRPr lang="en-US" b="0" i="0" dirty="0">
              <a:solidFill>
                <a:srgbClr val="ECECEC"/>
              </a:solidFill>
              <a:effectLst/>
              <a:latin typeface="+mn-lt"/>
            </a:endParaRPr>
          </a:p>
          <a:p>
            <a:pPr algn="l">
              <a:buFont typeface="Arial" panose="020B0604020202020204" pitchFamily="34" charset="0"/>
              <a:buChar char="•"/>
            </a:pPr>
            <a:r>
              <a:rPr lang="en-US" b="0" i="0" dirty="0">
                <a:solidFill>
                  <a:srgbClr val="ECECEC"/>
                </a:solidFill>
                <a:effectLst/>
                <a:latin typeface="+mn-lt"/>
              </a:rPr>
              <a:t> Task: Convert spoken language into text.</a:t>
            </a:r>
          </a:p>
          <a:p>
            <a:pPr algn="l">
              <a:buFont typeface="Arial" panose="020B0604020202020204" pitchFamily="34" charset="0"/>
              <a:buChar char="•"/>
            </a:pPr>
            <a:r>
              <a:rPr lang="en-US" b="0" i="0" dirty="0">
                <a:solidFill>
                  <a:srgbClr val="ECECEC"/>
                </a:solidFill>
                <a:effectLst/>
                <a:latin typeface="+mn-lt"/>
              </a:rPr>
              <a:t> Evaluation Metric: Accuracy in transcribing spoken words correctly.</a:t>
            </a:r>
          </a:p>
          <a:p>
            <a:pPr algn="l">
              <a:buFont typeface="Arial" panose="020B0604020202020204" pitchFamily="34" charset="0"/>
              <a:buChar char="•"/>
            </a:pPr>
            <a:r>
              <a:rPr lang="en-US" b="0" i="0" dirty="0">
                <a:solidFill>
                  <a:srgbClr val="ECECEC"/>
                </a:solidFill>
                <a:effectLst/>
                <a:latin typeface="+mn-lt"/>
              </a:rPr>
              <a:t> Procedure:</a:t>
            </a:r>
          </a:p>
          <a:p>
            <a:pPr marL="742950" lvl="1" indent="-285750" algn="l">
              <a:buFont typeface="Arial" panose="020B0604020202020204" pitchFamily="34" charset="0"/>
              <a:buChar char="•"/>
            </a:pPr>
            <a:r>
              <a:rPr lang="en-US" b="0" i="0" dirty="0">
                <a:solidFill>
                  <a:srgbClr val="ECECEC"/>
                </a:solidFill>
                <a:effectLst/>
                <a:latin typeface="+mn-lt"/>
              </a:rPr>
              <a:t>Use model A for speech recognition.</a:t>
            </a:r>
          </a:p>
          <a:p>
            <a:pPr marL="742950" lvl="1" indent="-285750" algn="l">
              <a:buFont typeface="Arial" panose="020B0604020202020204" pitchFamily="34" charset="0"/>
              <a:buChar char="•"/>
            </a:pPr>
            <a:r>
              <a:rPr lang="en-US" b="0" i="0" dirty="0">
                <a:solidFill>
                  <a:srgbClr val="ECECEC"/>
                </a:solidFill>
                <a:effectLst/>
                <a:latin typeface="+mn-lt"/>
              </a:rPr>
              <a:t>Use model B for the same speech recognition task.</a:t>
            </a:r>
          </a:p>
          <a:p>
            <a:pPr marL="742950" lvl="1" indent="-285750" algn="l">
              <a:buFont typeface="Arial" panose="020B0604020202020204" pitchFamily="34" charset="0"/>
              <a:buChar char="•"/>
            </a:pPr>
            <a:r>
              <a:rPr lang="en-US" b="0" i="0" dirty="0">
                <a:solidFill>
                  <a:srgbClr val="ECECEC"/>
                </a:solidFill>
                <a:effectLst/>
                <a:latin typeface="+mn-lt"/>
              </a:rPr>
              <a:t>Compare the accuracy of transcription for both models.</a:t>
            </a:r>
          </a:p>
          <a:p>
            <a:pPr algn="l">
              <a:buFont typeface="Arial" panose="020B0604020202020204" pitchFamily="34" charset="0"/>
              <a:buChar char="•"/>
            </a:pPr>
            <a:r>
              <a:rPr lang="en-US" b="0" i="0" dirty="0">
                <a:solidFill>
                  <a:srgbClr val="ECECEC"/>
                </a:solidFill>
                <a:effectLst/>
                <a:latin typeface="+mn-lt"/>
              </a:rPr>
              <a:t> Comparison:</a:t>
            </a:r>
          </a:p>
          <a:p>
            <a:pPr marL="742950" lvl="1" indent="-285750" algn="l">
              <a:buFont typeface="Arial" panose="020B0604020202020204" pitchFamily="34" charset="0"/>
              <a:buChar char="•"/>
            </a:pPr>
            <a:r>
              <a:rPr lang="en-US" b="0" i="0" dirty="0">
                <a:solidFill>
                  <a:srgbClr val="ECECEC"/>
                </a:solidFill>
                <a:effectLst/>
                <a:latin typeface="+mn-lt"/>
              </a:rPr>
              <a:t>Evaluate and compare the accuracy of model A and model B in transcribing spoken words accurately.</a:t>
            </a: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17</a:t>
            </a:fld>
            <a:endParaRPr lang="en-US"/>
          </a:p>
        </p:txBody>
      </p:sp>
    </p:spTree>
    <p:extLst>
      <p:ext uri="{BB962C8B-B14F-4D97-AF65-F5344CB8AC3E}">
        <p14:creationId xmlns:p14="http://schemas.microsoft.com/office/powerpoint/2010/main" val="2798016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mn-lt"/>
              </a:rPr>
              <a:t>The main difference between extrinsic and intrinsic evaluation lies in the focus of the evaluation and the type of assessment performed:</a:t>
            </a:r>
          </a:p>
          <a:p>
            <a:pPr algn="l"/>
            <a:endParaRPr lang="en-US" b="0" i="0" dirty="0">
              <a:solidFill>
                <a:srgbClr val="ECECEC"/>
              </a:solidFill>
              <a:effectLst/>
              <a:latin typeface="+mn-lt"/>
            </a:endParaRPr>
          </a:p>
          <a:p>
            <a:pPr algn="l">
              <a:buFont typeface="+mj-lt"/>
              <a:buAutoNum type="arabicPeriod"/>
            </a:pPr>
            <a:r>
              <a:rPr lang="en-US" b="1" i="0" dirty="0">
                <a:solidFill>
                  <a:srgbClr val="ECECEC"/>
                </a:solidFill>
                <a:effectLst/>
                <a:latin typeface="+mn-lt"/>
              </a:rPr>
              <a:t>Intrinsic Evaluation</a:t>
            </a:r>
            <a:r>
              <a:rPr lang="en-US" b="0" i="0" dirty="0">
                <a:solidFill>
                  <a:srgbClr val="ECECEC"/>
                </a:solidFill>
                <a:effectLst/>
                <a:latin typeface="+mn-lt"/>
              </a:rPr>
              <a:t>:</a:t>
            </a:r>
          </a:p>
          <a:p>
            <a:pPr marL="742950" lvl="1" indent="-285750" algn="l">
              <a:buFont typeface="+mj-lt"/>
              <a:buAutoNum type="arabicPeriod"/>
            </a:pPr>
            <a:r>
              <a:rPr lang="en-US" b="1" i="0" dirty="0">
                <a:solidFill>
                  <a:srgbClr val="ECECEC"/>
                </a:solidFill>
                <a:effectLst/>
                <a:latin typeface="+mn-lt"/>
              </a:rPr>
              <a:t>Focus</a:t>
            </a:r>
            <a:r>
              <a:rPr lang="en-US" b="0" i="0" dirty="0">
                <a:solidFill>
                  <a:srgbClr val="ECECEC"/>
                </a:solidFill>
                <a:effectLst/>
                <a:latin typeface="+mn-lt"/>
              </a:rPr>
              <a:t>: Intrinsic evaluation assesses the performance of a model directly based on its internal characteristics or capabilities.</a:t>
            </a:r>
          </a:p>
          <a:p>
            <a:pPr marL="742950" lvl="1" indent="-285750" algn="l">
              <a:buFont typeface="+mj-lt"/>
              <a:buAutoNum type="arabicPeriod"/>
            </a:pPr>
            <a:r>
              <a:rPr lang="en-US" b="1" i="0" dirty="0">
                <a:solidFill>
                  <a:srgbClr val="ECECEC"/>
                </a:solidFill>
                <a:effectLst/>
                <a:latin typeface="+mn-lt"/>
              </a:rPr>
              <a:t>Type of Assessment</a:t>
            </a:r>
            <a:r>
              <a:rPr lang="en-US" b="0" i="0" dirty="0">
                <a:solidFill>
                  <a:srgbClr val="ECECEC"/>
                </a:solidFill>
                <a:effectLst/>
                <a:latin typeface="+mn-lt"/>
              </a:rPr>
              <a:t>: It involves evaluating the model in isolation, typically using specific metrics or measures that are inherent to the model itself.</a:t>
            </a:r>
          </a:p>
          <a:p>
            <a:pPr marL="742950" lvl="1" indent="-285750" algn="l">
              <a:buFont typeface="+mj-lt"/>
              <a:buAutoNum type="arabicPeriod"/>
            </a:pPr>
            <a:r>
              <a:rPr lang="en-US" b="1" i="0" dirty="0">
                <a:solidFill>
                  <a:srgbClr val="ECECEC"/>
                </a:solidFill>
                <a:effectLst/>
                <a:latin typeface="+mn-lt"/>
              </a:rPr>
              <a:t>Examples</a:t>
            </a:r>
            <a:r>
              <a:rPr lang="en-US" b="0" i="0" dirty="0">
                <a:solidFill>
                  <a:srgbClr val="ECECEC"/>
                </a:solidFill>
                <a:effectLst/>
                <a:latin typeface="+mn-lt"/>
              </a:rPr>
              <a:t>: Perplexity in language modeling, accuracy in classification tasks, BLEU score in machine translation, etc.</a:t>
            </a:r>
          </a:p>
          <a:p>
            <a:pPr marL="742950" lvl="1" indent="-285750" algn="l">
              <a:buFont typeface="+mj-lt"/>
              <a:buAutoNum type="arabicPeriod"/>
            </a:pPr>
            <a:r>
              <a:rPr lang="en-US" b="1" i="0" dirty="0">
                <a:solidFill>
                  <a:srgbClr val="ECECEC"/>
                </a:solidFill>
                <a:effectLst/>
                <a:latin typeface="+mn-lt"/>
              </a:rPr>
              <a:t>Purpose</a:t>
            </a:r>
            <a:r>
              <a:rPr lang="en-US" b="0" i="0" dirty="0">
                <a:solidFill>
                  <a:srgbClr val="ECECEC"/>
                </a:solidFill>
                <a:effectLst/>
                <a:latin typeface="+mn-lt"/>
              </a:rPr>
              <a:t>: Intrinsic evaluation helps understand how well the model performs on a particular aspect of the task without considering its performance in a real-world application.</a:t>
            </a:r>
          </a:p>
          <a:p>
            <a:pPr marL="742950" lvl="1" indent="-285750" algn="l">
              <a:buFont typeface="+mj-lt"/>
              <a:buAutoNum type="arabicPeriod"/>
            </a:pPr>
            <a:endParaRPr lang="en-US" b="0" i="0" dirty="0">
              <a:solidFill>
                <a:srgbClr val="ECECEC"/>
              </a:solidFill>
              <a:effectLst/>
              <a:latin typeface="+mn-lt"/>
            </a:endParaRPr>
          </a:p>
          <a:p>
            <a:pPr algn="l">
              <a:buFont typeface="+mj-lt"/>
              <a:buAutoNum type="arabicPeriod"/>
            </a:pPr>
            <a:r>
              <a:rPr lang="en-US" b="1" i="0" dirty="0">
                <a:solidFill>
                  <a:srgbClr val="ECECEC"/>
                </a:solidFill>
                <a:effectLst/>
                <a:latin typeface="+mn-lt"/>
              </a:rPr>
              <a:t>Extrinsic Evaluation</a:t>
            </a:r>
            <a:r>
              <a:rPr lang="en-US" b="0" i="0" dirty="0">
                <a:solidFill>
                  <a:srgbClr val="ECECEC"/>
                </a:solidFill>
                <a:effectLst/>
                <a:latin typeface="+mn-lt"/>
              </a:rPr>
              <a:t>:</a:t>
            </a:r>
          </a:p>
          <a:p>
            <a:pPr marL="742950" lvl="1" indent="-285750" algn="l">
              <a:buFont typeface="+mj-lt"/>
              <a:buAutoNum type="arabicPeriod"/>
            </a:pPr>
            <a:r>
              <a:rPr lang="en-US" b="1" i="0" dirty="0">
                <a:solidFill>
                  <a:srgbClr val="ECECEC"/>
                </a:solidFill>
                <a:effectLst/>
                <a:latin typeface="+mn-lt"/>
              </a:rPr>
              <a:t>Focus</a:t>
            </a:r>
            <a:r>
              <a:rPr lang="en-US" b="0" i="0" dirty="0">
                <a:solidFill>
                  <a:srgbClr val="ECECEC"/>
                </a:solidFill>
                <a:effectLst/>
                <a:latin typeface="+mn-lt"/>
              </a:rPr>
              <a:t>: Extrinsic evaluation assesses the performance of a model in the context of a specific real-world application or task.</a:t>
            </a:r>
          </a:p>
          <a:p>
            <a:pPr marL="742950" lvl="1" indent="-285750" algn="l">
              <a:buFont typeface="+mj-lt"/>
              <a:buAutoNum type="arabicPeriod"/>
            </a:pPr>
            <a:r>
              <a:rPr lang="en-US" b="1" i="0" dirty="0">
                <a:solidFill>
                  <a:srgbClr val="ECECEC"/>
                </a:solidFill>
                <a:effectLst/>
                <a:latin typeface="+mn-lt"/>
              </a:rPr>
              <a:t>Type of Assessment</a:t>
            </a:r>
            <a:r>
              <a:rPr lang="en-US" b="0" i="0" dirty="0">
                <a:solidFill>
                  <a:srgbClr val="ECECEC"/>
                </a:solidFill>
                <a:effectLst/>
                <a:latin typeface="+mn-lt"/>
              </a:rPr>
              <a:t>: It involves evaluating the model's performance within a broader system or application, considering its effectiveness in achieving the end goal of the task.</a:t>
            </a:r>
          </a:p>
          <a:p>
            <a:pPr marL="742950" lvl="1" indent="-285750" algn="l">
              <a:buFont typeface="+mj-lt"/>
              <a:buAutoNum type="arabicPeriod"/>
            </a:pPr>
            <a:r>
              <a:rPr lang="en-US" b="1" i="0" dirty="0">
                <a:solidFill>
                  <a:srgbClr val="ECECEC"/>
                </a:solidFill>
                <a:effectLst/>
                <a:latin typeface="+mn-lt"/>
              </a:rPr>
              <a:t>Examples</a:t>
            </a:r>
            <a:r>
              <a:rPr lang="en-US" b="0" i="0" dirty="0">
                <a:solidFill>
                  <a:srgbClr val="ECECEC"/>
                </a:solidFill>
                <a:effectLst/>
                <a:latin typeface="+mn-lt"/>
              </a:rPr>
              <a:t>: Human evaluation of text generated by a language model, accuracy of speech recognition in a dialogue system, relevance of search results in information retrieval, etc.</a:t>
            </a:r>
          </a:p>
          <a:p>
            <a:pPr marL="742950" lvl="1" indent="-285750" algn="l">
              <a:buFont typeface="+mj-lt"/>
              <a:buAutoNum type="arabicPeriod"/>
            </a:pPr>
            <a:r>
              <a:rPr lang="en-US" b="1" i="0" dirty="0">
                <a:solidFill>
                  <a:srgbClr val="ECECEC"/>
                </a:solidFill>
                <a:effectLst/>
                <a:latin typeface="+mn-lt"/>
              </a:rPr>
              <a:t>Purpose</a:t>
            </a:r>
            <a:r>
              <a:rPr lang="en-US" b="0" i="0" dirty="0">
                <a:solidFill>
                  <a:srgbClr val="ECECEC"/>
                </a:solidFill>
                <a:effectLst/>
                <a:latin typeface="+mn-lt"/>
              </a:rPr>
              <a:t>: Extrinsic evaluation provides insights into how well the model performs in practical scenarios and its impact on user experience or task completion.</a:t>
            </a: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18</a:t>
            </a:fld>
            <a:endParaRPr lang="en-US"/>
          </a:p>
        </p:txBody>
      </p:sp>
    </p:spTree>
    <p:extLst>
      <p:ext uri="{BB962C8B-B14F-4D97-AF65-F5344CB8AC3E}">
        <p14:creationId xmlns:p14="http://schemas.microsoft.com/office/powerpoint/2010/main" val="2853014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latin typeface="+mn-lt"/>
              </a:rPr>
              <a:t>What is Perplexity?</a:t>
            </a:r>
          </a:p>
          <a:p>
            <a:pPr algn="l"/>
            <a:r>
              <a:rPr lang="en-US" b="0" i="0" dirty="0">
                <a:solidFill>
                  <a:srgbClr val="ECECEC"/>
                </a:solidFill>
                <a:effectLst/>
                <a:latin typeface="+mn-lt"/>
              </a:rPr>
              <a:t>Perplexity is a measure often used in natural language processing, particularly in language modeling, to assess how well a model predicts a given sequence of words. It's a bit abstract, but here's an intuition that might help:</a:t>
            </a:r>
          </a:p>
          <a:p>
            <a:pPr algn="l"/>
            <a:endParaRPr lang="en-US" b="0" i="0" dirty="0">
              <a:solidFill>
                <a:srgbClr val="ECECEC"/>
              </a:solidFill>
              <a:effectLst/>
              <a:latin typeface="+mn-lt"/>
            </a:endParaRPr>
          </a:p>
          <a:p>
            <a:pPr algn="l"/>
            <a:r>
              <a:rPr lang="en-US" b="0" i="0" dirty="0">
                <a:solidFill>
                  <a:srgbClr val="ECECEC"/>
                </a:solidFill>
                <a:effectLst/>
                <a:latin typeface="+mn-lt"/>
              </a:rPr>
              <a:t>Imagine you have a language model—a sort of "machine mind" that's trying to predict the next word in a sequence based on the words that came before it. Perplexity is a measure of how surprised or "perplexed" this model is when it sees a new sequence of words.</a:t>
            </a:r>
          </a:p>
          <a:p>
            <a:endParaRPr lang="en-US" dirty="0">
              <a:latin typeface="+mn-lt"/>
            </a:endParaRPr>
          </a:p>
          <a:p>
            <a:pPr algn="l">
              <a:buFont typeface="+mj-lt"/>
              <a:buAutoNum type="arabicPeriod"/>
            </a:pPr>
            <a:r>
              <a:rPr lang="en-US" b="1" i="0" dirty="0">
                <a:solidFill>
                  <a:srgbClr val="ECECEC"/>
                </a:solidFill>
                <a:effectLst/>
                <a:latin typeface="+mn-lt"/>
              </a:rPr>
              <a:t>"Unigrams are terrible at this game." (Why?)</a:t>
            </a:r>
            <a:r>
              <a:rPr lang="en-US" b="0" i="0" dirty="0">
                <a:solidFill>
                  <a:srgbClr val="ECECEC"/>
                </a:solidFill>
                <a:effectLst/>
                <a:latin typeface="+mn-lt"/>
              </a:rPr>
              <a:t>: </a:t>
            </a:r>
          </a:p>
          <a:p>
            <a:pPr algn="l">
              <a:buFont typeface="+mj-lt"/>
              <a:buAutoNum type="arabicPeriod"/>
            </a:pPr>
            <a:endParaRPr lang="en-US" b="0" i="0" dirty="0">
              <a:solidFill>
                <a:srgbClr val="ECECEC"/>
              </a:solidFill>
              <a:effectLst/>
              <a:latin typeface="+mn-lt"/>
            </a:endParaRPr>
          </a:p>
          <a:p>
            <a:pPr algn="l">
              <a:buFontTx/>
              <a:buNone/>
            </a:pPr>
            <a:r>
              <a:rPr lang="en-US" b="0" i="0" dirty="0">
                <a:solidFill>
                  <a:srgbClr val="ECECEC"/>
                </a:solidFill>
                <a:effectLst/>
                <a:latin typeface="+mn-lt"/>
              </a:rPr>
              <a:t>Unigrams refer to single words treated independently of each other. In this context, using unigrams for prediction means considering each word in isolation. Unigrams are not effective at capturing the context and dependencies between words, making them unsuitable for predicting the next word in a sequence accurately.</a:t>
            </a:r>
          </a:p>
          <a:p>
            <a:pPr algn="l">
              <a:buFont typeface="+mj-lt"/>
              <a:buAutoNum type="arabicPeriod"/>
            </a:pPr>
            <a:endParaRPr lang="en-US" b="0" i="0" dirty="0">
              <a:solidFill>
                <a:srgbClr val="ECECEC"/>
              </a:solidFill>
              <a:effectLst/>
              <a:latin typeface="+mn-lt"/>
            </a:endParaRPr>
          </a:p>
          <a:p>
            <a:pPr marL="0" indent="0" algn="l">
              <a:buFontTx/>
              <a:buNone/>
            </a:pPr>
            <a:r>
              <a:rPr lang="en-US" b="1" i="0" dirty="0">
                <a:solidFill>
                  <a:srgbClr val="ECECEC"/>
                </a:solidFill>
                <a:effectLst/>
                <a:latin typeface="+mn-lt"/>
              </a:rPr>
              <a:t>"A better model of a text"</a:t>
            </a:r>
            <a:r>
              <a:rPr lang="en-US" b="0" i="0" dirty="0">
                <a:solidFill>
                  <a:srgbClr val="ECECEC"/>
                </a:solidFill>
                <a:effectLst/>
                <a:latin typeface="+mn-lt"/>
              </a:rPr>
              <a:t>: A better model for predicting the next word in a sequence would consider not only the current word but also the context provided by the preceding words. Models like bigrams, trigrams, or more sophisticated neural network-based models (such as recurrent neural networks or transformers) can capture these contextual dependencies more effectively, leading to more accurate predictions.</a:t>
            </a:r>
          </a:p>
        </p:txBody>
      </p:sp>
      <p:sp>
        <p:nvSpPr>
          <p:cNvPr id="4" name="Slide Number Placeholder 3"/>
          <p:cNvSpPr>
            <a:spLocks noGrp="1"/>
          </p:cNvSpPr>
          <p:nvPr>
            <p:ph type="sldNum" sz="quarter" idx="5"/>
          </p:nvPr>
        </p:nvSpPr>
        <p:spPr/>
        <p:txBody>
          <a:bodyPr/>
          <a:lstStyle/>
          <a:p>
            <a:fld id="{F65EB76A-E122-F449-90DA-DFF4B12A1496}" type="slidenum">
              <a:rPr lang="en-US" smtClean="0"/>
              <a:t>19</a:t>
            </a:fld>
            <a:endParaRPr lang="en-US"/>
          </a:p>
        </p:txBody>
      </p:sp>
    </p:spTree>
    <p:extLst>
      <p:ext uri="{BB962C8B-B14F-4D97-AF65-F5344CB8AC3E}">
        <p14:creationId xmlns:p14="http://schemas.microsoft.com/office/powerpoint/2010/main" val="3906396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1" i="0" dirty="0">
                <a:solidFill>
                  <a:srgbClr val="ECECEC"/>
                </a:solidFill>
                <a:effectLst/>
                <a:latin typeface="+mn-lt"/>
              </a:rPr>
              <a:t>What is Language Modelling?</a:t>
            </a:r>
          </a:p>
          <a:p>
            <a:pPr marL="0" indent="0" algn="l">
              <a:buFont typeface="Arial" panose="020B0604020202020204" pitchFamily="34" charset="0"/>
              <a:buNone/>
            </a:pPr>
            <a:r>
              <a:rPr lang="en-US" b="0" i="0" dirty="0">
                <a:solidFill>
                  <a:srgbClr val="ECECEC"/>
                </a:solidFill>
                <a:effectLst/>
                <a:latin typeface="+mn-lt"/>
              </a:rPr>
              <a:t>Language modeling is a statistical technique used in natural language processing to estimate the probability of a sequence of words occurring in a given context. It involves building a computational model that assigns probabilities to sequences of words, which helps in various tasks such as speech recognition, machine translation, spell correction, and text generation. </a:t>
            </a:r>
          </a:p>
          <a:p>
            <a:pPr marL="0" indent="0" algn="l">
              <a:buFont typeface="Arial" panose="020B0604020202020204" pitchFamily="34" charset="0"/>
              <a:buNone/>
            </a:pPr>
            <a:endParaRPr lang="en-US" b="0" i="0" dirty="0">
              <a:solidFill>
                <a:srgbClr val="ECECEC"/>
              </a:solidFill>
              <a:effectLst/>
              <a:latin typeface="+mn-lt"/>
            </a:endParaRPr>
          </a:p>
          <a:p>
            <a:pPr algn="l">
              <a:buFont typeface="Arial" panose="020B0604020202020204" pitchFamily="34" charset="0"/>
              <a:buChar char="•"/>
            </a:pPr>
            <a:r>
              <a:rPr lang="en-US" b="0" i="0" dirty="0">
                <a:solidFill>
                  <a:srgbClr val="ECECEC"/>
                </a:solidFill>
                <a:effectLst/>
                <a:latin typeface="+mn-lt"/>
              </a:rPr>
              <a:t>In machine translation, the model calculates the probability of different translations and selects the most likely one.</a:t>
            </a:r>
          </a:p>
          <a:p>
            <a:pPr algn="l">
              <a:buFont typeface="Arial" panose="020B0604020202020204" pitchFamily="34" charset="0"/>
              <a:buChar char="•"/>
            </a:pPr>
            <a:r>
              <a:rPr lang="en-US" b="0" i="0" dirty="0">
                <a:solidFill>
                  <a:srgbClr val="ECECEC"/>
                </a:solidFill>
                <a:effectLst/>
                <a:latin typeface="+mn-lt"/>
              </a:rPr>
              <a:t> For spell correction, the model compares the probability of different word sequences and suggests corrections based on likelihood.</a:t>
            </a:r>
          </a:p>
          <a:p>
            <a:pPr algn="l">
              <a:buFont typeface="Arial" panose="020B0604020202020204" pitchFamily="34" charset="0"/>
              <a:buChar char="•"/>
            </a:pPr>
            <a:r>
              <a:rPr lang="en-US" b="0" i="0" dirty="0">
                <a:solidFill>
                  <a:srgbClr val="ECECEC"/>
                </a:solidFill>
                <a:effectLst/>
                <a:latin typeface="+mn-lt"/>
              </a:rPr>
              <a:t> In speech recognition, the model identifies the most probable sequence of words that matches the input speech signal.</a:t>
            </a:r>
          </a:p>
          <a:p>
            <a:pPr algn="l">
              <a:buFont typeface="Arial" panose="020B0604020202020204" pitchFamily="34" charset="0"/>
              <a:buChar char="•"/>
            </a:pPr>
            <a:r>
              <a:rPr lang="en-US" b="0" i="0" dirty="0">
                <a:solidFill>
                  <a:srgbClr val="ECECEC"/>
                </a:solidFill>
                <a:effectLst/>
                <a:latin typeface="+mn-lt"/>
              </a:rPr>
              <a:t> These models help improve the accuracy and fluency of automated language processing tasks.</a:t>
            </a:r>
          </a:p>
          <a:p>
            <a:pPr algn="l">
              <a:buFont typeface="Arial" panose="020B0604020202020204" pitchFamily="34" charset="0"/>
              <a:buChar char="•"/>
            </a:pPr>
            <a:r>
              <a:rPr lang="en-US" b="0" i="0" dirty="0">
                <a:solidFill>
                  <a:srgbClr val="ECECEC"/>
                </a:solidFill>
                <a:effectLst/>
                <a:latin typeface="+mn-lt"/>
              </a:rPr>
              <a:t> Probabilistic language models are trained on large corpora of text data to learn the likelihood of different word sequences occurring.</a:t>
            </a:r>
          </a:p>
          <a:p>
            <a:endParaRPr lang="en-US" dirty="0"/>
          </a:p>
        </p:txBody>
      </p:sp>
      <p:sp>
        <p:nvSpPr>
          <p:cNvPr id="4" name="Slide Number Placeholder 3"/>
          <p:cNvSpPr>
            <a:spLocks noGrp="1"/>
          </p:cNvSpPr>
          <p:nvPr>
            <p:ph type="sldNum" sz="quarter" idx="5"/>
          </p:nvPr>
        </p:nvSpPr>
        <p:spPr/>
        <p:txBody>
          <a:bodyPr/>
          <a:lstStyle/>
          <a:p>
            <a:fld id="{F65EB76A-E122-F449-90DA-DFF4B12A1496}" type="slidenum">
              <a:rPr lang="en-US" smtClean="0"/>
              <a:t>2</a:t>
            </a:fld>
            <a:endParaRPr lang="en-US"/>
          </a:p>
        </p:txBody>
      </p:sp>
    </p:spTree>
    <p:extLst>
      <p:ext uri="{BB962C8B-B14F-4D97-AF65-F5344CB8AC3E}">
        <p14:creationId xmlns:p14="http://schemas.microsoft.com/office/powerpoint/2010/main" val="1404012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mn-lt"/>
              </a:rPr>
              <a:t>The chain rule of probability, applied in the context of bigram models (where the probability of a word depends only on the preceding word), allows us to decompose the probability of a sentence into a product of conditional probabilities of each word given its predecessor. By maximizing the conditional probabilities of words given their preceding words, we can maximize the overall probability of the sentence, leading to lower perplexity.</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20</a:t>
            </a:fld>
            <a:endParaRPr lang="en-US"/>
          </a:p>
        </p:txBody>
      </p:sp>
    </p:spTree>
    <p:extLst>
      <p:ext uri="{BB962C8B-B14F-4D97-AF65-F5344CB8AC3E}">
        <p14:creationId xmlns:p14="http://schemas.microsoft.com/office/powerpoint/2010/main" val="3887360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mn-lt"/>
              </a:rPr>
              <a:t>As we move from unigram to trigram models, the perplexity decreases, indicating that the models are improving in their ability to predict the test data. Therefore, according to these perplexity values, the trigram model performs the best among the three, followed by the bigram model, and then the unigram model.</a:t>
            </a:r>
          </a:p>
          <a:p>
            <a:endParaRPr lang="en-US" b="0" i="0" dirty="0">
              <a:solidFill>
                <a:srgbClr val="ECECEC"/>
              </a:solidFill>
              <a:effectLst/>
              <a:latin typeface="+mn-lt"/>
            </a:endParaRPr>
          </a:p>
          <a:p>
            <a:r>
              <a:rPr lang="en-US" b="0" i="0" dirty="0">
                <a:solidFill>
                  <a:srgbClr val="ECECEC"/>
                </a:solidFill>
                <a:effectLst/>
                <a:latin typeface="+mn-lt"/>
              </a:rPr>
              <a:t>Lower perplexity generally corresponds to a better language model, as it indicates that the model is better at predicting unseen data. Therefore, based on the perplexity values provided, the trigram model would be considered the best model for the given dataset and test set.</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21</a:t>
            </a:fld>
            <a:endParaRPr lang="en-US"/>
          </a:p>
        </p:txBody>
      </p:sp>
    </p:spTree>
    <p:extLst>
      <p:ext uri="{BB962C8B-B14F-4D97-AF65-F5344CB8AC3E}">
        <p14:creationId xmlns:p14="http://schemas.microsoft.com/office/powerpoint/2010/main" val="1003776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Example:</a:t>
            </a:r>
          </a:p>
          <a:p>
            <a:endParaRPr lang="en-US" dirty="0">
              <a:latin typeface="+mn-lt"/>
            </a:endParaRPr>
          </a:p>
          <a:p>
            <a:r>
              <a:rPr lang="en-US" b="0" i="0" dirty="0">
                <a:solidFill>
                  <a:srgbClr val="ECECEC"/>
                </a:solidFill>
                <a:effectLst/>
                <a:latin typeface="+mn-lt"/>
              </a:rPr>
              <a:t>Let's say we have the movie review: </a:t>
            </a:r>
          </a:p>
          <a:p>
            <a:endParaRPr lang="en-US" b="0" i="0" dirty="0">
              <a:solidFill>
                <a:srgbClr val="ECECEC"/>
              </a:solidFill>
              <a:effectLst/>
              <a:latin typeface="+mn-lt"/>
            </a:endParaRPr>
          </a:p>
          <a:p>
            <a:r>
              <a:rPr lang="en-US" b="0" i="0" dirty="0">
                <a:solidFill>
                  <a:srgbClr val="ECECEC"/>
                </a:solidFill>
                <a:effectLst/>
                <a:latin typeface="+mn-lt"/>
              </a:rPr>
              <a:t>"The acting was not good, but the plot was interesting." A bigram model might consider the bigram "not good" as a negative sentiment indicator, missing the overall positive sentiment conveyed by the phrase "the plot was interesting." A more sophisticated model like BERT, which considers the entire sentence and understands the context of words like "not," would likely provide a more accurate sentiment classification.</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22</a:t>
            </a:fld>
            <a:endParaRPr lang="en-US"/>
          </a:p>
        </p:txBody>
      </p:sp>
    </p:spTree>
    <p:extLst>
      <p:ext uri="{BB962C8B-B14F-4D97-AF65-F5344CB8AC3E}">
        <p14:creationId xmlns:p14="http://schemas.microsoft.com/office/powerpoint/2010/main" val="83884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What is Shannon Visualization method?</a:t>
            </a:r>
          </a:p>
          <a:p>
            <a:r>
              <a:rPr lang="en-US" b="0" i="0" dirty="0">
                <a:solidFill>
                  <a:srgbClr val="ECECEC"/>
                </a:solidFill>
                <a:effectLst/>
                <a:latin typeface="+mn-lt"/>
              </a:rPr>
              <a:t>The Shannon Visualization Method is a technique used in data visualization, specifically for multidimensional data analysis. It's named after Claude Shannon, an American mathematician, electrical engineer, and cryptographer, known as "the father of information theory.”</a:t>
            </a:r>
          </a:p>
          <a:p>
            <a:endParaRPr lang="en-US" b="0" i="0" dirty="0">
              <a:solidFill>
                <a:srgbClr val="ECECEC"/>
              </a:solidFill>
              <a:effectLst/>
              <a:latin typeface="+mn-lt"/>
            </a:endParaRPr>
          </a:p>
          <a:p>
            <a:pPr algn="l"/>
            <a:r>
              <a:rPr lang="en-US" b="0" i="0" dirty="0">
                <a:solidFill>
                  <a:srgbClr val="ECECEC"/>
                </a:solidFill>
                <a:effectLst/>
                <a:latin typeface="Söhne"/>
              </a:rPr>
              <a:t>Here's a simplified explanation of how it works:</a:t>
            </a:r>
          </a:p>
          <a:p>
            <a:pPr algn="l">
              <a:buFont typeface="+mj-lt"/>
              <a:buAutoNum type="arabicPeriod"/>
            </a:pPr>
            <a:r>
              <a:rPr lang="en-US" b="1" i="0" dirty="0">
                <a:solidFill>
                  <a:srgbClr val="ECECEC"/>
                </a:solidFill>
                <a:effectLst/>
                <a:latin typeface="Söhne"/>
              </a:rPr>
              <a:t> Data Preparation</a:t>
            </a:r>
            <a:r>
              <a:rPr lang="en-US" b="0" i="0" dirty="0">
                <a:solidFill>
                  <a:srgbClr val="ECECEC"/>
                </a:solidFill>
                <a:effectLst/>
                <a:latin typeface="Söhne"/>
              </a:rPr>
              <a:t>: Start with a dataset that has multiple dimensions or variables. These variables could represent various aspects or features of the data points.</a:t>
            </a:r>
          </a:p>
          <a:p>
            <a:pPr algn="l">
              <a:buFont typeface="+mj-lt"/>
              <a:buAutoNum type="arabicPeriod"/>
            </a:pPr>
            <a:r>
              <a:rPr lang="en-US" b="1" i="0" dirty="0">
                <a:solidFill>
                  <a:srgbClr val="ECECEC"/>
                </a:solidFill>
                <a:effectLst/>
                <a:latin typeface="Söhne"/>
              </a:rPr>
              <a:t> Dimensionality Reduction</a:t>
            </a:r>
            <a:r>
              <a:rPr lang="en-US" b="0" i="0" dirty="0">
                <a:solidFill>
                  <a:srgbClr val="ECECEC"/>
                </a:solidFill>
                <a:effectLst/>
                <a:latin typeface="Söhne"/>
              </a:rPr>
              <a:t>: Apply dimensionality reduction techniques, such as Principal Component Analysis (PCA) or Multidimensional Scaling (MDS), to reduce the number of dimensions while retaining as much relevant information as possible. These techniques aim to transform the data into a lower-dimensional space.</a:t>
            </a:r>
          </a:p>
          <a:p>
            <a:pPr algn="l">
              <a:buFont typeface="+mj-lt"/>
              <a:buAutoNum type="arabicPeriod"/>
            </a:pPr>
            <a:r>
              <a:rPr lang="en-US" b="1" i="0" dirty="0">
                <a:solidFill>
                  <a:srgbClr val="ECECEC"/>
                </a:solidFill>
                <a:effectLst/>
                <a:latin typeface="Söhne"/>
              </a:rPr>
              <a:t> Visualization</a:t>
            </a:r>
            <a:r>
              <a:rPr lang="en-US" b="0" i="0" dirty="0">
                <a:solidFill>
                  <a:srgbClr val="ECECEC"/>
                </a:solidFill>
                <a:effectLst/>
                <a:latin typeface="Söhne"/>
              </a:rPr>
              <a:t>: Once the dimensionality is reduced, the data can be visualized in two or three dimensions. This visualization helps in understanding the underlying structure or patterns within the data that may not be apparent in its original high-dimensional form.</a:t>
            </a:r>
          </a:p>
          <a:p>
            <a:pPr algn="l">
              <a:buFont typeface="+mj-lt"/>
              <a:buAutoNum type="arabicPeriod"/>
            </a:pPr>
            <a:r>
              <a:rPr lang="en-US" b="1" i="0" dirty="0">
                <a:solidFill>
                  <a:srgbClr val="ECECEC"/>
                </a:solidFill>
                <a:effectLst/>
                <a:latin typeface="Söhne"/>
              </a:rPr>
              <a:t> Interpretation</a:t>
            </a:r>
            <a:r>
              <a:rPr lang="en-US" b="0" i="0" dirty="0">
                <a:solidFill>
                  <a:srgbClr val="ECECEC"/>
                </a:solidFill>
                <a:effectLst/>
                <a:latin typeface="Söhne"/>
              </a:rPr>
              <a:t>: Analyze the visualization to gain insights into the relationships, clusters, or trends present in the data. By visually inspecting the reduced-dimensional representation of the data, analysts can make interpretations and draw conclusions about the dataset.</a:t>
            </a:r>
          </a:p>
          <a:p>
            <a:br>
              <a:rPr lang="en-US" dirty="0"/>
            </a:b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23</a:t>
            </a:fld>
            <a:endParaRPr lang="en-US"/>
          </a:p>
        </p:txBody>
      </p:sp>
    </p:spTree>
    <p:extLst>
      <p:ext uri="{BB962C8B-B14F-4D97-AF65-F5344CB8AC3E}">
        <p14:creationId xmlns:p14="http://schemas.microsoft.com/office/powerpoint/2010/main" val="1935349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EB76A-E122-F449-90DA-DFF4B12A1496}" type="slidenum">
              <a:rPr lang="en-US" smtClean="0"/>
              <a:t>24</a:t>
            </a:fld>
            <a:endParaRPr lang="en-US"/>
          </a:p>
        </p:txBody>
      </p:sp>
    </p:spTree>
    <p:extLst>
      <p:ext uri="{BB962C8B-B14F-4D97-AF65-F5344CB8AC3E}">
        <p14:creationId xmlns:p14="http://schemas.microsoft.com/office/powerpoint/2010/main" val="725498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mn-lt"/>
              </a:rPr>
              <a:t>A snippet of text that resembles financial news or data, possibly from the Wall Street Journal. The text mentions topics such as foreign exchange rates, corporate acquisitions, economic indicators, and market conditions.</a:t>
            </a:r>
          </a:p>
          <a:p>
            <a:endParaRPr lang="en-US" b="0" i="0" dirty="0">
              <a:solidFill>
                <a:srgbClr val="ECECEC"/>
              </a:solidFill>
              <a:effectLst/>
              <a:latin typeface="+mn-lt"/>
            </a:endParaRPr>
          </a:p>
          <a:p>
            <a:pPr algn="l">
              <a:buFont typeface="Arial" panose="020B0604020202020204" pitchFamily="34" charset="0"/>
              <a:buChar char="•"/>
            </a:pPr>
            <a:r>
              <a:rPr lang="en-US" b="1" i="0" dirty="0">
                <a:solidFill>
                  <a:srgbClr val="ECECEC"/>
                </a:solidFill>
                <a:effectLst/>
                <a:latin typeface="+mn-lt"/>
              </a:rPr>
              <a:t> 1-gram</a:t>
            </a:r>
            <a:r>
              <a:rPr lang="en-US" b="0" i="0" dirty="0">
                <a:solidFill>
                  <a:srgbClr val="ECECEC"/>
                </a:solidFill>
                <a:effectLst/>
                <a:latin typeface="+mn-lt"/>
              </a:rPr>
              <a:t>: Refers to individual words or tokens in the text.</a:t>
            </a:r>
          </a:p>
          <a:p>
            <a:pPr algn="l">
              <a:buFont typeface="Arial" panose="020B0604020202020204" pitchFamily="34" charset="0"/>
              <a:buChar char="•"/>
            </a:pPr>
            <a:r>
              <a:rPr lang="en-US" b="1" i="0" dirty="0">
                <a:solidFill>
                  <a:srgbClr val="ECECEC"/>
                </a:solidFill>
                <a:effectLst/>
                <a:latin typeface="+mn-lt"/>
              </a:rPr>
              <a:t> 2-gram</a:t>
            </a:r>
            <a:r>
              <a:rPr lang="en-US" b="0" i="0" dirty="0">
                <a:solidFill>
                  <a:srgbClr val="ECECEC"/>
                </a:solidFill>
                <a:effectLst/>
                <a:latin typeface="+mn-lt"/>
              </a:rPr>
              <a:t>: Refers to sequences of two consecutive words (bigrams).</a:t>
            </a:r>
          </a:p>
          <a:p>
            <a:pPr algn="l">
              <a:buFont typeface="Arial" panose="020B0604020202020204" pitchFamily="34" charset="0"/>
              <a:buChar char="•"/>
            </a:pPr>
            <a:r>
              <a:rPr lang="en-US" b="1" i="0" dirty="0">
                <a:solidFill>
                  <a:srgbClr val="ECECEC"/>
                </a:solidFill>
                <a:effectLst/>
                <a:latin typeface="+mn-lt"/>
              </a:rPr>
              <a:t> 3-gram</a:t>
            </a:r>
            <a:r>
              <a:rPr lang="en-US" b="0" i="0" dirty="0">
                <a:solidFill>
                  <a:srgbClr val="ECECEC"/>
                </a:solidFill>
                <a:effectLst/>
                <a:latin typeface="+mn-lt"/>
              </a:rPr>
              <a:t>: Refers to sequences of three consecutive words (trigrams).</a:t>
            </a: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25</a:t>
            </a:fld>
            <a:endParaRPr lang="en-US"/>
          </a:p>
        </p:txBody>
      </p:sp>
    </p:spTree>
    <p:extLst>
      <p:ext uri="{BB962C8B-B14F-4D97-AF65-F5344CB8AC3E}">
        <p14:creationId xmlns:p14="http://schemas.microsoft.com/office/powerpoint/2010/main" val="2021786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mn-lt"/>
              </a:rPr>
              <a:t>The perils of overfitting in language modeling highlight the importance of training robust models that can generalize well to unseen data, especially in scenarios where the test data differs significantly from the training data. Handling zeros and employing techniques to improve generalization are essential steps in building reliable and effective language models.</a:t>
            </a:r>
          </a:p>
          <a:p>
            <a:pPr algn="l"/>
            <a:br>
              <a:rPr lang="en-US" b="0" i="0" dirty="0">
                <a:solidFill>
                  <a:srgbClr val="FFFFFF"/>
                </a:solidFill>
                <a:effectLst/>
                <a:latin typeface="+mn-lt"/>
              </a:rPr>
            </a:b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26</a:t>
            </a:fld>
            <a:endParaRPr lang="en-US"/>
          </a:p>
        </p:txBody>
      </p:sp>
    </p:spTree>
    <p:extLst>
      <p:ext uri="{BB962C8B-B14F-4D97-AF65-F5344CB8AC3E}">
        <p14:creationId xmlns:p14="http://schemas.microsoft.com/office/powerpoint/2010/main" val="2702801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mn-lt"/>
              </a:rPr>
              <a:t>Zero probability bigrams refer to combinations of two consecutive words (bigrams) that have not occurred in the training data. In language modeling and natural language processing tasks, calculating the probability of a word given its preceding word (i.e., the conditional probability of a word given a context) is crucial for tasks like text generation, machine translation, and speech recognition.</a:t>
            </a:r>
          </a:p>
          <a:p>
            <a:pPr algn="l"/>
            <a:endParaRPr lang="en-US" b="0" i="0" dirty="0">
              <a:solidFill>
                <a:srgbClr val="ECECEC"/>
              </a:solidFill>
              <a:effectLst/>
              <a:latin typeface="+mn-lt"/>
            </a:endParaRPr>
          </a:p>
          <a:p>
            <a:pPr algn="l"/>
            <a:r>
              <a:rPr lang="en-US" b="0" i="0" dirty="0">
                <a:solidFill>
                  <a:srgbClr val="ECECEC"/>
                </a:solidFill>
                <a:effectLst/>
                <a:latin typeface="+mn-lt"/>
              </a:rPr>
              <a:t>When a bigram has a zero probability, it means that in the training data, the specific combination of words has never occurred. This situation can arise due to various reasons:</a:t>
            </a:r>
          </a:p>
          <a:p>
            <a:pPr algn="l"/>
            <a:endParaRPr lang="en-US" b="0" i="0" dirty="0">
              <a:solidFill>
                <a:srgbClr val="ECECEC"/>
              </a:solidFill>
              <a:effectLst/>
              <a:latin typeface="+mn-lt"/>
            </a:endParaRPr>
          </a:p>
          <a:p>
            <a:pPr algn="l">
              <a:buFont typeface="+mj-lt"/>
              <a:buAutoNum type="arabicPeriod"/>
            </a:pPr>
            <a:r>
              <a:rPr lang="en-US" b="1" i="0" dirty="0">
                <a:solidFill>
                  <a:srgbClr val="ECECEC"/>
                </a:solidFill>
                <a:effectLst/>
                <a:latin typeface="+mn-lt"/>
              </a:rPr>
              <a:t>Rare Events</a:t>
            </a:r>
            <a:r>
              <a:rPr lang="en-US" b="0" i="0" dirty="0">
                <a:solidFill>
                  <a:srgbClr val="ECECEC"/>
                </a:solidFill>
                <a:effectLst/>
                <a:latin typeface="+mn-lt"/>
              </a:rPr>
              <a:t>: Some combinations of words may be extremely rare or unique, occurring very infrequently or not at all in the training corpus.</a:t>
            </a:r>
          </a:p>
          <a:p>
            <a:pPr algn="l">
              <a:buFont typeface="+mj-lt"/>
              <a:buAutoNum type="arabicPeriod"/>
            </a:pPr>
            <a:r>
              <a:rPr lang="en-US" b="1" i="0" dirty="0">
                <a:solidFill>
                  <a:srgbClr val="ECECEC"/>
                </a:solidFill>
                <a:effectLst/>
                <a:latin typeface="+mn-lt"/>
              </a:rPr>
              <a:t>Limited Data</a:t>
            </a:r>
            <a:r>
              <a:rPr lang="en-US" b="0" i="0" dirty="0">
                <a:solidFill>
                  <a:srgbClr val="ECECEC"/>
                </a:solidFill>
                <a:effectLst/>
                <a:latin typeface="+mn-lt"/>
              </a:rPr>
              <a:t>: In datasets with limited size or diversity, it's common for certain word combinations to have zero occurrences, especially for longer or more specific phrases.</a:t>
            </a:r>
          </a:p>
          <a:p>
            <a:pPr algn="l">
              <a:buFont typeface="+mj-lt"/>
              <a:buAutoNum type="arabicPeriod"/>
            </a:pPr>
            <a:r>
              <a:rPr lang="en-US" b="1" i="0" dirty="0">
                <a:solidFill>
                  <a:srgbClr val="ECECEC"/>
                </a:solidFill>
                <a:effectLst/>
                <a:latin typeface="+mn-lt"/>
              </a:rPr>
              <a:t>Sparsity</a:t>
            </a:r>
            <a:r>
              <a:rPr lang="en-US" b="0" i="0" dirty="0">
                <a:solidFill>
                  <a:srgbClr val="ECECEC"/>
                </a:solidFill>
                <a:effectLst/>
                <a:latin typeface="+mn-lt"/>
              </a:rPr>
              <a:t>: Natural language data tends to exhibit sparsity, meaning that only a small fraction of possible word combinations are observed in any given corpus. As a result, many bigrams may have zero </a:t>
            </a:r>
            <a:r>
              <a:rPr lang="en-US" b="0" i="0" dirty="0" err="1">
                <a:solidFill>
                  <a:srgbClr val="ECECEC"/>
                </a:solidFill>
                <a:effectLst/>
                <a:latin typeface="+mn-lt"/>
              </a:rPr>
              <a:t>probabili</a:t>
            </a:r>
            <a:endParaRPr lang="en-US" b="0" i="0" dirty="0">
              <a:solidFill>
                <a:srgbClr val="ECECEC"/>
              </a:solidFill>
              <a:effectLs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27</a:t>
            </a:fld>
            <a:endParaRPr lang="en-US"/>
          </a:p>
        </p:txBody>
      </p:sp>
    </p:spTree>
    <p:extLst>
      <p:ext uri="{BB962C8B-B14F-4D97-AF65-F5344CB8AC3E}">
        <p14:creationId xmlns:p14="http://schemas.microsoft.com/office/powerpoint/2010/main" val="3141692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ECECEC"/>
                </a:solidFill>
                <a:effectLst/>
                <a:latin typeface="+mn-lt"/>
              </a:rPr>
              <a:t>Dan Klein's intuition on smoothing in the context of language modeling revolves around addressing the issue of zero probabilities for unseen events, particularly in the context of bigram or n-gram models. </a:t>
            </a:r>
          </a:p>
          <a:p>
            <a:endParaRPr lang="en-US" b="0" i="0" dirty="0">
              <a:solidFill>
                <a:srgbClr val="ECECEC"/>
              </a:solidFill>
              <a:effectLst/>
              <a:latin typeface="+mn-lt"/>
            </a:endParaRPr>
          </a:p>
          <a:p>
            <a:pPr marL="171450" indent="-171450">
              <a:buFont typeface="Arial" panose="020B0604020202020204" pitchFamily="34" charset="0"/>
              <a:buChar char="•"/>
            </a:pPr>
            <a:r>
              <a:rPr lang="en-US" b="0" i="0" dirty="0">
                <a:solidFill>
                  <a:srgbClr val="ECECEC"/>
                </a:solidFill>
                <a:effectLst/>
                <a:latin typeface="+mn-lt"/>
              </a:rPr>
              <a:t>To generalize better and avoid assigning zero probabilities to unseen events, smoothing techniques redistribute probability mass from observed events to unseen ones. </a:t>
            </a:r>
          </a:p>
          <a:p>
            <a:pPr marL="171450" indent="-171450">
              <a:buFont typeface="Arial" panose="020B0604020202020204" pitchFamily="34" charset="0"/>
              <a:buChar char="•"/>
            </a:pPr>
            <a:endParaRPr lang="en-US" b="0" i="0" dirty="0">
              <a:solidFill>
                <a:srgbClr val="ECECEC"/>
              </a:solidFill>
              <a:effectLst/>
              <a:latin typeface="+mn-lt"/>
            </a:endParaRPr>
          </a:p>
          <a:p>
            <a:pPr marL="171450" indent="-171450" algn="l">
              <a:buFont typeface="Arial" panose="020B0604020202020204" pitchFamily="34" charset="0"/>
              <a:buChar char="•"/>
            </a:pPr>
            <a:r>
              <a:rPr lang="en-US" b="0" i="0" dirty="0">
                <a:solidFill>
                  <a:srgbClr val="ECECEC"/>
                </a:solidFill>
                <a:effectLst/>
                <a:latin typeface="+mn-lt"/>
              </a:rPr>
              <a:t>By redistributing probability mass in this manner, the smoothed probability estimates provide more robust and generalized predictions for unseen events. This allows the language model to make reasonable predictions even for word combinations that were not present or were rare in the training data.</a:t>
            </a:r>
          </a:p>
          <a:p>
            <a:pPr algn="l">
              <a:buFontTx/>
              <a:buNone/>
            </a:pPr>
            <a:endParaRPr lang="en-US" b="0" i="0" dirty="0">
              <a:solidFill>
                <a:srgbClr val="ECECEC"/>
              </a:solidFill>
              <a:effectLst/>
              <a:latin typeface="+mn-lt"/>
            </a:endParaRPr>
          </a:p>
          <a:p>
            <a:pPr marL="171450" indent="-171450" algn="l">
              <a:buFont typeface="Arial" panose="020B0604020202020204" pitchFamily="34" charset="0"/>
              <a:buChar char="•"/>
            </a:pPr>
            <a:r>
              <a:rPr lang="en-US" b="0" i="0" dirty="0">
                <a:solidFill>
                  <a:srgbClr val="ECECEC"/>
                </a:solidFill>
                <a:effectLst/>
                <a:latin typeface="+mn-lt"/>
              </a:rPr>
              <a:t>Dan Klein's intuition on smoothing emphasizes the importance of addressing sparsity in language modeling by redistributing probability mass to unseen events. This approach improves the generalization ability of the model and leads to more accurate predictions, particularly in situations where data is limited or certain combinations are rare.</a:t>
            </a: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28</a:t>
            </a:fld>
            <a:endParaRPr lang="en-US"/>
          </a:p>
        </p:txBody>
      </p:sp>
    </p:spTree>
    <p:extLst>
      <p:ext uri="{BB962C8B-B14F-4D97-AF65-F5344CB8AC3E}">
        <p14:creationId xmlns:p14="http://schemas.microsoft.com/office/powerpoint/2010/main" val="1755960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ECECEC"/>
                </a:solidFill>
                <a:effectLst/>
                <a:latin typeface="Söhne"/>
              </a:rPr>
              <a:t>Smoothing is a technique used in Natural Language Processing (NLP) to address the problem of zero probabilities that arise when estimating probabilities of unseen events in language models, particularly in the context of N-gram models.</a:t>
            </a:r>
          </a:p>
          <a:p>
            <a:pPr marL="171450" indent="-171450" algn="l">
              <a:buFont typeface="Arial" panose="020B0604020202020204" pitchFamily="34" charset="0"/>
              <a:buChar char="•"/>
            </a:pPr>
            <a:endParaRPr lang="en-US" b="0" i="0" dirty="0">
              <a:solidFill>
                <a:srgbClr val="ECECEC"/>
              </a:solidFill>
              <a:effectLst/>
              <a:latin typeface="Söhne"/>
            </a:endParaRPr>
          </a:p>
          <a:p>
            <a:pPr marL="171450" indent="-171450" algn="l">
              <a:buFont typeface="Arial" panose="020B0604020202020204" pitchFamily="34" charset="0"/>
              <a:buChar char="•"/>
            </a:pPr>
            <a:r>
              <a:rPr lang="en-US" b="0" i="0" dirty="0">
                <a:solidFill>
                  <a:srgbClr val="ECECEC"/>
                </a:solidFill>
                <a:effectLst/>
                <a:latin typeface="Söhne"/>
              </a:rPr>
              <a:t>In NLP, language models are often trained on a corpus of text data to estimate the probability of a word or sequence of words occurring in a given context. However, in practice, it's common to encounter unseen word sequences, leading to zero probabilities for those sequences.</a:t>
            </a:r>
          </a:p>
          <a:p>
            <a:pPr marL="171450" indent="-171450" algn="l">
              <a:buFont typeface="Arial" panose="020B0604020202020204" pitchFamily="34" charset="0"/>
              <a:buChar char="•"/>
            </a:pPr>
            <a:endParaRPr lang="en-US" b="0" i="0" dirty="0">
              <a:solidFill>
                <a:srgbClr val="ECECEC"/>
              </a:solidFill>
              <a:effectLst/>
              <a:latin typeface="Söhne"/>
            </a:endParaRPr>
          </a:p>
          <a:p>
            <a:pPr marL="171450" indent="-171450" algn="l">
              <a:buFont typeface="Arial" panose="020B0604020202020204" pitchFamily="34" charset="0"/>
              <a:buChar char="•"/>
            </a:pPr>
            <a:r>
              <a:rPr lang="en-US" b="0" i="0" dirty="0">
                <a:solidFill>
                  <a:srgbClr val="ECECEC"/>
                </a:solidFill>
                <a:effectLst/>
                <a:latin typeface="Söhne"/>
              </a:rPr>
              <a:t>Smoothing techniques aim to alleviate this issue by redistributing some probability mass from seen events to unseen events, ensuring that no event has a probability of zero. This helps improve the robustness and generalization of the language model.</a:t>
            </a:r>
          </a:p>
          <a:p>
            <a:endParaRPr lang="en-US" dirty="0"/>
          </a:p>
        </p:txBody>
      </p:sp>
      <p:sp>
        <p:nvSpPr>
          <p:cNvPr id="4" name="Slide Number Placeholder 3"/>
          <p:cNvSpPr>
            <a:spLocks noGrp="1"/>
          </p:cNvSpPr>
          <p:nvPr>
            <p:ph type="sldNum" sz="quarter" idx="5"/>
          </p:nvPr>
        </p:nvSpPr>
        <p:spPr/>
        <p:txBody>
          <a:bodyPr/>
          <a:lstStyle/>
          <a:p>
            <a:fld id="{F65EB76A-E122-F449-90DA-DFF4B12A1496}" type="slidenum">
              <a:rPr lang="en-US" smtClean="0"/>
              <a:t>29</a:t>
            </a:fld>
            <a:endParaRPr lang="en-US"/>
          </a:p>
        </p:txBody>
      </p:sp>
    </p:spTree>
    <p:extLst>
      <p:ext uri="{BB962C8B-B14F-4D97-AF65-F5344CB8AC3E}">
        <p14:creationId xmlns:p14="http://schemas.microsoft.com/office/powerpoint/2010/main" val="2830417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A model that computes either of these probabilities is called a language model (LM). It essentially helps us understand the grammar and structure of natural language.</a:t>
            </a:r>
          </a:p>
          <a:p>
            <a:pPr algn="l">
              <a:buFont typeface="Arial" panose="020B0604020202020204" pitchFamily="34" charset="0"/>
              <a:buChar char="•"/>
            </a:pPr>
            <a:r>
              <a:rPr lang="en-US" b="0" i="0" dirty="0">
                <a:solidFill>
                  <a:srgbClr val="ECECEC"/>
                </a:solidFill>
                <a:effectLst/>
                <a:latin typeface="Söhne"/>
              </a:rPr>
              <a:t>Example: If we have a language model trained on a dataset of news articles, it can predict the likelihood of different words appearing in a sentence based on the patterns it learned from the training data</a:t>
            </a:r>
          </a:p>
          <a:p>
            <a:endParaRPr lang="en-US" dirty="0"/>
          </a:p>
          <a:p>
            <a:r>
              <a:rPr lang="en-US" b="1" u="sng" dirty="0"/>
              <a:t>According to the slide </a:t>
            </a:r>
          </a:p>
          <a:p>
            <a:endParaRPr lang="en-US" b="1" u="sng" dirty="0"/>
          </a:p>
          <a:p>
            <a:r>
              <a:rPr lang="en-US" b="0" i="0" dirty="0">
                <a:solidFill>
                  <a:srgbClr val="ECECEC"/>
                </a:solidFill>
                <a:effectLst/>
                <a:latin typeface="Söhne"/>
              </a:rPr>
              <a:t>Calculate the likelihood of a sentence or a sequence of words, denoted as P(W).</a:t>
            </a:r>
          </a:p>
          <a:p>
            <a:pPr marL="742950" lvl="1" indent="-285750" algn="l">
              <a:buFont typeface="Arial" panose="020B0604020202020204" pitchFamily="34" charset="0"/>
              <a:buChar char="•"/>
            </a:pPr>
            <a:r>
              <a:rPr lang="en-US" b="0" i="0" dirty="0">
                <a:solidFill>
                  <a:srgbClr val="ECECEC"/>
                </a:solidFill>
                <a:effectLst/>
                <a:latin typeface="Söhne"/>
              </a:rPr>
              <a:t>Example: Suppose we have a sentence "The cat is on the mat." P(W) would compute the probability of this entire sequence of words occurring together.</a:t>
            </a:r>
          </a:p>
          <a:p>
            <a:pPr marL="742950" lvl="1" indent="-285750" algn="l">
              <a:buFont typeface="Arial" panose="020B0604020202020204" pitchFamily="34" charset="0"/>
              <a:buChar char="•"/>
            </a:pPr>
            <a:endParaRPr lang="en-US" b="0" i="0" dirty="0">
              <a:solidFill>
                <a:srgbClr val="ECECEC"/>
              </a:solidFill>
              <a:effectLst/>
              <a:latin typeface="Söhne"/>
            </a:endParaRPr>
          </a:p>
          <a:p>
            <a:pPr marL="0" lvl="0" indent="0" algn="l">
              <a:buFontTx/>
              <a:buNone/>
            </a:pPr>
            <a:r>
              <a:rPr lang="en-US" b="0" i="0" dirty="0">
                <a:solidFill>
                  <a:srgbClr val="ECECEC"/>
                </a:solidFill>
                <a:effectLst/>
                <a:latin typeface="Söhne"/>
              </a:rPr>
              <a:t>Predict the probability of a word given its preceding words, denoted as P(wn|w1,w2...wn-1).</a:t>
            </a:r>
          </a:p>
          <a:p>
            <a:pPr marL="742950" lvl="1" indent="-285750" algn="l">
              <a:buFont typeface="Arial" panose="020B0604020202020204" pitchFamily="34" charset="0"/>
              <a:buChar char="•"/>
            </a:pPr>
            <a:r>
              <a:rPr lang="en-US" b="0" i="0" dirty="0">
                <a:solidFill>
                  <a:srgbClr val="ECECEC"/>
                </a:solidFill>
                <a:effectLst/>
                <a:latin typeface="Söhne"/>
              </a:rPr>
              <a:t>Example: Given the context "The cat is on the," predicting the probability of the next word being "mat" or "chair."</a:t>
            </a:r>
          </a:p>
          <a:p>
            <a:endParaRPr lang="en-US" dirty="0"/>
          </a:p>
        </p:txBody>
      </p:sp>
      <p:sp>
        <p:nvSpPr>
          <p:cNvPr id="4" name="Slide Number Placeholder 3"/>
          <p:cNvSpPr>
            <a:spLocks noGrp="1"/>
          </p:cNvSpPr>
          <p:nvPr>
            <p:ph type="sldNum" sz="quarter" idx="5"/>
          </p:nvPr>
        </p:nvSpPr>
        <p:spPr/>
        <p:txBody>
          <a:bodyPr/>
          <a:lstStyle/>
          <a:p>
            <a:fld id="{F65EB76A-E122-F449-90DA-DFF4B12A1496}" type="slidenum">
              <a:rPr lang="en-US" smtClean="0"/>
              <a:t>3</a:t>
            </a:fld>
            <a:endParaRPr lang="en-US"/>
          </a:p>
        </p:txBody>
      </p:sp>
    </p:spTree>
    <p:extLst>
      <p:ext uri="{BB962C8B-B14F-4D97-AF65-F5344CB8AC3E}">
        <p14:creationId xmlns:p14="http://schemas.microsoft.com/office/powerpoint/2010/main" val="1104490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Add – One Equation?</a:t>
            </a:r>
          </a:p>
          <a:p>
            <a:r>
              <a:rPr lang="en-US" b="0" i="0" dirty="0">
                <a:solidFill>
                  <a:srgbClr val="ECECEC"/>
                </a:solidFill>
                <a:effectLst/>
                <a:latin typeface="Söhne"/>
              </a:rPr>
              <a:t>Add-one (or Laplace) smoothing is a technique commonly used in probabilistic models, including N-gram language models, to address the issue of zero probabilities for unseen events. In the context of N-gram language models, Add-one smoothing involves adding a count of one to every possible event (word sequence) in the training data before calculating probabilities. This additional count effectively redistributes probability mass from seen events to unseen ones, ensuring that no event is assigned a zero probability.</a:t>
            </a:r>
          </a:p>
          <a:p>
            <a:endParaRPr lang="en-US" b="0" i="0" dirty="0">
              <a:solidFill>
                <a:srgbClr val="ECECEC"/>
              </a:solidFill>
              <a:effectLst/>
              <a:latin typeface="Söhne"/>
            </a:endParaRPr>
          </a:p>
          <a:p>
            <a:r>
              <a:rPr lang="en-US" b="0" i="0" dirty="0">
                <a:solidFill>
                  <a:srgbClr val="ECECEC"/>
                </a:solidFill>
                <a:effectLst/>
                <a:latin typeface="Söhne"/>
              </a:rPr>
              <a:t>The basic idea behind Add-one smoothing is to make the probability estimate for each event more robust by incorporating a small amount of "pseudo-counts" to account for unseen events. </a:t>
            </a:r>
          </a:p>
          <a:p>
            <a:endParaRPr lang="en-US" b="0" i="0" dirty="0">
              <a:solidFill>
                <a:srgbClr val="ECECEC"/>
              </a:solidFill>
              <a:effectLst/>
              <a:latin typeface="Söhne"/>
            </a:endParaRPr>
          </a:p>
          <a:p>
            <a:r>
              <a:rPr lang="en-US" b="0" i="0" dirty="0">
                <a:solidFill>
                  <a:srgbClr val="ECECEC"/>
                </a:solidFill>
                <a:effectLst/>
                <a:latin typeface="Söhne"/>
              </a:rPr>
              <a:t>By adding one to both the numerator and the denominator, Add-one smoothing ensures that even unseen events receive a non-zero probability estimate. However, it also introduces bias towards unseen events, which can affect the overall performance of the language model. Despite its simplicity, Add-one smoothing is widely used due to its ease of implementation and its effectiveness in improving the robustness of probabilistic models, especially when dealing with limited training data.</a:t>
            </a:r>
            <a:endParaRPr lang="en-US" dirty="0"/>
          </a:p>
        </p:txBody>
      </p:sp>
      <p:sp>
        <p:nvSpPr>
          <p:cNvPr id="4" name="Slide Number Placeholder 3"/>
          <p:cNvSpPr>
            <a:spLocks noGrp="1"/>
          </p:cNvSpPr>
          <p:nvPr>
            <p:ph type="sldNum" sz="quarter" idx="5"/>
          </p:nvPr>
        </p:nvSpPr>
        <p:spPr/>
        <p:txBody>
          <a:bodyPr/>
          <a:lstStyle/>
          <a:p>
            <a:fld id="{F65EB76A-E122-F449-90DA-DFF4B12A1496}" type="slidenum">
              <a:rPr lang="en-US" smtClean="0"/>
              <a:t>30</a:t>
            </a:fld>
            <a:endParaRPr lang="en-US"/>
          </a:p>
        </p:txBody>
      </p:sp>
    </p:spTree>
    <p:extLst>
      <p:ext uri="{BB962C8B-B14F-4D97-AF65-F5344CB8AC3E}">
        <p14:creationId xmlns:p14="http://schemas.microsoft.com/office/powerpoint/2010/main" val="2183996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ECECEC"/>
                </a:solidFill>
                <a:effectLst/>
                <a:latin typeface="+mn-lt"/>
              </a:rPr>
            </a:br>
            <a:r>
              <a:rPr lang="en-US" b="0" i="0" dirty="0">
                <a:solidFill>
                  <a:srgbClr val="ECECEC"/>
                </a:solidFill>
                <a:effectLst/>
                <a:latin typeface="+mn-lt"/>
              </a:rPr>
              <a:t>Maximum Likelihood Estimation (MLE) is a common method used to estimate the parameters of a statistical model based on observed data. In the context of language modeling, MLE is often used to estimate the probabilities of words or sequences of words based on a training corpus.</a:t>
            </a:r>
          </a:p>
          <a:p>
            <a:pPr algn="l"/>
            <a:endParaRPr lang="en-US" b="0" i="0" dirty="0">
              <a:solidFill>
                <a:srgbClr val="ECECEC"/>
              </a:solidFill>
              <a:effectLst/>
              <a:latin typeface="+mn-lt"/>
            </a:endParaRPr>
          </a:p>
          <a:p>
            <a:pPr algn="l"/>
            <a:r>
              <a:rPr lang="en-US" b="0" i="0" dirty="0">
                <a:solidFill>
                  <a:srgbClr val="ECECEC"/>
                </a:solidFill>
                <a:effectLst/>
                <a:latin typeface="+mn-lt"/>
              </a:rPr>
              <a:t>The intuition behind MLE is to choose the parameters of the model that maximize the likelihood of observing the training data. In other words, we seek the parameter values that make the observed data the most probable under the assumed statistical model.</a:t>
            </a:r>
          </a:p>
          <a:p>
            <a:endParaRPr lang="en-US" dirty="0">
              <a:latin typeface="+mn-lt"/>
            </a:endParaRPr>
          </a:p>
          <a:p>
            <a:r>
              <a:rPr lang="en-US" b="0" i="0" dirty="0">
                <a:solidFill>
                  <a:srgbClr val="ECECEC"/>
                </a:solidFill>
                <a:effectLst/>
                <a:latin typeface="+mn-lt"/>
              </a:rPr>
              <a:t>Maximum Likelihood Estimation provides a straightforward and intuitive way to estimate model parameters based on observed data. However, it can lead to issues such as overfitting, especially when dealing with limited data or sparse events. </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31</a:t>
            </a:fld>
            <a:endParaRPr lang="en-US"/>
          </a:p>
        </p:txBody>
      </p:sp>
    </p:spTree>
    <p:extLst>
      <p:ext uri="{BB962C8B-B14F-4D97-AF65-F5344CB8AC3E}">
        <p14:creationId xmlns:p14="http://schemas.microsoft.com/office/powerpoint/2010/main" val="4178936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latin typeface="+mn-lt"/>
              </a:rPr>
            </a:br>
            <a:r>
              <a:rPr lang="en-US" b="0" i="0" dirty="0">
                <a:solidFill>
                  <a:srgbClr val="ECECEC"/>
                </a:solidFill>
                <a:effectLst/>
                <a:latin typeface="+mn-lt"/>
              </a:rPr>
              <a:t>The Berkeley Restaurant Corpus is a dataset commonly used in natural language processing research, particularly in the context of language modeling and machine learning tasks. It consists of reviews of restaurants in the Berkeley area, along with corresponding ratings and other metadata.</a:t>
            </a:r>
          </a:p>
          <a:p>
            <a:endParaRPr lang="en-US" b="0" i="0" dirty="0">
              <a:solidFill>
                <a:srgbClr val="ECECEC"/>
              </a:solidFill>
              <a:effectLst/>
              <a:latin typeface="+mn-lt"/>
            </a:endParaRPr>
          </a:p>
          <a:p>
            <a:endParaRPr lang="en-US" b="0" i="0" dirty="0">
              <a:solidFill>
                <a:srgbClr val="ECECEC"/>
              </a:solidFill>
              <a:effectLst/>
              <a:latin typeface="+mn-lt"/>
            </a:endParaRPr>
          </a:p>
          <a:p>
            <a:pPr algn="l"/>
            <a:r>
              <a:rPr lang="en-US" b="0" i="0" dirty="0">
                <a:solidFill>
                  <a:srgbClr val="ECECEC"/>
                </a:solidFill>
                <a:effectLst/>
                <a:latin typeface="+mn-lt"/>
              </a:rPr>
              <a:t>To calculate Laplace-smoothed bigram counts for the Berkeley Restaurant Corpus, we first need to determine the counts of observed bigrams in the corpus. Then, we apply Laplace smoothing by adding one to each observed count and adjust for the vocabulary size. </a:t>
            </a:r>
          </a:p>
          <a:p>
            <a:pPr algn="l"/>
            <a:endParaRPr lang="en-US" b="0" i="0" dirty="0">
              <a:solidFill>
                <a:srgbClr val="ECECEC"/>
              </a:solidFill>
              <a:effectLst/>
              <a:latin typeface="+mn-lt"/>
            </a:endParaRPr>
          </a:p>
          <a:p>
            <a:pPr algn="l">
              <a:buFont typeface="+mj-lt"/>
              <a:buAutoNum type="arabicPeriod"/>
            </a:pPr>
            <a:r>
              <a:rPr lang="en-US" b="0" i="0" dirty="0">
                <a:solidFill>
                  <a:srgbClr val="ECECEC"/>
                </a:solidFill>
                <a:effectLst/>
                <a:latin typeface="+mn-lt"/>
              </a:rPr>
              <a:t> Calculate observed bigram counts in the Berkeley Restaurant Corpus.</a:t>
            </a:r>
          </a:p>
          <a:p>
            <a:pPr algn="l">
              <a:buFont typeface="+mj-lt"/>
              <a:buAutoNum type="arabicPeriod"/>
            </a:pPr>
            <a:r>
              <a:rPr lang="en-US" b="0" i="0" dirty="0">
                <a:solidFill>
                  <a:srgbClr val="ECECEC"/>
                </a:solidFill>
                <a:effectLst/>
                <a:latin typeface="+mn-lt"/>
              </a:rPr>
              <a:t> Apply Laplace smoothing to each observed count by adding one.</a:t>
            </a:r>
          </a:p>
          <a:p>
            <a:pPr algn="l">
              <a:buFont typeface="+mj-lt"/>
              <a:buAutoNum type="arabicPeriod"/>
            </a:pPr>
            <a:r>
              <a:rPr lang="en-US" b="0" i="0" dirty="0">
                <a:solidFill>
                  <a:srgbClr val="ECECEC"/>
                </a:solidFill>
                <a:effectLst/>
                <a:latin typeface="+mn-lt"/>
              </a:rPr>
              <a:t> Adjust for the vocabulary size.</a:t>
            </a:r>
          </a:p>
          <a:p>
            <a:endParaRPr lang="en-US" b="0" i="0" dirty="0">
              <a:solidFill>
                <a:srgbClr val="ECECEC"/>
              </a:solidFill>
              <a:effectLst/>
              <a:latin typeface="+mn-lt"/>
            </a:endParaRPr>
          </a:p>
          <a:p>
            <a:r>
              <a:rPr lang="en-US" b="0" i="0" dirty="0">
                <a:solidFill>
                  <a:srgbClr val="ECECEC"/>
                </a:solidFill>
                <a:effectLst/>
                <a:latin typeface="+mn-lt"/>
              </a:rPr>
              <a:t>These adjusted counts represent the Laplace-smoothed bigram counts for the Berkeley Restaurant Corpus. They ensure that even unseen bigrams have non-zero counts, helping improve the robustness of language modeling and prediction tasks.</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32</a:t>
            </a:fld>
            <a:endParaRPr lang="en-US"/>
          </a:p>
        </p:txBody>
      </p:sp>
    </p:spTree>
    <p:extLst>
      <p:ext uri="{BB962C8B-B14F-4D97-AF65-F5344CB8AC3E}">
        <p14:creationId xmlns:p14="http://schemas.microsoft.com/office/powerpoint/2010/main" val="1549531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mn-lt"/>
              </a:rPr>
              <a:t>To calculate Laplace-smoothed bigrams, we'll follow these steps:</a:t>
            </a:r>
          </a:p>
          <a:p>
            <a:pPr algn="l"/>
            <a:endParaRPr lang="en-US" b="0" i="0" dirty="0">
              <a:solidFill>
                <a:srgbClr val="ECECEC"/>
              </a:solidFill>
              <a:effectLst/>
              <a:latin typeface="+mn-lt"/>
            </a:endParaRPr>
          </a:p>
          <a:p>
            <a:pPr algn="l">
              <a:buFont typeface="+mj-lt"/>
              <a:buAutoNum type="arabicPeriod"/>
            </a:pPr>
            <a:r>
              <a:rPr lang="en-US" b="0" i="0" dirty="0">
                <a:solidFill>
                  <a:srgbClr val="ECECEC"/>
                </a:solidFill>
                <a:effectLst/>
                <a:latin typeface="+mn-lt"/>
              </a:rPr>
              <a:t> Count the occurrences of each bigram in the corpus.</a:t>
            </a:r>
          </a:p>
          <a:p>
            <a:pPr algn="l">
              <a:buFont typeface="+mj-lt"/>
              <a:buAutoNum type="arabicPeriod"/>
            </a:pPr>
            <a:r>
              <a:rPr lang="en-US" b="0" i="0" dirty="0">
                <a:solidFill>
                  <a:srgbClr val="ECECEC"/>
                </a:solidFill>
                <a:effectLst/>
                <a:latin typeface="+mn-lt"/>
              </a:rPr>
              <a:t> Apply Laplace smoothing by adding one to each observed count.</a:t>
            </a:r>
          </a:p>
          <a:p>
            <a:pPr algn="l">
              <a:buFont typeface="+mj-lt"/>
              <a:buAutoNum type="arabicPeriod"/>
            </a:pPr>
            <a:r>
              <a:rPr lang="en-US" b="0" i="0" dirty="0">
                <a:solidFill>
                  <a:srgbClr val="ECECEC"/>
                </a:solidFill>
                <a:effectLst/>
                <a:latin typeface="+mn-lt"/>
              </a:rPr>
              <a:t> Adjust for the vocabulary size by adding the vocabulary size to the denominator (Probabilities).</a:t>
            </a:r>
          </a:p>
          <a:p>
            <a:endParaRPr lang="en-US" dirty="0">
              <a:latin typeface="+mn-lt"/>
            </a:endParaRPr>
          </a:p>
          <a:p>
            <a:r>
              <a:rPr lang="en-US" b="0" i="0" dirty="0">
                <a:solidFill>
                  <a:srgbClr val="ECECEC"/>
                </a:solidFill>
                <a:effectLst/>
                <a:latin typeface="+mn-lt"/>
              </a:rPr>
              <a:t>These adjusted probabilities represent the Laplace-smoothed bigram probabilities for the Berkeley Restaurant Corpus. They ensure that even unseen bigrams have non-zero probabilities, improving the robustness of language models.</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33</a:t>
            </a:fld>
            <a:endParaRPr lang="en-US"/>
          </a:p>
        </p:txBody>
      </p:sp>
    </p:spTree>
    <p:extLst>
      <p:ext uri="{BB962C8B-B14F-4D97-AF65-F5344CB8AC3E}">
        <p14:creationId xmlns:p14="http://schemas.microsoft.com/office/powerpoint/2010/main" val="1499205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latin typeface="+mn-lt"/>
              </a:rPr>
            </a:br>
            <a:r>
              <a:rPr lang="en-US" b="0" i="0" dirty="0">
                <a:solidFill>
                  <a:srgbClr val="ECECEC"/>
                </a:solidFill>
                <a:effectLst/>
                <a:latin typeface="+mn-lt"/>
              </a:rPr>
              <a:t>Reconstituted counts, also known as adjusted counts or smoothed counts, refer to the counts of events in a dataset after applying a smoothing technique such as Laplace smoothing. In the context of language modeling and n-gram models, reconstituted counts are used to estimate the probabilities of events (such as word sequences) based on observed data while mitigating the impact of sparsity and unseen events.</a:t>
            </a:r>
          </a:p>
          <a:p>
            <a:endParaRPr lang="en-US" b="0" i="0" dirty="0">
              <a:solidFill>
                <a:srgbClr val="ECECEC"/>
              </a:solidFill>
              <a:effectLst/>
              <a:latin typeface="+mn-lt"/>
            </a:endParaRPr>
          </a:p>
          <a:p>
            <a:pPr algn="l"/>
            <a:r>
              <a:rPr lang="en-US" b="0" i="0" dirty="0">
                <a:solidFill>
                  <a:srgbClr val="ECECEC"/>
                </a:solidFill>
                <a:effectLst/>
                <a:latin typeface="+mn-lt"/>
              </a:rPr>
              <a:t>To calculate reconstituted counts after Laplace smoothing, we typically add a small constant value (such as 1) to each observed count and adjust for the vocabulary size. Here's how the process works:</a:t>
            </a:r>
          </a:p>
          <a:p>
            <a:pPr algn="l"/>
            <a:endParaRPr lang="en-US" b="0" i="0" dirty="0">
              <a:solidFill>
                <a:srgbClr val="ECECEC"/>
              </a:solidFill>
              <a:effectLst/>
              <a:latin typeface="+mn-lt"/>
            </a:endParaRPr>
          </a:p>
          <a:p>
            <a:pPr algn="l">
              <a:buFont typeface="+mj-lt"/>
              <a:buAutoNum type="arabicPeriod"/>
            </a:pPr>
            <a:r>
              <a:rPr lang="en-US" b="1" i="0" dirty="0">
                <a:solidFill>
                  <a:srgbClr val="ECECEC"/>
                </a:solidFill>
                <a:effectLst/>
                <a:latin typeface="+mn-lt"/>
              </a:rPr>
              <a:t> Count the occurrences of each event</a:t>
            </a:r>
            <a:r>
              <a:rPr lang="en-US" b="0" i="0" dirty="0">
                <a:solidFill>
                  <a:srgbClr val="ECECEC"/>
                </a:solidFill>
                <a:effectLst/>
                <a:latin typeface="+mn-lt"/>
              </a:rPr>
              <a:t>: This involves counting the occurrences of each event (such as bigrams) in the dataset.</a:t>
            </a:r>
          </a:p>
          <a:p>
            <a:pPr algn="l">
              <a:buFont typeface="+mj-lt"/>
              <a:buAutoNum type="arabicPeriod"/>
            </a:pPr>
            <a:r>
              <a:rPr lang="en-US" b="1" i="0" dirty="0">
                <a:solidFill>
                  <a:srgbClr val="ECECEC"/>
                </a:solidFill>
                <a:effectLst/>
                <a:latin typeface="+mn-lt"/>
              </a:rPr>
              <a:t> Apply Laplace smoothing</a:t>
            </a:r>
            <a:r>
              <a:rPr lang="en-US" b="0" i="0" dirty="0">
                <a:solidFill>
                  <a:srgbClr val="ECECEC"/>
                </a:solidFill>
                <a:effectLst/>
                <a:latin typeface="+mn-lt"/>
              </a:rPr>
              <a:t>: Add a small constant value (usually 1) to each observed count to account for unseen events. This ensures that no event has a zero count.</a:t>
            </a:r>
          </a:p>
          <a:p>
            <a:pPr algn="l">
              <a:buFont typeface="+mj-lt"/>
              <a:buAutoNum type="arabicPeriod"/>
            </a:pPr>
            <a:r>
              <a:rPr lang="en-US" b="1" i="0" dirty="0">
                <a:solidFill>
                  <a:srgbClr val="ECECEC"/>
                </a:solidFill>
                <a:effectLst/>
                <a:latin typeface="+mn-lt"/>
              </a:rPr>
              <a:t> Adjust for the vocabulary size</a:t>
            </a:r>
            <a:r>
              <a:rPr lang="en-US" b="0" i="0" dirty="0">
                <a:solidFill>
                  <a:srgbClr val="ECECEC"/>
                </a:solidFill>
                <a:effectLst/>
                <a:latin typeface="+mn-lt"/>
              </a:rPr>
              <a:t>: Adjust the counts to account for the total number of unique events in the dataset. This helps normalize the counts and prevent overly inflated probabilities for rare events.</a:t>
            </a: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34</a:t>
            </a:fld>
            <a:endParaRPr lang="en-US"/>
          </a:p>
        </p:txBody>
      </p:sp>
    </p:spTree>
    <p:extLst>
      <p:ext uri="{BB962C8B-B14F-4D97-AF65-F5344CB8AC3E}">
        <p14:creationId xmlns:p14="http://schemas.microsoft.com/office/powerpoint/2010/main" val="859979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latin typeface="+mn-lt"/>
              </a:rPr>
              <a:t>Raw Bigram Counts</a:t>
            </a:r>
            <a:r>
              <a:rPr lang="en-US" b="0" i="0" dirty="0">
                <a:solidFill>
                  <a:srgbClr val="ECECEC"/>
                </a:solidFill>
                <a:effectLst/>
                <a:latin typeface="+mn-lt"/>
              </a:rPr>
              <a:t>: These are the observed counts of each bigram in the dataset without any smoothing or adjustment. They represent the actual occurrences of each bigram as observed in the corpus.</a:t>
            </a:r>
          </a:p>
          <a:p>
            <a:pPr algn="l">
              <a:buFont typeface="+mj-lt"/>
              <a:buAutoNum type="arabicPeriod"/>
            </a:pPr>
            <a:endParaRPr lang="en-US" b="0" i="0" dirty="0">
              <a:solidFill>
                <a:srgbClr val="ECECEC"/>
              </a:solidFill>
              <a:effectLst/>
              <a:latin typeface="+mn-lt"/>
            </a:endParaRPr>
          </a:p>
          <a:p>
            <a:pPr algn="l">
              <a:buFont typeface="+mj-lt"/>
              <a:buAutoNum type="arabicPeriod"/>
            </a:pPr>
            <a:r>
              <a:rPr lang="en-US" b="1" i="0" dirty="0">
                <a:solidFill>
                  <a:srgbClr val="ECECEC"/>
                </a:solidFill>
                <a:effectLst/>
                <a:latin typeface="+mn-lt"/>
              </a:rPr>
              <a:t>Reconstituted Counts</a:t>
            </a:r>
            <a:r>
              <a:rPr lang="en-US" b="0" i="0" dirty="0">
                <a:solidFill>
                  <a:srgbClr val="ECECEC"/>
                </a:solidFill>
                <a:effectLst/>
                <a:latin typeface="+mn-lt"/>
              </a:rPr>
              <a:t>: These are the counts of each bigram after applying a smoothing technique, such as Laplace smoothing. Smoothing involves adding a small constant value (e.g., 1) to each observed count to mitigate the impact of sparsity and unseen events.</a:t>
            </a:r>
          </a:p>
          <a:p>
            <a:endParaRPr lang="en-US" dirty="0">
              <a:latin typeface="+mn-lt"/>
            </a:endParaRPr>
          </a:p>
          <a:p>
            <a:r>
              <a:rPr lang="en-US" b="1" dirty="0">
                <a:latin typeface="+mn-lt"/>
              </a:rPr>
              <a:t>Difference:</a:t>
            </a:r>
          </a:p>
          <a:p>
            <a:endParaRPr lang="en-US" b="1" dirty="0">
              <a:latin typeface="+mn-lt"/>
            </a:endParaRPr>
          </a:p>
          <a:p>
            <a:pPr algn="l"/>
            <a:r>
              <a:rPr lang="en-US" b="0" i="0" dirty="0">
                <a:solidFill>
                  <a:srgbClr val="FFFFFF"/>
                </a:solidFill>
                <a:effectLst/>
                <a:latin typeface="+mn-lt"/>
              </a:rPr>
              <a:t>The difference between raw bigram counts and reconstituted counts lies in the application of Laplace smoothing. Reconstituted counts ensure that each bigram has a non-zero count, which helps improve the robustness of the language model, particularly in cases of sparse data or unseen events. Raw bigram counts, on the other hand, represent the actual observed occurrences in the corpus without any adjustment.</a:t>
            </a:r>
          </a:p>
          <a:p>
            <a:pPr algn="l"/>
            <a:br>
              <a:rPr lang="en-US" b="0" i="0" dirty="0">
                <a:solidFill>
                  <a:srgbClr val="FFFFFF"/>
                </a:solidFill>
                <a:effectLst/>
                <a:latin typeface="+mn-lt"/>
              </a:rPr>
            </a:br>
            <a:endParaRPr lang="en-US" b="0" i="0" dirty="0">
              <a:solidFill>
                <a:srgbClr val="FFFFFF"/>
              </a:solidFill>
              <a:effectLst/>
              <a:latin typeface="+mn-lt"/>
            </a:endParaRPr>
          </a:p>
          <a:p>
            <a:endParaRPr lang="en-US" b="1"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35</a:t>
            </a:fld>
            <a:endParaRPr lang="en-US"/>
          </a:p>
        </p:txBody>
      </p:sp>
    </p:spTree>
    <p:extLst>
      <p:ext uri="{BB962C8B-B14F-4D97-AF65-F5344CB8AC3E}">
        <p14:creationId xmlns:p14="http://schemas.microsoft.com/office/powerpoint/2010/main" val="3880419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1" i="0" dirty="0">
                <a:solidFill>
                  <a:srgbClr val="ECECEC"/>
                </a:solidFill>
                <a:effectLst/>
                <a:latin typeface="+mn-lt"/>
              </a:rPr>
              <a:t>Backoff</a:t>
            </a:r>
            <a:r>
              <a:rPr lang="en-US" b="0" i="0" dirty="0">
                <a:solidFill>
                  <a:srgbClr val="ECECEC"/>
                </a:solidFill>
                <a:effectLst/>
                <a:latin typeface="+mn-lt"/>
              </a:rPr>
              <a:t>:</a:t>
            </a:r>
          </a:p>
          <a:p>
            <a:pPr marL="742950" lvl="1" indent="-285750" algn="l">
              <a:buFont typeface="+mj-lt"/>
              <a:buAutoNum type="arabicPeriod"/>
            </a:pPr>
            <a:r>
              <a:rPr lang="en-US" b="0" i="0" dirty="0">
                <a:solidFill>
                  <a:srgbClr val="ECECEC"/>
                </a:solidFill>
                <a:effectLst/>
                <a:latin typeface="+mn-lt"/>
              </a:rPr>
              <a:t>Backoff is a technique that involves using lower-order n-grams to estimate the probabilities of higher-order n-grams when the higher-order n-grams have insufficient training data.</a:t>
            </a:r>
          </a:p>
          <a:p>
            <a:pPr marL="742950" lvl="1" indent="-285750" algn="l">
              <a:buFont typeface="+mj-lt"/>
              <a:buAutoNum type="arabicPeriod"/>
            </a:pPr>
            <a:r>
              <a:rPr lang="en-US" b="0" i="0" dirty="0">
                <a:solidFill>
                  <a:srgbClr val="ECECEC"/>
                </a:solidFill>
                <a:effectLst/>
                <a:latin typeface="+mn-lt"/>
              </a:rPr>
              <a:t>When a higher-order n-gram is not observed in the training data, backoff involves "backing off" to a lower-order n-gram and using its probability estimate instead.</a:t>
            </a:r>
          </a:p>
          <a:p>
            <a:pPr marL="742950" lvl="1" indent="-285750" algn="l">
              <a:buFont typeface="+mj-lt"/>
              <a:buAutoNum type="arabicPeriod"/>
            </a:pPr>
            <a:endParaRPr lang="en-US" b="0" i="0" dirty="0">
              <a:solidFill>
                <a:srgbClr val="ECECEC"/>
              </a:solidFill>
              <a:effectLst/>
              <a:latin typeface="+mn-lt"/>
            </a:endParaRPr>
          </a:p>
          <a:p>
            <a:pPr marL="0" lvl="0" indent="0" algn="l">
              <a:buFontTx/>
              <a:buNone/>
            </a:pPr>
            <a:r>
              <a:rPr lang="en-US" b="0" i="0" dirty="0">
                <a:solidFill>
                  <a:srgbClr val="ECECEC"/>
                </a:solidFill>
                <a:effectLst/>
                <a:latin typeface="+mn-lt"/>
              </a:rPr>
              <a:t>For </a:t>
            </a:r>
            <a:r>
              <a:rPr lang="en-US" b="1" i="0" dirty="0">
                <a:solidFill>
                  <a:srgbClr val="ECECEC"/>
                </a:solidFill>
                <a:effectLst/>
                <a:latin typeface="+mn-lt"/>
              </a:rPr>
              <a:t>example</a:t>
            </a:r>
            <a:r>
              <a:rPr lang="en-US" b="0" i="0" dirty="0">
                <a:solidFill>
                  <a:srgbClr val="ECECEC"/>
                </a:solidFill>
                <a:effectLst/>
                <a:latin typeface="+mn-lt"/>
              </a:rPr>
              <a:t>, if the probability of a trigram is not available, we can back off to the corresponding bigram or unigram probabilities to estimate the trigram probability.</a:t>
            </a:r>
          </a:p>
          <a:p>
            <a:pPr marL="742950" lvl="1" indent="-285750" algn="l">
              <a:buFont typeface="Arial" panose="020B0604020202020204" pitchFamily="34" charset="0"/>
              <a:buChar char="•"/>
            </a:pPr>
            <a:r>
              <a:rPr lang="en-US" b="0" i="0" dirty="0">
                <a:solidFill>
                  <a:srgbClr val="ECECEC"/>
                </a:solidFill>
                <a:effectLst/>
                <a:latin typeface="+mn-lt"/>
              </a:rPr>
              <a:t>Backoff models are typically simpler and computationally more efficient than interpolation models, but they may suffer from data sparsity issues and may not capture long-range dependencies as effectively.</a:t>
            </a:r>
          </a:p>
          <a:p>
            <a:pPr marL="742950" lvl="1" indent="-285750" algn="l">
              <a:buFont typeface="+mj-lt"/>
              <a:buAutoNum type="arabicPeriod"/>
            </a:pPr>
            <a:endParaRPr lang="en-US" b="0" i="0" dirty="0">
              <a:solidFill>
                <a:srgbClr val="ECECEC"/>
              </a:solidFill>
              <a:effectLst/>
              <a:latin typeface="+mn-lt"/>
            </a:endParaRPr>
          </a:p>
          <a:p>
            <a:pPr marL="171450" indent="-171450" algn="l">
              <a:buFont typeface="Arial" panose="020B0604020202020204" pitchFamily="34" charset="0"/>
              <a:buChar char="•"/>
            </a:pPr>
            <a:r>
              <a:rPr lang="en-US" b="1" i="0" dirty="0">
                <a:solidFill>
                  <a:srgbClr val="ECECEC"/>
                </a:solidFill>
                <a:effectLst/>
                <a:latin typeface="+mn-lt"/>
              </a:rPr>
              <a:t>Interpolation</a:t>
            </a:r>
            <a:r>
              <a:rPr lang="en-US" b="0" i="0" dirty="0">
                <a:solidFill>
                  <a:srgbClr val="ECECEC"/>
                </a:solidFill>
                <a:effectLst/>
                <a:latin typeface="+mn-lt"/>
              </a:rPr>
              <a:t>:</a:t>
            </a:r>
          </a:p>
          <a:p>
            <a:pPr marL="742950" lvl="1" indent="-285750" algn="l">
              <a:buFont typeface="+mj-lt"/>
              <a:buAutoNum type="arabicPeriod"/>
            </a:pPr>
            <a:r>
              <a:rPr lang="en-US" b="0" i="0" dirty="0">
                <a:solidFill>
                  <a:srgbClr val="ECECEC"/>
                </a:solidFill>
                <a:effectLst/>
                <a:latin typeface="+mn-lt"/>
              </a:rPr>
              <a:t>Interpolation is a more sophisticated technique that combines probability estimates from multiple n-gram models, typically using linear interpolation.</a:t>
            </a:r>
          </a:p>
          <a:p>
            <a:pPr marL="742950" lvl="1" indent="-285750" algn="l">
              <a:buFont typeface="+mj-lt"/>
              <a:buAutoNum type="arabicPeriod"/>
            </a:pPr>
            <a:r>
              <a:rPr lang="en-US" b="0" i="0" dirty="0">
                <a:solidFill>
                  <a:srgbClr val="ECECEC"/>
                </a:solidFill>
                <a:effectLst/>
                <a:latin typeface="+mn-lt"/>
              </a:rPr>
              <a:t>Instead of relying solely on a single n-gram model (e.g., a bigram or trigram model), interpolation combines information from multiple models, such as unigram, bigram, and trigram models.</a:t>
            </a:r>
          </a:p>
          <a:p>
            <a:pPr marL="742950" lvl="1" indent="-285750" algn="l">
              <a:buFont typeface="+mj-lt"/>
              <a:buAutoNum type="arabicPeriod"/>
            </a:pPr>
            <a:r>
              <a:rPr lang="en-US" b="0" i="0" dirty="0">
                <a:solidFill>
                  <a:srgbClr val="ECECEC"/>
                </a:solidFill>
                <a:effectLst/>
                <a:latin typeface="+mn-lt"/>
              </a:rPr>
              <a:t>Each n-gram model contributes a weighted probability estimate, and these estimates are linearly combined to obtain the final probability estimate for a given n-gram.</a:t>
            </a:r>
          </a:p>
          <a:p>
            <a:pPr marL="742950" lvl="1" indent="-285750" algn="l">
              <a:buFont typeface="+mj-lt"/>
              <a:buAutoNum type="arabicPeriod"/>
            </a:pPr>
            <a:r>
              <a:rPr lang="en-US" b="0" i="0" dirty="0">
                <a:solidFill>
                  <a:srgbClr val="ECECEC"/>
                </a:solidFill>
                <a:effectLst/>
                <a:latin typeface="+mn-lt"/>
              </a:rPr>
              <a:t>Interpolation allows the model to smoothly transition between different n-gram orders based on the availability of training data, resulting in more robust and accurate probability estimates.</a:t>
            </a:r>
          </a:p>
          <a:p>
            <a:pPr marL="742950" lvl="1" indent="-285750" algn="l">
              <a:buFont typeface="+mj-lt"/>
              <a:buAutoNum type="arabicPeriod"/>
            </a:pPr>
            <a:r>
              <a:rPr lang="en-US" b="0" i="0" dirty="0">
                <a:solidFill>
                  <a:srgbClr val="ECECEC"/>
                </a:solidFill>
                <a:effectLst/>
                <a:latin typeface="+mn-lt"/>
              </a:rPr>
              <a:t>However, interpolation models may be more complex and computationally intensive compared to backoff models but works better than Backoff model.</a:t>
            </a: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36</a:t>
            </a:fld>
            <a:endParaRPr lang="en-US"/>
          </a:p>
        </p:txBody>
      </p:sp>
    </p:spTree>
    <p:extLst>
      <p:ext uri="{BB962C8B-B14F-4D97-AF65-F5344CB8AC3E}">
        <p14:creationId xmlns:p14="http://schemas.microsoft.com/office/powerpoint/2010/main" val="32199988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latin typeface="+mn-lt"/>
              </a:rPr>
              <a:t>What is Linear Interpolation?</a:t>
            </a:r>
            <a:br>
              <a:rPr lang="en-US" b="0" i="0" dirty="0">
                <a:solidFill>
                  <a:srgbClr val="ECECEC"/>
                </a:solidFill>
                <a:effectLst/>
                <a:latin typeface="+mn-lt"/>
              </a:rPr>
            </a:br>
            <a:r>
              <a:rPr lang="en-US" b="0" i="0" dirty="0">
                <a:solidFill>
                  <a:srgbClr val="ECECEC"/>
                </a:solidFill>
                <a:effectLst/>
                <a:latin typeface="+mn-lt"/>
              </a:rPr>
              <a:t>Linear interpolation is a technique used in language modeling to combine probability estimates from multiple n-gram models. It is commonly employed in smoothing methods, particularly in interpolation-based approaches, to address the issue of data sparsity and improve the robustness of probability estimates.</a:t>
            </a:r>
          </a:p>
          <a:p>
            <a:pPr algn="l"/>
            <a:endParaRPr lang="en-US" b="0" i="0" dirty="0">
              <a:solidFill>
                <a:srgbClr val="ECECEC"/>
              </a:solidFill>
              <a:effectLst/>
              <a:latin typeface="+mn-lt"/>
            </a:endParaRPr>
          </a:p>
          <a:p>
            <a:pPr algn="l"/>
            <a:r>
              <a:rPr lang="en-US" b="0" i="0" dirty="0">
                <a:solidFill>
                  <a:srgbClr val="ECECEC"/>
                </a:solidFill>
                <a:effectLst/>
                <a:latin typeface="+mn-lt"/>
              </a:rPr>
              <a:t>In linear interpolation, the probability estimate for a given n-gram is obtained by linearly combining the probability estimates from different n-gram models. Typically, these models include unigram, bigram, trigram, and possibly higher-order n-gram models.</a:t>
            </a:r>
          </a:p>
          <a:p>
            <a:endParaRPr lang="en-US" dirty="0">
              <a:latin typeface="+mn-lt"/>
            </a:endParaRPr>
          </a:p>
          <a:p>
            <a:r>
              <a:rPr lang="en-US" b="1" dirty="0">
                <a:latin typeface="+mn-lt"/>
              </a:rPr>
              <a:t>Simple Interpolation:</a:t>
            </a:r>
          </a:p>
          <a:p>
            <a:endParaRPr lang="en-US" b="1" dirty="0">
              <a:latin typeface="+mn-lt"/>
            </a:endParaRPr>
          </a:p>
          <a:p>
            <a:pPr algn="l"/>
            <a:r>
              <a:rPr lang="en-US" b="0" i="0" dirty="0">
                <a:solidFill>
                  <a:srgbClr val="ECECEC"/>
                </a:solidFill>
                <a:effectLst/>
                <a:latin typeface="+mn-lt"/>
              </a:rPr>
              <a:t>Simple interpolation, also known as linear interpolation, is a technique used in language modeling to combine probability estimates from multiple n-gram models in a straightforward manner. It involves linearly interpolating between the probabilities estimated by different n-gram models based on their relative importance or contribution.</a:t>
            </a:r>
          </a:p>
          <a:p>
            <a:br>
              <a:rPr lang="en-US" dirty="0">
                <a:latin typeface="+mn-lt"/>
              </a:rPr>
            </a:br>
            <a:r>
              <a:rPr lang="en-US" b="1" dirty="0">
                <a:latin typeface="+mn-lt"/>
              </a:rPr>
              <a:t>Lambdas conditional:</a:t>
            </a:r>
          </a:p>
          <a:p>
            <a:endParaRPr lang="en-US" b="1" dirty="0">
              <a:latin typeface="+mn-lt"/>
            </a:endParaRPr>
          </a:p>
          <a:p>
            <a:r>
              <a:rPr lang="en-US" b="0" i="0" dirty="0">
                <a:solidFill>
                  <a:srgbClr val="ECECEC"/>
                </a:solidFill>
                <a:effectLst/>
                <a:latin typeface="+mn-lt"/>
              </a:rPr>
              <a:t>When using interpolation techniques in language modeling, it's common to adjust the interpolation weights, often denoted as lambdas (</a:t>
            </a:r>
            <a:r>
              <a:rPr lang="el-GR" b="0" i="0" dirty="0">
                <a:solidFill>
                  <a:srgbClr val="ECECEC"/>
                </a:solidFill>
                <a:effectLst/>
                <a:latin typeface="+mn-lt"/>
              </a:rPr>
              <a:t>λ), </a:t>
            </a:r>
            <a:r>
              <a:rPr lang="en-US" b="0" i="0" dirty="0">
                <a:solidFill>
                  <a:srgbClr val="ECECEC"/>
                </a:solidFill>
                <a:effectLst/>
                <a:latin typeface="+mn-lt"/>
              </a:rPr>
              <a:t>based on the context of the n-gram being evaluated. This approach, known as context-dependent interpolation, allows for more flexible and adaptive smoothing by dynamically weighting the contributions of different n-gram models based on the context of the current sequence.</a:t>
            </a:r>
            <a:endParaRPr lang="en-US" b="1"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37</a:t>
            </a:fld>
            <a:endParaRPr lang="en-US"/>
          </a:p>
        </p:txBody>
      </p:sp>
    </p:spTree>
    <p:extLst>
      <p:ext uri="{BB962C8B-B14F-4D97-AF65-F5344CB8AC3E}">
        <p14:creationId xmlns:p14="http://schemas.microsoft.com/office/powerpoint/2010/main" val="1723342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latin typeface="+mn-lt"/>
              </a:rPr>
            </a:br>
            <a:r>
              <a:rPr lang="en-US" b="0" i="0" dirty="0">
                <a:solidFill>
                  <a:srgbClr val="ECECEC"/>
                </a:solidFill>
                <a:effectLst/>
                <a:latin typeface="+mn-lt"/>
              </a:rPr>
              <a:t>Setting the lambdas (</a:t>
            </a:r>
            <a:r>
              <a:rPr lang="el-GR" b="0" i="0" dirty="0">
                <a:solidFill>
                  <a:srgbClr val="ECECEC"/>
                </a:solidFill>
                <a:effectLst/>
                <a:latin typeface="+mn-lt"/>
              </a:rPr>
              <a:t>λ) </a:t>
            </a:r>
            <a:r>
              <a:rPr lang="en-US" b="0" i="0" dirty="0">
                <a:solidFill>
                  <a:srgbClr val="ECECEC"/>
                </a:solidFill>
                <a:effectLst/>
                <a:latin typeface="+mn-lt"/>
              </a:rPr>
              <a:t>for interpolation in language modeling involves determining the relative importance or contribution of each n-gram model to the final probability estimate. To set the interpolation weights (</a:t>
            </a:r>
            <a:r>
              <a:rPr lang="el-GR" b="0" i="0" dirty="0">
                <a:solidFill>
                  <a:srgbClr val="ECECEC"/>
                </a:solidFill>
                <a:effectLst/>
                <a:latin typeface="+mn-lt"/>
              </a:rPr>
              <a:t>λ</a:t>
            </a:r>
            <a:r>
              <a:rPr lang="en-US" b="0" i="0" dirty="0">
                <a:solidFill>
                  <a:srgbClr val="ECECEC"/>
                </a:solidFill>
                <a:effectLst/>
                <a:latin typeface="+mn-lt"/>
              </a:rPr>
              <a:t>s) to maximize the probability of held-out data, you can follow these steps:</a:t>
            </a:r>
          </a:p>
          <a:p>
            <a:endParaRPr lang="en-US" b="0" i="0" dirty="0">
              <a:solidFill>
                <a:srgbClr val="ECECEC"/>
              </a:solidFill>
              <a:effectLst/>
              <a:latin typeface="+mn-lt"/>
            </a:endParaRPr>
          </a:p>
          <a:p>
            <a:pPr algn="l">
              <a:buFont typeface="+mj-lt"/>
              <a:buAutoNum type="arabicPeriod"/>
            </a:pPr>
            <a:r>
              <a:rPr lang="en-US" b="1" i="0" dirty="0">
                <a:solidFill>
                  <a:srgbClr val="ECECEC"/>
                </a:solidFill>
                <a:effectLst/>
                <a:latin typeface="+mn-lt"/>
              </a:rPr>
              <a:t> Split the Data</a:t>
            </a:r>
            <a:r>
              <a:rPr lang="en-US" b="0" i="0" dirty="0">
                <a:solidFill>
                  <a:srgbClr val="ECECEC"/>
                </a:solidFill>
                <a:effectLst/>
                <a:latin typeface="+mn-lt"/>
              </a:rPr>
              <a:t>: </a:t>
            </a:r>
          </a:p>
          <a:p>
            <a:pPr algn="l">
              <a:buFont typeface="+mj-lt"/>
              <a:buAutoNum type="arabicPeriod"/>
            </a:pPr>
            <a:r>
              <a:rPr lang="en-US" b="1" i="0" dirty="0">
                <a:solidFill>
                  <a:srgbClr val="ECECEC"/>
                </a:solidFill>
                <a:effectLst/>
                <a:latin typeface="+mn-lt"/>
              </a:rPr>
              <a:t> Estimate N-gram Probabilities</a:t>
            </a:r>
            <a:r>
              <a:rPr lang="en-US" b="0" i="0" dirty="0">
                <a:solidFill>
                  <a:srgbClr val="ECECEC"/>
                </a:solidFill>
                <a:effectLst/>
                <a:latin typeface="+mn-lt"/>
              </a:rPr>
              <a:t>: </a:t>
            </a:r>
          </a:p>
          <a:p>
            <a:pPr algn="l">
              <a:buFont typeface="+mj-lt"/>
              <a:buAutoNum type="arabicPeriod"/>
            </a:pPr>
            <a:r>
              <a:rPr lang="en-US" b="1" i="0" dirty="0">
                <a:solidFill>
                  <a:srgbClr val="ECECEC"/>
                </a:solidFill>
                <a:effectLst/>
                <a:latin typeface="+mn-lt"/>
              </a:rPr>
              <a:t> Optimize Interpolation Weights</a:t>
            </a:r>
            <a:r>
              <a:rPr lang="en-US" b="0" i="0" dirty="0">
                <a:solidFill>
                  <a:srgbClr val="ECECEC"/>
                </a:solidFill>
                <a:effectLst/>
                <a:latin typeface="+mn-lt"/>
              </a:rPr>
              <a:t>: </a:t>
            </a:r>
          </a:p>
          <a:p>
            <a:pPr algn="l">
              <a:buFont typeface="+mj-lt"/>
              <a:buAutoNum type="arabicPeriod"/>
            </a:pPr>
            <a:r>
              <a:rPr lang="en-US" b="1" i="0" dirty="0">
                <a:solidFill>
                  <a:srgbClr val="ECECEC"/>
                </a:solidFill>
                <a:effectLst/>
                <a:latin typeface="+mn-lt"/>
              </a:rPr>
              <a:t> Objective Function</a:t>
            </a:r>
            <a:r>
              <a:rPr lang="en-US" b="0" i="0" dirty="0">
                <a:solidFill>
                  <a:srgbClr val="ECECEC"/>
                </a:solidFill>
                <a:effectLst/>
                <a:latin typeface="+mn-lt"/>
              </a:rPr>
              <a:t>: </a:t>
            </a:r>
          </a:p>
          <a:p>
            <a:pPr algn="l">
              <a:buFont typeface="+mj-lt"/>
              <a:buAutoNum type="arabicPeriod"/>
            </a:pPr>
            <a:r>
              <a:rPr lang="en-US" b="1" i="0" dirty="0">
                <a:solidFill>
                  <a:srgbClr val="ECECEC"/>
                </a:solidFill>
                <a:effectLst/>
                <a:latin typeface="+mn-lt"/>
              </a:rPr>
              <a:t> Optimization Method</a:t>
            </a:r>
            <a:r>
              <a:rPr lang="en-US" b="0" i="0" dirty="0">
                <a:solidFill>
                  <a:srgbClr val="ECECEC"/>
                </a:solidFill>
                <a:effectLst/>
                <a:latin typeface="+mn-lt"/>
              </a:rPr>
              <a:t>: </a:t>
            </a:r>
          </a:p>
          <a:p>
            <a:pPr algn="l">
              <a:buFont typeface="+mj-lt"/>
              <a:buAutoNum type="arabicPeriod"/>
            </a:pPr>
            <a:r>
              <a:rPr lang="en-US" b="1" i="0" dirty="0">
                <a:solidFill>
                  <a:srgbClr val="ECECEC"/>
                </a:solidFill>
                <a:effectLst/>
                <a:latin typeface="+mn-lt"/>
              </a:rPr>
              <a:t> Validation</a:t>
            </a:r>
            <a:r>
              <a:rPr lang="en-US" b="0" i="0" dirty="0">
                <a:solidFill>
                  <a:srgbClr val="ECECEC"/>
                </a:solidFill>
                <a:effectLst/>
                <a:latin typeface="+mn-lt"/>
              </a:rPr>
              <a:t>:</a:t>
            </a:r>
          </a:p>
          <a:p>
            <a:endParaRPr lang="en-US" b="0" i="0" dirty="0">
              <a:solidFill>
                <a:srgbClr val="ECECEC"/>
              </a:solidFill>
              <a:effectLst/>
              <a:latin typeface="+mn-lt"/>
            </a:endParaRPr>
          </a:p>
          <a:p>
            <a:r>
              <a:rPr lang="en-US" b="0" i="0" dirty="0">
                <a:solidFill>
                  <a:srgbClr val="ECECEC"/>
                </a:solidFill>
                <a:effectLst/>
                <a:latin typeface="+mn-lt"/>
              </a:rPr>
              <a:t>By maximizing the probability of the held-out set, you can select the interpolation weights that result in the best generalization performance for your language model. This approach helps prevent overfitting to the training data and ensures that the model performs well on unseen data.</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38</a:t>
            </a:fld>
            <a:endParaRPr lang="en-US"/>
          </a:p>
        </p:txBody>
      </p:sp>
    </p:spTree>
    <p:extLst>
      <p:ext uri="{BB962C8B-B14F-4D97-AF65-F5344CB8AC3E}">
        <p14:creationId xmlns:p14="http://schemas.microsoft.com/office/powerpoint/2010/main" val="274869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mn-lt"/>
              </a:rPr>
              <a:t>Examples of tasks that fall into each category include:</a:t>
            </a:r>
          </a:p>
          <a:p>
            <a:pPr algn="l"/>
            <a:endParaRPr lang="en-US" b="0" i="0" dirty="0">
              <a:solidFill>
                <a:srgbClr val="ECECEC"/>
              </a:solidFill>
              <a:effectLst/>
              <a:latin typeface="+mn-lt"/>
            </a:endParaRPr>
          </a:p>
          <a:p>
            <a:pPr algn="l">
              <a:buFontTx/>
              <a:buNone/>
            </a:pPr>
            <a:r>
              <a:rPr lang="en-US" b="1" i="0" dirty="0">
                <a:solidFill>
                  <a:srgbClr val="ECECEC"/>
                </a:solidFill>
                <a:effectLst/>
                <a:latin typeface="+mn-lt"/>
              </a:rPr>
              <a:t>Closed Vocabulary Tasks</a:t>
            </a:r>
            <a:r>
              <a:rPr lang="en-US" b="0" i="0" dirty="0">
                <a:solidFill>
                  <a:srgbClr val="ECECEC"/>
                </a:solidFill>
                <a:effectLst/>
                <a:latin typeface="+mn-lt"/>
              </a:rPr>
              <a:t>:</a:t>
            </a:r>
          </a:p>
          <a:p>
            <a:pPr marL="742950" lvl="1" indent="-285750" algn="l">
              <a:buFont typeface="Arial" panose="020B0604020202020204" pitchFamily="34" charset="0"/>
              <a:buChar char="•"/>
            </a:pPr>
            <a:r>
              <a:rPr lang="en-US" b="0" i="0" dirty="0">
                <a:solidFill>
                  <a:srgbClr val="ECECEC"/>
                </a:solidFill>
                <a:effectLst/>
                <a:latin typeface="+mn-lt"/>
              </a:rPr>
              <a:t>Speech recognition: The system recognizes words from a fixed set of known vocabulary during transcription. Unknown words may be represented by a special token.</a:t>
            </a:r>
          </a:p>
          <a:p>
            <a:pPr marL="742950" lvl="1" indent="-285750" algn="l">
              <a:buFont typeface="Arial" panose="020B0604020202020204" pitchFamily="34" charset="0"/>
              <a:buChar char="•"/>
            </a:pPr>
            <a:r>
              <a:rPr lang="en-US" b="0" i="0" dirty="0">
                <a:solidFill>
                  <a:srgbClr val="ECECEC"/>
                </a:solidFill>
                <a:effectLst/>
                <a:latin typeface="+mn-lt"/>
              </a:rPr>
              <a:t>Part-of-speech tagging: The system assigns part-of-speech tags to words based on a predefined set of tags. Unknown words may be assigned a default tag.</a:t>
            </a:r>
          </a:p>
          <a:p>
            <a:pPr marL="742950" lvl="1" indent="-285750" algn="l">
              <a:buFont typeface="Arial" panose="020B0604020202020204" pitchFamily="34" charset="0"/>
              <a:buChar char="•"/>
            </a:pPr>
            <a:endParaRPr lang="en-US" b="0" i="0" dirty="0">
              <a:solidFill>
                <a:srgbClr val="ECECEC"/>
              </a:solidFill>
              <a:effectLst/>
              <a:latin typeface="+mn-lt"/>
            </a:endParaRPr>
          </a:p>
          <a:p>
            <a:pPr algn="l">
              <a:buFontTx/>
              <a:buNone/>
            </a:pPr>
            <a:r>
              <a:rPr lang="en-US" b="1" i="0" dirty="0">
                <a:solidFill>
                  <a:srgbClr val="ECECEC"/>
                </a:solidFill>
                <a:effectLst/>
                <a:latin typeface="+mn-lt"/>
              </a:rPr>
              <a:t>Open Vocabulary Tasks</a:t>
            </a:r>
            <a:r>
              <a:rPr lang="en-US" b="0" i="0" dirty="0">
                <a:solidFill>
                  <a:srgbClr val="ECECEC"/>
                </a:solidFill>
                <a:effectLst/>
                <a:latin typeface="+mn-lt"/>
              </a:rPr>
              <a:t>:</a:t>
            </a:r>
          </a:p>
          <a:p>
            <a:pPr marL="742950" lvl="1" indent="-285750" algn="l">
              <a:buFont typeface="Arial" panose="020B0604020202020204" pitchFamily="34" charset="0"/>
              <a:buChar char="•"/>
            </a:pPr>
            <a:r>
              <a:rPr lang="en-US" b="0" i="0" dirty="0">
                <a:solidFill>
                  <a:srgbClr val="ECECEC"/>
                </a:solidFill>
                <a:effectLst/>
                <a:latin typeface="+mn-lt"/>
              </a:rPr>
              <a:t>Language modeling: The system predicts the likelihood of word sequences, including unseen words not present in the training data. Techniques like sub-word tokenization or character-level modeling can help handle unknown words.</a:t>
            </a:r>
          </a:p>
          <a:p>
            <a:pPr marL="742950" lvl="1" indent="-285750" algn="l">
              <a:buFont typeface="Arial" panose="020B0604020202020204" pitchFamily="34" charset="0"/>
              <a:buChar char="•"/>
            </a:pPr>
            <a:r>
              <a:rPr lang="en-US" b="0" i="0" dirty="0">
                <a:solidFill>
                  <a:srgbClr val="ECECEC"/>
                </a:solidFill>
                <a:effectLst/>
                <a:latin typeface="+mn-lt"/>
              </a:rPr>
              <a:t>Information retrieval: The system retrieves relevant documents or passages based on user queries, which may contain previously unseen terms. The system must be able to handle and understand new terms it encounters during retrieval.</a:t>
            </a:r>
          </a:p>
          <a:p>
            <a:endParaRPr lang="en-US" dirty="0">
              <a:latin typeface="+mn-lt"/>
            </a:endParaRPr>
          </a:p>
          <a:p>
            <a:r>
              <a:rPr lang="en-US" b="0" i="0" dirty="0">
                <a:solidFill>
                  <a:srgbClr val="ECECEC"/>
                </a:solidFill>
                <a:effectLst/>
                <a:latin typeface="+mn-lt"/>
              </a:rPr>
              <a:t>Closed vocabulary tasks assume a fixed vocabulary and employ specific handling mechanisms for unknown words, while open vocabulary tasks require the system to handle any encountered word, including those that were not seen during training. Handling unknown words effectively is crucial for the robustness and performance of natural language processing systems.</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39</a:t>
            </a:fld>
            <a:endParaRPr lang="en-US"/>
          </a:p>
        </p:txBody>
      </p:sp>
    </p:spTree>
    <p:extLst>
      <p:ext uri="{BB962C8B-B14F-4D97-AF65-F5344CB8AC3E}">
        <p14:creationId xmlns:p14="http://schemas.microsoft.com/office/powerpoint/2010/main" val="1085340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What is Conditional Probability?</a:t>
            </a:r>
          </a:p>
          <a:p>
            <a:r>
              <a:rPr lang="en-US" b="0" i="0" dirty="0">
                <a:solidFill>
                  <a:srgbClr val="ECECEC"/>
                </a:solidFill>
                <a:effectLst/>
                <a:latin typeface="+mn-lt"/>
              </a:rPr>
              <a:t>Conditional probability measures the likelihood of an event occurring given that another event has already occurred.</a:t>
            </a:r>
          </a:p>
          <a:p>
            <a:endParaRPr lang="en-US" b="0" i="0" dirty="0">
              <a:solidFill>
                <a:srgbClr val="ECECEC"/>
              </a:solidFill>
              <a:effectLst/>
              <a:latin typeface="+mn-lt"/>
            </a:endParaRPr>
          </a:p>
          <a:p>
            <a:r>
              <a:rPr lang="en-US" b="0" i="0" dirty="0">
                <a:solidFill>
                  <a:srgbClr val="ECECEC"/>
                </a:solidFill>
                <a:effectLst/>
                <a:latin typeface="+mn-lt"/>
              </a:rPr>
              <a:t>Example: If event A is rolling a fair six-sided die and event B is getting an even number, then P(B|A) represents the probability of getting an even number given that a roll resulted in an odd number.</a:t>
            </a:r>
          </a:p>
          <a:p>
            <a:endParaRPr lang="en-US" b="0" i="0" dirty="0">
              <a:solidFill>
                <a:srgbClr val="ECECEC"/>
              </a:solidFill>
              <a:effectLst/>
              <a:latin typeface="+mn-lt"/>
            </a:endParaRPr>
          </a:p>
          <a:p>
            <a:pPr marL="171450" indent="-171450">
              <a:buFont typeface="Arial" panose="020B0604020202020204" pitchFamily="34" charset="0"/>
              <a:buChar char="•"/>
            </a:pPr>
            <a:r>
              <a:rPr lang="en-US" b="0" i="0" dirty="0">
                <a:solidFill>
                  <a:srgbClr val="ECECEC"/>
                </a:solidFill>
                <a:effectLst/>
                <a:latin typeface="+mn-lt"/>
              </a:rPr>
              <a:t>The chain rule is a method for calculating the probability of multiple events occurring together by breaking it down into a sequence of conditional probabilities.</a:t>
            </a:r>
          </a:p>
          <a:p>
            <a:pPr marL="171450" indent="-171450">
              <a:buFont typeface="Arial" panose="020B0604020202020204" pitchFamily="34" charset="0"/>
              <a:buChar char="•"/>
            </a:pPr>
            <a:r>
              <a:rPr lang="en-US" b="0" i="0" dirty="0">
                <a:solidFill>
                  <a:srgbClr val="ECECEC"/>
                </a:solidFill>
                <a:effectLst/>
                <a:latin typeface="+mn-lt"/>
              </a:rPr>
              <a:t>Example: If you have events x1, x2, x3, ..., </a:t>
            </a:r>
            <a:r>
              <a:rPr lang="en-US" b="0" i="0" dirty="0" err="1">
                <a:solidFill>
                  <a:srgbClr val="ECECEC"/>
                </a:solidFill>
                <a:effectLst/>
                <a:latin typeface="+mn-lt"/>
              </a:rPr>
              <a:t>xn</a:t>
            </a:r>
            <a:r>
              <a:rPr lang="en-US" b="0" i="0" dirty="0">
                <a:solidFill>
                  <a:srgbClr val="ECECEC"/>
                </a:solidFill>
                <a:effectLst/>
                <a:latin typeface="+mn-lt"/>
              </a:rPr>
              <a:t>, the chain rule states that the joint probability of all these events happening together can be calculated by multiplying the probability of each event given the occurrence of the preceding events.</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4</a:t>
            </a:fld>
            <a:endParaRPr lang="en-US"/>
          </a:p>
        </p:txBody>
      </p:sp>
    </p:spTree>
    <p:extLst>
      <p:ext uri="{BB962C8B-B14F-4D97-AF65-F5344CB8AC3E}">
        <p14:creationId xmlns:p14="http://schemas.microsoft.com/office/powerpoint/2010/main" val="4228216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What is Huge web – scale n – grams:</a:t>
            </a:r>
            <a:br>
              <a:rPr lang="en-US" dirty="0">
                <a:latin typeface="+mn-lt"/>
              </a:rPr>
            </a:br>
            <a:r>
              <a:rPr lang="en-US" b="0" i="0" dirty="0">
                <a:solidFill>
                  <a:srgbClr val="ECECEC"/>
                </a:solidFill>
                <a:effectLst/>
                <a:latin typeface="+mn-lt"/>
              </a:rPr>
              <a:t>Huge web-scale n-grams refer to n-gram language models trained on vast amounts of text data extracted from the web. These language models capture statistical patterns and relationships between words, phrases, or characters in the text and are used in various natural language processing (NLP) tasks such as machine translation, speech recognition, text generation, and information retrieval.</a:t>
            </a:r>
          </a:p>
          <a:p>
            <a:endParaRPr lang="en-US" b="0" i="0" dirty="0">
              <a:solidFill>
                <a:srgbClr val="ECECEC"/>
              </a:solidFill>
              <a:effectLst/>
              <a:latin typeface="+mn-lt"/>
            </a:endParaRPr>
          </a:p>
          <a:p>
            <a:r>
              <a:rPr lang="en-US" b="0" i="0" dirty="0">
                <a:solidFill>
                  <a:srgbClr val="ECECEC"/>
                </a:solidFill>
                <a:effectLst/>
                <a:latin typeface="+mn-lt"/>
              </a:rPr>
              <a:t>Example:</a:t>
            </a:r>
          </a:p>
          <a:p>
            <a:endParaRPr lang="en-US" b="0" i="0" dirty="0">
              <a:solidFill>
                <a:srgbClr val="ECECEC"/>
              </a:solidFill>
              <a:effectLst/>
              <a:latin typeface="+mn-lt"/>
            </a:endParaRPr>
          </a:p>
          <a:p>
            <a:r>
              <a:rPr lang="en-US" b="0" i="0" dirty="0">
                <a:solidFill>
                  <a:srgbClr val="ECECEC"/>
                </a:solidFill>
                <a:effectLst/>
                <a:latin typeface="+mn-lt"/>
              </a:rPr>
              <a:t>Text: "The cat sat on the mat."</a:t>
            </a:r>
          </a:p>
          <a:p>
            <a:endParaRPr lang="en-US" b="0" i="0" dirty="0">
              <a:solidFill>
                <a:srgbClr val="ECECEC"/>
              </a:solidFill>
              <a:effectLst/>
              <a:latin typeface="+mn-lt"/>
            </a:endParaRPr>
          </a:p>
          <a:p>
            <a:pPr algn="l"/>
            <a:r>
              <a:rPr lang="en-US" b="0" i="0" dirty="0">
                <a:solidFill>
                  <a:srgbClr val="ECECEC"/>
                </a:solidFill>
                <a:effectLst/>
                <a:latin typeface="+mn-lt"/>
              </a:rPr>
              <a:t>We can generate different n-grams (sequences of words) from this text:</a:t>
            </a:r>
          </a:p>
          <a:p>
            <a:pPr algn="l"/>
            <a:endParaRPr lang="en-US" b="0" i="0" dirty="0">
              <a:solidFill>
                <a:srgbClr val="ECECEC"/>
              </a:solidFill>
              <a:effectLst/>
              <a:latin typeface="+mn-lt"/>
            </a:endParaRPr>
          </a:p>
          <a:p>
            <a:pPr algn="l">
              <a:buFont typeface="+mj-lt"/>
              <a:buAutoNum type="arabicPeriod"/>
            </a:pPr>
            <a:r>
              <a:rPr lang="en-US" b="1" i="0" dirty="0">
                <a:solidFill>
                  <a:srgbClr val="ECECEC"/>
                </a:solidFill>
                <a:effectLst/>
                <a:latin typeface="+mn-lt"/>
              </a:rPr>
              <a:t> Unigrams (1-grams)</a:t>
            </a:r>
            <a:r>
              <a:rPr lang="en-US" b="0" i="0" dirty="0">
                <a:solidFill>
                  <a:srgbClr val="ECECEC"/>
                </a:solidFill>
                <a:effectLst/>
                <a:latin typeface="+mn-lt"/>
              </a:rPr>
              <a:t>:</a:t>
            </a:r>
          </a:p>
          <a:p>
            <a:pPr lvl="1" algn="l">
              <a:buFontTx/>
              <a:buNone/>
            </a:pPr>
            <a:r>
              <a:rPr lang="en-US" b="0" i="0" dirty="0">
                <a:solidFill>
                  <a:srgbClr val="ECECEC"/>
                </a:solidFill>
                <a:effectLst/>
                <a:latin typeface="+mn-lt"/>
              </a:rPr>
              <a:t>"The", "cat", "sat", "on", "the", "mat"</a:t>
            </a:r>
          </a:p>
          <a:p>
            <a:pPr algn="l">
              <a:buFont typeface="+mj-lt"/>
              <a:buAutoNum type="arabicPeriod"/>
            </a:pPr>
            <a:r>
              <a:rPr lang="en-US" b="1" i="0" dirty="0">
                <a:solidFill>
                  <a:srgbClr val="ECECEC"/>
                </a:solidFill>
                <a:effectLst/>
                <a:latin typeface="+mn-lt"/>
              </a:rPr>
              <a:t> Bigrams (2-grams)</a:t>
            </a:r>
            <a:r>
              <a:rPr lang="en-US" b="0" i="0" dirty="0">
                <a:solidFill>
                  <a:srgbClr val="ECECEC"/>
                </a:solidFill>
                <a:effectLst/>
                <a:latin typeface="+mn-lt"/>
              </a:rPr>
              <a:t>:</a:t>
            </a:r>
          </a:p>
          <a:p>
            <a:pPr marL="457200" lvl="1" indent="0" algn="l">
              <a:buFontTx/>
              <a:buNone/>
            </a:pPr>
            <a:r>
              <a:rPr lang="en-US" b="0" i="0" dirty="0">
                <a:solidFill>
                  <a:srgbClr val="ECECEC"/>
                </a:solidFill>
                <a:effectLst/>
                <a:latin typeface="+mn-lt"/>
              </a:rPr>
              <a:t>"The cat", "cat sat", "sat on", "on the", "the mat"</a:t>
            </a:r>
          </a:p>
          <a:p>
            <a:pPr algn="l">
              <a:buFont typeface="+mj-lt"/>
              <a:buAutoNum type="arabicPeriod"/>
            </a:pPr>
            <a:r>
              <a:rPr lang="en-US" b="1" i="0" dirty="0">
                <a:solidFill>
                  <a:srgbClr val="ECECEC"/>
                </a:solidFill>
                <a:effectLst/>
                <a:latin typeface="+mn-lt"/>
              </a:rPr>
              <a:t> Trigrams (3-grams)</a:t>
            </a:r>
            <a:r>
              <a:rPr lang="en-US" b="0" i="0" dirty="0">
                <a:solidFill>
                  <a:srgbClr val="ECECEC"/>
                </a:solidFill>
                <a:effectLst/>
                <a:latin typeface="+mn-lt"/>
              </a:rPr>
              <a:t>:</a:t>
            </a:r>
          </a:p>
          <a:p>
            <a:pPr marL="457200" lvl="1" indent="0" algn="l">
              <a:buFontTx/>
              <a:buNone/>
            </a:pPr>
            <a:r>
              <a:rPr lang="en-US" b="0" i="0" dirty="0">
                <a:solidFill>
                  <a:srgbClr val="ECECEC"/>
                </a:solidFill>
                <a:effectLst/>
                <a:latin typeface="+mn-lt"/>
              </a:rPr>
              <a:t>"The cat sat", "cat sat on", "sat on the", "on the mat"</a:t>
            </a:r>
          </a:p>
          <a:p>
            <a:endParaRPr lang="en-US" b="0" i="0" dirty="0">
              <a:solidFill>
                <a:srgbClr val="ECECEC"/>
              </a:solidFill>
              <a:effectLst/>
              <a:latin typeface="+mn-lt"/>
            </a:endParaRPr>
          </a:p>
          <a:p>
            <a:r>
              <a:rPr lang="en-US" b="0" i="0" dirty="0">
                <a:solidFill>
                  <a:srgbClr val="ECECEC"/>
                </a:solidFill>
                <a:effectLst/>
                <a:latin typeface="+mn-lt"/>
              </a:rPr>
              <a:t>These n-grams capture different sequences of words present in the text. For example, the bigram "The cat" represents the sequence of words "The" followed by "cat", and the trigram "sat on the" represents the sequence "sat", "on", and "the" occurring together in the text.</a:t>
            </a:r>
          </a:p>
        </p:txBody>
      </p:sp>
      <p:sp>
        <p:nvSpPr>
          <p:cNvPr id="4" name="Slide Number Placeholder 3"/>
          <p:cNvSpPr>
            <a:spLocks noGrp="1"/>
          </p:cNvSpPr>
          <p:nvPr>
            <p:ph type="sldNum" sz="quarter" idx="5"/>
          </p:nvPr>
        </p:nvSpPr>
        <p:spPr/>
        <p:txBody>
          <a:bodyPr/>
          <a:lstStyle/>
          <a:p>
            <a:fld id="{F65EB76A-E122-F449-90DA-DFF4B12A1496}" type="slidenum">
              <a:rPr lang="en-US" smtClean="0"/>
              <a:t>40</a:t>
            </a:fld>
            <a:endParaRPr lang="en-US"/>
          </a:p>
        </p:txBody>
      </p:sp>
    </p:spTree>
    <p:extLst>
      <p:ext uri="{BB962C8B-B14F-4D97-AF65-F5344CB8AC3E}">
        <p14:creationId xmlns:p14="http://schemas.microsoft.com/office/powerpoint/2010/main" val="746055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latin typeface="+mn-lt"/>
              </a:rPr>
            </a:br>
            <a:r>
              <a:rPr lang="en-US" b="0" i="0" dirty="0">
                <a:solidFill>
                  <a:srgbClr val="ECECEC"/>
                </a:solidFill>
                <a:effectLst/>
                <a:latin typeface="+mn-lt"/>
              </a:rPr>
              <a:t>Smoothing techniques like Laplace smoothing can also be applied to large-scale N-gram models used in web-scale applications. These applications often deal with massive amounts of text data, making traditional smoothing approaches computationally expensive and impractical. Here are some strategies for smoothing large-scale N-grams:</a:t>
            </a:r>
          </a:p>
          <a:p>
            <a:endParaRPr lang="en-US" b="0" i="0" dirty="0">
              <a:solidFill>
                <a:srgbClr val="ECECEC"/>
              </a:solidFill>
              <a:effectLst/>
              <a:latin typeface="+mn-lt"/>
            </a:endParaRPr>
          </a:p>
          <a:p>
            <a:pPr marL="228600" indent="-228600">
              <a:buAutoNum type="arabicPeriod"/>
            </a:pPr>
            <a:r>
              <a:rPr lang="en-US" b="1" i="0" dirty="0">
                <a:solidFill>
                  <a:srgbClr val="ECECEC"/>
                </a:solidFill>
                <a:effectLst/>
                <a:latin typeface="+mn-lt"/>
              </a:rPr>
              <a:t>Parallelization</a:t>
            </a:r>
            <a:r>
              <a:rPr lang="en-US" b="0" i="0" dirty="0">
                <a:solidFill>
                  <a:srgbClr val="ECECEC"/>
                </a:solidFill>
                <a:effectLst/>
                <a:latin typeface="+mn-lt"/>
              </a:rPr>
              <a:t>:</a:t>
            </a:r>
          </a:p>
          <a:p>
            <a:pPr marL="228600" indent="-228600">
              <a:buAutoNum type="arabicPeriod"/>
            </a:pPr>
            <a:r>
              <a:rPr lang="en-US" b="1" i="0" dirty="0">
                <a:solidFill>
                  <a:srgbClr val="ECECEC"/>
                </a:solidFill>
                <a:effectLst/>
                <a:latin typeface="+mn-lt"/>
              </a:rPr>
              <a:t>Approximation Techniques</a:t>
            </a:r>
            <a:r>
              <a:rPr lang="en-US" b="0" i="0" dirty="0">
                <a:solidFill>
                  <a:srgbClr val="ECECEC"/>
                </a:solidFill>
                <a:effectLst/>
                <a:latin typeface="+mn-lt"/>
              </a:rPr>
              <a:t>: </a:t>
            </a:r>
          </a:p>
          <a:p>
            <a:pPr marL="228600" indent="-228600">
              <a:buAutoNum type="arabicPeriod"/>
            </a:pPr>
            <a:r>
              <a:rPr lang="en-US" b="1" i="0" dirty="0">
                <a:solidFill>
                  <a:srgbClr val="ECECEC"/>
                </a:solidFill>
                <a:effectLst/>
                <a:latin typeface="+mn-lt"/>
              </a:rPr>
              <a:t>Sampling</a:t>
            </a:r>
            <a:r>
              <a:rPr lang="en-US" b="0" i="0" dirty="0">
                <a:solidFill>
                  <a:srgbClr val="ECECEC"/>
                </a:solidFill>
                <a:effectLst/>
                <a:latin typeface="+mn-lt"/>
              </a:rPr>
              <a:t>: </a:t>
            </a:r>
          </a:p>
          <a:p>
            <a:pPr marL="228600" indent="-228600">
              <a:buAutoNum type="arabicPeriod"/>
            </a:pPr>
            <a:r>
              <a:rPr lang="en-US" b="1" i="0" dirty="0">
                <a:solidFill>
                  <a:srgbClr val="ECECEC"/>
                </a:solidFill>
                <a:effectLst/>
                <a:latin typeface="+mn-lt"/>
              </a:rPr>
              <a:t>Incremental Smoothing</a:t>
            </a:r>
            <a:r>
              <a:rPr lang="en-US" b="0" i="0" dirty="0">
                <a:solidFill>
                  <a:srgbClr val="ECECEC"/>
                </a:solidFill>
                <a:effectLst/>
                <a:latin typeface="+mn-lt"/>
              </a:rPr>
              <a:t>:</a:t>
            </a:r>
          </a:p>
          <a:p>
            <a:pPr marL="228600" indent="-228600">
              <a:buAutoNum type="arabicPeriod"/>
            </a:pPr>
            <a:r>
              <a:rPr lang="en-US" b="1" i="0" dirty="0">
                <a:solidFill>
                  <a:srgbClr val="ECECEC"/>
                </a:solidFill>
                <a:effectLst/>
                <a:latin typeface="+mn-lt"/>
              </a:rPr>
              <a:t>Distributed Databases</a:t>
            </a:r>
            <a:endParaRPr lang="en-US" b="0" i="0" dirty="0">
              <a:solidFill>
                <a:srgbClr val="ECECEC"/>
              </a:solidFill>
              <a:effectLst/>
              <a:latin typeface="+mn-lt"/>
            </a:endParaRPr>
          </a:p>
          <a:p>
            <a:pPr marL="228600" indent="-228600">
              <a:buAutoNum type="arabicPeriod"/>
            </a:pPr>
            <a:r>
              <a:rPr lang="en-US" b="1" i="0" dirty="0">
                <a:solidFill>
                  <a:srgbClr val="ECECEC"/>
                </a:solidFill>
                <a:effectLst/>
                <a:latin typeface="+mn-lt"/>
              </a:rPr>
              <a:t>Compression Techniques</a:t>
            </a:r>
            <a:r>
              <a:rPr lang="en-US" b="0" i="0" dirty="0">
                <a:solidFill>
                  <a:srgbClr val="ECECEC"/>
                </a:solidFill>
                <a:effectLst/>
                <a:latin typeface="+mn-lt"/>
              </a:rPr>
              <a:t>:</a:t>
            </a:r>
          </a:p>
          <a:p>
            <a:pPr marL="228600" indent="-228600">
              <a:buAutoNum type="arabicPeriod"/>
            </a:pPr>
            <a:endParaRPr lang="en-US" b="0" i="0" dirty="0">
              <a:solidFill>
                <a:srgbClr val="ECECEC"/>
              </a:solidFill>
              <a:effectLst/>
              <a:latin typeface="+mn-lt"/>
            </a:endParaRPr>
          </a:p>
          <a:p>
            <a:pPr marL="0" indent="0">
              <a:buFontTx/>
              <a:buNone/>
            </a:pPr>
            <a:r>
              <a:rPr lang="en-US" b="0" i="0" dirty="0">
                <a:solidFill>
                  <a:srgbClr val="ECECEC"/>
                </a:solidFill>
                <a:effectLst/>
                <a:latin typeface="+mn-lt"/>
              </a:rPr>
              <a:t>By employing these strategies, you can effectively smooth N-gram models at web-scale, enabling efficient language modeling and natural language processing in large-scale web applications.</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41</a:t>
            </a:fld>
            <a:endParaRPr lang="en-US"/>
          </a:p>
        </p:txBody>
      </p:sp>
    </p:spTree>
    <p:extLst>
      <p:ext uri="{BB962C8B-B14F-4D97-AF65-F5344CB8AC3E}">
        <p14:creationId xmlns:p14="http://schemas.microsoft.com/office/powerpoint/2010/main" val="3360041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of 4  models</a:t>
            </a:r>
          </a:p>
        </p:txBody>
      </p:sp>
      <p:sp>
        <p:nvSpPr>
          <p:cNvPr id="4" name="Slide Number Placeholder 3"/>
          <p:cNvSpPr>
            <a:spLocks noGrp="1"/>
          </p:cNvSpPr>
          <p:nvPr>
            <p:ph type="sldNum" sz="quarter" idx="5"/>
          </p:nvPr>
        </p:nvSpPr>
        <p:spPr/>
        <p:txBody>
          <a:bodyPr/>
          <a:lstStyle/>
          <a:p>
            <a:fld id="{F65EB76A-E122-F449-90DA-DFF4B12A1496}" type="slidenum">
              <a:rPr lang="en-US" smtClean="0"/>
              <a:t>42</a:t>
            </a:fld>
            <a:endParaRPr lang="en-US"/>
          </a:p>
        </p:txBody>
      </p:sp>
    </p:spTree>
    <p:extLst>
      <p:ext uri="{BB962C8B-B14F-4D97-AF65-F5344CB8AC3E}">
        <p14:creationId xmlns:p14="http://schemas.microsoft.com/office/powerpoint/2010/main" val="2298827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mn-lt"/>
              </a:rPr>
              <a:t>Overall, N-gram smoothing plays a crucial role in building accurate and robust language models that can effectively handle unseen events and generalize well to new data.</a:t>
            </a:r>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43</a:t>
            </a:fld>
            <a:endParaRPr lang="en-US"/>
          </a:p>
        </p:txBody>
      </p:sp>
    </p:spTree>
    <p:extLst>
      <p:ext uri="{BB962C8B-B14F-4D97-AF65-F5344CB8AC3E}">
        <p14:creationId xmlns:p14="http://schemas.microsoft.com/office/powerpoint/2010/main" val="1706256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ECECEC"/>
              </a:solidFill>
              <a:effectLst/>
              <a:latin typeface="+mn-lt"/>
            </a:endParaRPr>
          </a:p>
          <a:p>
            <a:pPr lvl="0" algn="l">
              <a:buFontTx/>
              <a:buNone/>
            </a:pPr>
            <a:r>
              <a:rPr lang="en-US" b="1" i="0" dirty="0">
                <a:solidFill>
                  <a:srgbClr val="ECECEC"/>
                </a:solidFill>
                <a:effectLst/>
                <a:latin typeface="+mn-lt"/>
              </a:rPr>
              <a:t>Principle: </a:t>
            </a:r>
            <a:r>
              <a:rPr lang="en-US" b="0" i="0" dirty="0">
                <a:solidFill>
                  <a:srgbClr val="ECECEC"/>
                </a:solidFill>
                <a:effectLst/>
                <a:latin typeface="+mn-lt"/>
              </a:rPr>
              <a:t>In the context of natural language processing, the chain rule can be used to calculate the joint probability of a sequence of words in a sentence.</a:t>
            </a:r>
          </a:p>
          <a:p>
            <a:pPr lvl="0" algn="l">
              <a:buFontTx/>
              <a:buNone/>
            </a:pPr>
            <a:endParaRPr lang="en-US" b="0" i="0" dirty="0">
              <a:solidFill>
                <a:srgbClr val="ECECEC"/>
              </a:solidFill>
              <a:effectLst/>
              <a:latin typeface="+mn-lt"/>
            </a:endParaRPr>
          </a:p>
          <a:p>
            <a:pPr algn="l">
              <a:buFont typeface="Arial" panose="020B0604020202020204" pitchFamily="34" charset="0"/>
              <a:buChar char="•"/>
            </a:pPr>
            <a:r>
              <a:rPr lang="en-US" b="1" i="0" dirty="0">
                <a:solidFill>
                  <a:srgbClr val="ECECEC"/>
                </a:solidFill>
                <a:effectLst/>
                <a:latin typeface="+mn-lt"/>
              </a:rPr>
              <a:t>P(its):</a:t>
            </a:r>
            <a:r>
              <a:rPr lang="en-US" b="0" i="0" dirty="0">
                <a:solidFill>
                  <a:srgbClr val="ECECEC"/>
                </a:solidFill>
                <a:effectLst/>
                <a:latin typeface="+mn-lt"/>
              </a:rPr>
              <a:t> Probability of starting the sentence with "its".</a:t>
            </a:r>
          </a:p>
          <a:p>
            <a:pPr algn="l">
              <a:buFont typeface="Arial" panose="020B0604020202020204" pitchFamily="34" charset="0"/>
              <a:buChar char="•"/>
            </a:pPr>
            <a:r>
              <a:rPr lang="en-US" b="1" i="0" dirty="0">
                <a:solidFill>
                  <a:srgbClr val="ECECEC"/>
                </a:solidFill>
                <a:effectLst/>
                <a:latin typeface="+mn-lt"/>
              </a:rPr>
              <a:t>P(</a:t>
            </a:r>
            <a:r>
              <a:rPr lang="en-US" b="1" i="0" dirty="0" err="1">
                <a:solidFill>
                  <a:srgbClr val="ECECEC"/>
                </a:solidFill>
                <a:effectLst/>
                <a:latin typeface="+mn-lt"/>
              </a:rPr>
              <a:t>water|its</a:t>
            </a:r>
            <a:r>
              <a:rPr lang="en-US" b="1" i="0" dirty="0">
                <a:solidFill>
                  <a:srgbClr val="ECECEC"/>
                </a:solidFill>
                <a:effectLst/>
                <a:latin typeface="+mn-lt"/>
              </a:rPr>
              <a:t>):</a:t>
            </a:r>
            <a:r>
              <a:rPr lang="en-US" b="0" i="0" dirty="0">
                <a:solidFill>
                  <a:srgbClr val="ECECEC"/>
                </a:solidFill>
                <a:effectLst/>
                <a:latin typeface="+mn-lt"/>
              </a:rPr>
              <a:t> Probability of "water" appearing after "its".</a:t>
            </a:r>
          </a:p>
          <a:p>
            <a:pPr algn="l">
              <a:buFont typeface="Arial" panose="020B0604020202020204" pitchFamily="34" charset="0"/>
              <a:buChar char="•"/>
            </a:pPr>
            <a:r>
              <a:rPr lang="en-US" b="1" i="0" dirty="0">
                <a:solidFill>
                  <a:srgbClr val="ECECEC"/>
                </a:solidFill>
                <a:effectLst/>
                <a:latin typeface="+mn-lt"/>
              </a:rPr>
              <a:t>P(</a:t>
            </a:r>
            <a:r>
              <a:rPr lang="en-US" b="1" i="0" dirty="0" err="1">
                <a:solidFill>
                  <a:srgbClr val="ECECEC"/>
                </a:solidFill>
                <a:effectLst/>
                <a:latin typeface="+mn-lt"/>
              </a:rPr>
              <a:t>is|its</a:t>
            </a:r>
            <a:r>
              <a:rPr lang="en-US" b="1" i="0" dirty="0">
                <a:solidFill>
                  <a:srgbClr val="ECECEC"/>
                </a:solidFill>
                <a:effectLst/>
                <a:latin typeface="+mn-lt"/>
              </a:rPr>
              <a:t> water):</a:t>
            </a:r>
            <a:r>
              <a:rPr lang="en-US" b="0" i="0" dirty="0">
                <a:solidFill>
                  <a:srgbClr val="ECECEC"/>
                </a:solidFill>
                <a:effectLst/>
                <a:latin typeface="+mn-lt"/>
              </a:rPr>
              <a:t> Probability of "is" appearing after "its water".</a:t>
            </a:r>
          </a:p>
          <a:p>
            <a:pPr algn="l">
              <a:buFont typeface="Arial" panose="020B0604020202020204" pitchFamily="34" charset="0"/>
              <a:buChar char="•"/>
            </a:pPr>
            <a:r>
              <a:rPr lang="en-US" b="1" i="0" dirty="0">
                <a:solidFill>
                  <a:srgbClr val="ECECEC"/>
                </a:solidFill>
                <a:effectLst/>
                <a:latin typeface="+mn-lt"/>
              </a:rPr>
              <a:t>P(</a:t>
            </a:r>
            <a:r>
              <a:rPr lang="en-US" b="1" i="0" dirty="0" err="1">
                <a:solidFill>
                  <a:srgbClr val="ECECEC"/>
                </a:solidFill>
                <a:effectLst/>
                <a:latin typeface="+mn-lt"/>
              </a:rPr>
              <a:t>so|its</a:t>
            </a:r>
            <a:r>
              <a:rPr lang="en-US" b="1" i="0" dirty="0">
                <a:solidFill>
                  <a:srgbClr val="ECECEC"/>
                </a:solidFill>
                <a:effectLst/>
                <a:latin typeface="+mn-lt"/>
              </a:rPr>
              <a:t> water is):</a:t>
            </a:r>
            <a:r>
              <a:rPr lang="en-US" b="0" i="0" dirty="0">
                <a:solidFill>
                  <a:srgbClr val="ECECEC"/>
                </a:solidFill>
                <a:effectLst/>
                <a:latin typeface="+mn-lt"/>
              </a:rPr>
              <a:t> Probability of "so" appearing after "its water is".</a:t>
            </a:r>
          </a:p>
          <a:p>
            <a:pPr algn="l">
              <a:buFont typeface="Arial" panose="020B0604020202020204" pitchFamily="34" charset="0"/>
              <a:buChar char="•"/>
            </a:pPr>
            <a:r>
              <a:rPr lang="en-US" b="1" i="0" dirty="0">
                <a:solidFill>
                  <a:srgbClr val="ECECEC"/>
                </a:solidFill>
                <a:effectLst/>
                <a:latin typeface="+mn-lt"/>
              </a:rPr>
              <a:t>P(</a:t>
            </a:r>
            <a:r>
              <a:rPr lang="en-US" b="1" i="0" dirty="0" err="1">
                <a:solidFill>
                  <a:srgbClr val="ECECEC"/>
                </a:solidFill>
                <a:effectLst/>
                <a:latin typeface="+mn-lt"/>
              </a:rPr>
              <a:t>transparent|its</a:t>
            </a:r>
            <a:r>
              <a:rPr lang="en-US" b="1" i="0" dirty="0">
                <a:solidFill>
                  <a:srgbClr val="ECECEC"/>
                </a:solidFill>
                <a:effectLst/>
                <a:latin typeface="+mn-lt"/>
              </a:rPr>
              <a:t> water is so):</a:t>
            </a:r>
            <a:r>
              <a:rPr lang="en-US" b="0" i="0" dirty="0">
                <a:solidFill>
                  <a:srgbClr val="ECECEC"/>
                </a:solidFill>
                <a:effectLst/>
                <a:latin typeface="+mn-lt"/>
              </a:rPr>
              <a:t> Probability of "transparent" appearing after "its water is so".</a:t>
            </a:r>
          </a:p>
          <a:p>
            <a:pPr algn="l">
              <a:buFont typeface="Arial" panose="020B0604020202020204" pitchFamily="34" charset="0"/>
              <a:buChar char="•"/>
            </a:pPr>
            <a:endParaRPr lang="en-US" b="0" i="0" dirty="0">
              <a:solidFill>
                <a:srgbClr val="ECECEC"/>
              </a:solidFill>
              <a:effectLst/>
              <a:latin typeface="+mn-lt"/>
            </a:endParaRPr>
          </a:p>
          <a:p>
            <a:pPr algn="l"/>
            <a:r>
              <a:rPr lang="en-US" b="0" i="0" dirty="0">
                <a:solidFill>
                  <a:srgbClr val="ECECEC"/>
                </a:solidFill>
                <a:effectLst/>
                <a:latin typeface="+mn-lt"/>
              </a:rPr>
              <a:t>Each term represents the likelihood of the respective word occurring based on the context provided by the words preceding it in the sentence. Multiplying all these probabilities together gives us the overall probability of the sentence "its water is so transparent" occurring as a sequence of words.</a:t>
            </a: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5</a:t>
            </a:fld>
            <a:endParaRPr lang="en-US"/>
          </a:p>
        </p:txBody>
      </p:sp>
    </p:spTree>
    <p:extLst>
      <p:ext uri="{BB962C8B-B14F-4D97-AF65-F5344CB8AC3E}">
        <p14:creationId xmlns:p14="http://schemas.microsoft.com/office/powerpoint/2010/main" val="446804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ECECEC"/>
                </a:solidFill>
                <a:effectLst/>
                <a:latin typeface="+mn-lt"/>
              </a:rPr>
              <a:t>Estimating Probabilities:</a:t>
            </a:r>
          </a:p>
          <a:p>
            <a:pPr algn="l">
              <a:buFontTx/>
              <a:buNone/>
            </a:pPr>
            <a:endParaRPr lang="en-US" b="0" i="0" dirty="0">
              <a:solidFill>
                <a:srgbClr val="ECECEC"/>
              </a:solidFill>
              <a:effectLst/>
              <a:latin typeface="+mn-lt"/>
            </a:endParaRPr>
          </a:p>
          <a:p>
            <a:pPr algn="l">
              <a:buFont typeface="Arial" panose="020B0604020202020204" pitchFamily="34" charset="0"/>
              <a:buChar char="•"/>
            </a:pPr>
            <a:r>
              <a:rPr lang="en-US" b="1" i="0" dirty="0">
                <a:solidFill>
                  <a:srgbClr val="ECECEC"/>
                </a:solidFill>
                <a:effectLst/>
                <a:latin typeface="+mn-lt"/>
              </a:rPr>
              <a:t> Counting:</a:t>
            </a:r>
            <a:r>
              <a:rPr lang="en-US" b="0" i="0" dirty="0">
                <a:solidFill>
                  <a:srgbClr val="ECECEC"/>
                </a:solidFill>
                <a:effectLst/>
                <a:latin typeface="+mn-lt"/>
              </a:rPr>
              <a:t> Count how many times the sequence "its water is so transparent that" is followed by the word "the."</a:t>
            </a:r>
          </a:p>
          <a:p>
            <a:pPr algn="l">
              <a:buFont typeface="Arial" panose="020B0604020202020204" pitchFamily="34" charset="0"/>
              <a:buChar char="•"/>
            </a:pPr>
            <a:r>
              <a:rPr lang="en-US" b="1" i="0" dirty="0">
                <a:solidFill>
                  <a:srgbClr val="ECECEC"/>
                </a:solidFill>
                <a:effectLst/>
                <a:latin typeface="+mn-lt"/>
              </a:rPr>
              <a:t> Dividing:</a:t>
            </a:r>
            <a:r>
              <a:rPr lang="en-US" b="0" i="0" dirty="0">
                <a:solidFill>
                  <a:srgbClr val="ECECEC"/>
                </a:solidFill>
                <a:effectLst/>
                <a:latin typeface="+mn-lt"/>
              </a:rPr>
              <a:t> Divide this count by the total number of occurrences of the sequence "its water is so transparent that."</a:t>
            </a:r>
          </a:p>
          <a:p>
            <a:pPr algn="l">
              <a:buFont typeface="Arial" panose="020B0604020202020204" pitchFamily="34" charset="0"/>
              <a:buChar char="•"/>
            </a:pPr>
            <a:r>
              <a:rPr lang="en-US" b="0" i="0" dirty="0">
                <a:solidFill>
                  <a:srgbClr val="ECECEC"/>
                </a:solidFill>
                <a:effectLst/>
                <a:latin typeface="+mn-lt"/>
              </a:rPr>
              <a:t> This gives an estimate of the probability of "the" occurring after "its water is so transparent that" based on the observed data.</a:t>
            </a: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6</a:t>
            </a:fld>
            <a:endParaRPr lang="en-US"/>
          </a:p>
        </p:txBody>
      </p:sp>
    </p:spTree>
    <p:extLst>
      <p:ext uri="{BB962C8B-B14F-4D97-AF65-F5344CB8AC3E}">
        <p14:creationId xmlns:p14="http://schemas.microsoft.com/office/powerpoint/2010/main" val="682244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r>
              <a:rPr lang="en-US" b="1" i="0" dirty="0">
                <a:solidFill>
                  <a:srgbClr val="ECECEC"/>
                </a:solidFill>
                <a:effectLst/>
                <a:latin typeface="+mn-lt"/>
              </a:rPr>
              <a:t>Markov Assumption:</a:t>
            </a:r>
          </a:p>
          <a:p>
            <a:pPr algn="l">
              <a:buFontTx/>
              <a:buNone/>
            </a:pPr>
            <a:endParaRPr lang="en-US" b="0" i="0" dirty="0">
              <a:solidFill>
                <a:srgbClr val="ECECEC"/>
              </a:solidFill>
              <a:effectLst/>
              <a:latin typeface="+mn-lt"/>
            </a:endParaRPr>
          </a:p>
          <a:p>
            <a:pPr algn="l">
              <a:buFontTx/>
              <a:buNone/>
            </a:pPr>
            <a:r>
              <a:rPr lang="en-US" b="0" i="0" dirty="0">
                <a:solidFill>
                  <a:srgbClr val="ECECEC"/>
                </a:solidFill>
                <a:effectLst/>
                <a:latin typeface="+mn-lt"/>
              </a:rPr>
              <a:t>Instead of looking at the entire history of preceding words to predict the next word, we make an assumption that the probability of the next word depends only on the last k words.</a:t>
            </a:r>
          </a:p>
          <a:p>
            <a:pPr algn="l">
              <a:buFontTx/>
              <a:buNone/>
            </a:pPr>
            <a:endParaRPr lang="en-US" b="0" i="0" dirty="0">
              <a:solidFill>
                <a:srgbClr val="ECECEC"/>
              </a:solidFill>
              <a:effectLst/>
              <a:latin typeface="+mn-lt"/>
            </a:endParaRPr>
          </a:p>
          <a:p>
            <a:pPr algn="l">
              <a:buFont typeface="Arial" panose="020B0604020202020204" pitchFamily="34" charset="0"/>
              <a:buChar char="•"/>
            </a:pPr>
            <a:r>
              <a:rPr lang="en-US" b="1" i="0" dirty="0">
                <a:solidFill>
                  <a:srgbClr val="ECECEC"/>
                </a:solidFill>
                <a:effectLst/>
                <a:latin typeface="+mn-lt"/>
              </a:rPr>
              <a:t> Example:</a:t>
            </a:r>
            <a:r>
              <a:rPr lang="en-US" b="0" i="0" dirty="0">
                <a:solidFill>
                  <a:srgbClr val="ECECEC"/>
                </a:solidFill>
                <a:effectLst/>
                <a:latin typeface="+mn-lt"/>
              </a:rPr>
              <a:t> If k = 2, we only consider the probability of the next word based on the last two words.</a:t>
            </a:r>
          </a:p>
          <a:p>
            <a:pPr algn="l">
              <a:buFont typeface="Arial" panose="020B0604020202020204" pitchFamily="34" charset="0"/>
              <a:buChar char="•"/>
            </a:pPr>
            <a:r>
              <a:rPr lang="en-US" b="1" i="0" dirty="0">
                <a:solidFill>
                  <a:srgbClr val="ECECEC"/>
                </a:solidFill>
                <a:effectLst/>
                <a:latin typeface="+mn-lt"/>
              </a:rPr>
              <a:t> Simplification:</a:t>
            </a:r>
            <a:r>
              <a:rPr lang="en-US" b="0" i="0" dirty="0">
                <a:solidFill>
                  <a:srgbClr val="ECECEC"/>
                </a:solidFill>
                <a:effectLst/>
                <a:latin typeface="+mn-lt"/>
              </a:rPr>
              <a:t> This simplifies the modeling process because we don't have to consider the entire context of the sentence, just the recent history.</a:t>
            </a:r>
          </a:p>
          <a:p>
            <a:pPr algn="l">
              <a:buFont typeface="Arial" panose="020B0604020202020204" pitchFamily="34" charset="0"/>
              <a:buChar char="•"/>
            </a:pPr>
            <a:r>
              <a:rPr lang="en-US" b="1" i="0" dirty="0">
                <a:solidFill>
                  <a:srgbClr val="ECECEC"/>
                </a:solidFill>
                <a:effectLst/>
                <a:latin typeface="+mn-lt"/>
              </a:rPr>
              <a:t> Benefits:</a:t>
            </a:r>
            <a:r>
              <a:rPr lang="en-US" b="0" i="0" dirty="0">
                <a:solidFill>
                  <a:srgbClr val="ECECEC"/>
                </a:solidFill>
                <a:effectLst/>
                <a:latin typeface="+mn-lt"/>
              </a:rPr>
              <a:t> It reduces computational complexity and memory requirements, making it more feasible for practical language modeling tasks.</a:t>
            </a: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7</a:t>
            </a:fld>
            <a:endParaRPr lang="en-US"/>
          </a:p>
        </p:txBody>
      </p:sp>
    </p:spTree>
    <p:extLst>
      <p:ext uri="{BB962C8B-B14F-4D97-AF65-F5344CB8AC3E}">
        <p14:creationId xmlns:p14="http://schemas.microsoft.com/office/powerpoint/2010/main" val="3778577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What is Unigram model?</a:t>
            </a:r>
          </a:p>
          <a:p>
            <a:endParaRPr lang="en-US" b="1" dirty="0">
              <a:latin typeface="+mn-lt"/>
            </a:endParaRPr>
          </a:p>
          <a:p>
            <a:r>
              <a:rPr lang="en-US" b="0" i="0" dirty="0">
                <a:solidFill>
                  <a:srgbClr val="ECECEC"/>
                </a:solidFill>
                <a:effectLst/>
                <a:latin typeface="+mn-lt"/>
              </a:rPr>
              <a:t>The Unigram Model is a simple approach in language modeling where each word in a sentence is considered independently, without taking into account the surrounding words or context. In other words, it assumes that the probability of each word occurring in a sentence is only dependent on that particular word, regardless of the other words in the sequence.</a:t>
            </a:r>
          </a:p>
          <a:p>
            <a:endParaRPr lang="en-US" b="0" i="0" dirty="0">
              <a:solidFill>
                <a:srgbClr val="ECECEC"/>
              </a:solidFill>
              <a:effectLst/>
              <a:latin typeface="+mn-lt"/>
            </a:endParaRPr>
          </a:p>
          <a:p>
            <a:pPr algn="l"/>
            <a:r>
              <a:rPr lang="en-US" b="1" i="0" dirty="0">
                <a:solidFill>
                  <a:srgbClr val="ECECEC"/>
                </a:solidFill>
                <a:effectLst/>
                <a:latin typeface="+mn-lt"/>
              </a:rPr>
              <a:t>Example:</a:t>
            </a:r>
            <a:endParaRPr lang="en-US" b="0" i="0" dirty="0">
              <a:solidFill>
                <a:srgbClr val="ECECEC"/>
              </a:solidFill>
              <a:effectLst/>
              <a:latin typeface="+mn-lt"/>
            </a:endParaRPr>
          </a:p>
          <a:p>
            <a:pPr algn="l">
              <a:buFont typeface="Arial" panose="020B0604020202020204" pitchFamily="34" charset="0"/>
              <a:buChar char="•"/>
            </a:pPr>
            <a:r>
              <a:rPr lang="en-US" b="0" i="0" dirty="0">
                <a:solidFill>
                  <a:srgbClr val="ECECEC"/>
                </a:solidFill>
                <a:effectLst/>
                <a:latin typeface="+mn-lt"/>
              </a:rPr>
              <a:t> In the unigram model, to estimate the likelihood of the word "cat" appearing in a sentence, we count how many times "cat" appears in the corpus and divide it by the total number of words in the corpus.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CECEC"/>
                </a:solidFill>
                <a:effectLst/>
                <a:latin typeface="+mn-lt"/>
              </a:rPr>
              <a:t>Sentence Generation:</a:t>
            </a:r>
          </a:p>
          <a:p>
            <a:pPr algn="l">
              <a:buFont typeface="Arial" panose="020B0604020202020204" pitchFamily="34" charset="0"/>
              <a:buChar char="•"/>
            </a:pPr>
            <a:endParaRPr lang="en-US" b="0" i="0" dirty="0">
              <a:solidFill>
                <a:srgbClr val="ECECEC"/>
              </a:solidFill>
              <a:effectLst/>
              <a:latin typeface="+mn-lt"/>
            </a:endParaRPr>
          </a:p>
          <a:p>
            <a:pPr algn="l">
              <a:buFont typeface="Arial" panose="020B0604020202020204" pitchFamily="34" charset="0"/>
              <a:buChar char="•"/>
            </a:pPr>
            <a:r>
              <a:rPr lang="en-US" b="0" i="0" dirty="0">
                <a:solidFill>
                  <a:srgbClr val="ECECEC"/>
                </a:solidFill>
                <a:effectLst/>
                <a:latin typeface="+mn-lt"/>
              </a:rPr>
              <a:t>When generating sentences using a unigram model, each word is chosen independently based on its probability of occurrence.</a:t>
            </a:r>
          </a:p>
          <a:p>
            <a:pPr algn="l">
              <a:buFont typeface="Arial" panose="020B0604020202020204" pitchFamily="34" charset="0"/>
              <a:buChar char="•"/>
            </a:pPr>
            <a:r>
              <a:rPr lang="en-US" b="0" i="0" dirty="0">
                <a:solidFill>
                  <a:srgbClr val="ECECEC"/>
                </a:solidFill>
                <a:effectLst/>
                <a:latin typeface="+mn-lt"/>
              </a:rPr>
              <a:t>This can result in sentences that might not make much sense or lack coherence since there's no consideration of the relationships between words.</a:t>
            </a:r>
          </a:p>
          <a:p>
            <a:pPr algn="l">
              <a:buFont typeface="Arial" panose="020B0604020202020204" pitchFamily="34" charset="0"/>
              <a:buChar char="•"/>
            </a:pPr>
            <a:endParaRPr lang="en-US" b="0" i="0" dirty="0">
              <a:solidFill>
                <a:srgbClr val="ECECEC"/>
              </a:solidFill>
              <a:effectLs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8</a:t>
            </a:fld>
            <a:endParaRPr lang="en-US"/>
          </a:p>
        </p:txBody>
      </p:sp>
    </p:spTree>
    <p:extLst>
      <p:ext uri="{BB962C8B-B14F-4D97-AF65-F5344CB8AC3E}">
        <p14:creationId xmlns:p14="http://schemas.microsoft.com/office/powerpoint/2010/main" val="420448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What is Bigram model?</a:t>
            </a:r>
          </a:p>
          <a:p>
            <a:r>
              <a:rPr lang="en-US" b="0" i="0" dirty="0">
                <a:solidFill>
                  <a:srgbClr val="ECECEC"/>
                </a:solidFill>
                <a:effectLst/>
                <a:latin typeface="+mn-lt"/>
              </a:rPr>
              <a:t>The Bigram Model is a probabilistic model used in natural language processing (NLP) that considers the probability of each word in a sentence based on the occurrence of the preceding word. It's a step beyond the Unigram Model, which treats each word as independent. In the Bigram Model, the probability of a word occurring is dependent only on the previous word.</a:t>
            </a:r>
            <a:endParaRPr lang="en-US" b="1" i="0" dirty="0">
              <a:solidFill>
                <a:srgbClr val="ECECEC"/>
              </a:solidFill>
              <a:effectLst/>
              <a:latin typeface="+mn-lt"/>
            </a:endParaRPr>
          </a:p>
          <a:p>
            <a:endParaRPr lang="en-US" b="1" i="0" dirty="0">
              <a:solidFill>
                <a:srgbClr val="ECECEC"/>
              </a:solidFill>
              <a:effectLst/>
              <a:latin typeface="+mn-lt"/>
            </a:endParaRPr>
          </a:p>
          <a:p>
            <a:pPr algn="l">
              <a:buFontTx/>
              <a:buNone/>
            </a:pPr>
            <a:r>
              <a:rPr lang="en-US" b="1" i="0" dirty="0">
                <a:solidFill>
                  <a:srgbClr val="ECECEC"/>
                </a:solidFill>
                <a:effectLst/>
                <a:latin typeface="+mn-lt"/>
              </a:rPr>
              <a:t>Example:</a:t>
            </a:r>
            <a:endParaRPr lang="en-US" b="0" i="0" dirty="0">
              <a:solidFill>
                <a:srgbClr val="ECECEC"/>
              </a:solidFill>
              <a:effectLst/>
              <a:latin typeface="+mn-lt"/>
            </a:endParaRPr>
          </a:p>
          <a:p>
            <a:pPr marL="742950" lvl="1" indent="-285750" algn="l">
              <a:buFont typeface="Arial" panose="020B0604020202020204" pitchFamily="34" charset="0"/>
              <a:buChar char="•"/>
            </a:pPr>
            <a:r>
              <a:rPr lang="en-US" b="0" i="0" dirty="0">
                <a:solidFill>
                  <a:srgbClr val="ECECEC"/>
                </a:solidFill>
                <a:effectLst/>
                <a:latin typeface="+mn-lt"/>
              </a:rPr>
              <a:t>Suppose we have the sentence "The cat is black."</a:t>
            </a:r>
          </a:p>
          <a:p>
            <a:pPr marL="742950" lvl="1" indent="-285750" algn="l">
              <a:buFont typeface="Arial" panose="020B0604020202020204" pitchFamily="34" charset="0"/>
              <a:buChar char="•"/>
            </a:pPr>
            <a:r>
              <a:rPr lang="en-US" b="0" i="0" dirty="0">
                <a:solidFill>
                  <a:srgbClr val="ECECEC"/>
                </a:solidFill>
                <a:effectLst/>
                <a:latin typeface="+mn-lt"/>
              </a:rPr>
              <a:t>In the Bigram Model, to estimate the probability of "cat" given "the," we count how many times "the cat" appears in the corpus and divide it by the total number of occurrences of "the" in the corpus.</a:t>
            </a:r>
          </a:p>
          <a:p>
            <a:pPr marL="742950" lvl="1" indent="-285750" algn="l">
              <a:buFont typeface="Arial" panose="020B0604020202020204" pitchFamily="34" charset="0"/>
              <a:buChar char="•"/>
            </a:pPr>
            <a:endParaRPr lang="en-US" b="0" i="0" dirty="0">
              <a:solidFill>
                <a:srgbClr val="ECECEC"/>
              </a:solidFill>
              <a:effectLst/>
              <a:latin typeface="+mn-lt"/>
            </a:endParaRPr>
          </a:p>
          <a:p>
            <a:pPr algn="l">
              <a:buFontTx/>
              <a:buNone/>
            </a:pPr>
            <a:r>
              <a:rPr lang="en-US" b="1" i="0" dirty="0">
                <a:solidFill>
                  <a:srgbClr val="ECECEC"/>
                </a:solidFill>
                <a:effectLst/>
                <a:latin typeface="+mn-lt"/>
              </a:rPr>
              <a:t>Sentence Generation:</a:t>
            </a:r>
            <a:endParaRPr lang="en-US" b="0" i="0" dirty="0">
              <a:solidFill>
                <a:srgbClr val="ECECEC"/>
              </a:solidFill>
              <a:effectLst/>
              <a:latin typeface="+mn-lt"/>
            </a:endParaRPr>
          </a:p>
          <a:p>
            <a:pPr marL="742950" lvl="1" indent="-285750" algn="l">
              <a:buFont typeface="Arial" panose="020B0604020202020204" pitchFamily="34" charset="0"/>
              <a:buChar char="•"/>
            </a:pPr>
            <a:r>
              <a:rPr lang="en-US" b="0" i="0" dirty="0">
                <a:solidFill>
                  <a:srgbClr val="ECECEC"/>
                </a:solidFill>
                <a:effectLst/>
                <a:latin typeface="+mn-lt"/>
              </a:rPr>
              <a:t>When generating sentences using a Bigram Model, each word is chosen based on the probability of it following the preceding word.</a:t>
            </a:r>
          </a:p>
          <a:p>
            <a:pPr marL="742950" lvl="1" indent="-285750" algn="l">
              <a:buFont typeface="Arial" panose="020B0604020202020204" pitchFamily="34" charset="0"/>
              <a:buChar char="•"/>
            </a:pPr>
            <a:r>
              <a:rPr lang="en-US" b="0" i="0" dirty="0">
                <a:solidFill>
                  <a:srgbClr val="ECECEC"/>
                </a:solidFill>
                <a:effectLst/>
                <a:latin typeface="+mn-lt"/>
              </a:rPr>
              <a:t>This approach results in more coherent sentences compared to the Unigram Model, as it considers some context between adjacent words. However, it still has limitations, particularly with longer-range dependencies.</a:t>
            </a:r>
          </a:p>
          <a:p>
            <a:endParaRPr lang="en-US" b="1" dirty="0">
              <a:latin typeface="+mn-lt"/>
            </a:endParaRPr>
          </a:p>
        </p:txBody>
      </p:sp>
      <p:sp>
        <p:nvSpPr>
          <p:cNvPr id="4" name="Slide Number Placeholder 3"/>
          <p:cNvSpPr>
            <a:spLocks noGrp="1"/>
          </p:cNvSpPr>
          <p:nvPr>
            <p:ph type="sldNum" sz="quarter" idx="5"/>
          </p:nvPr>
        </p:nvSpPr>
        <p:spPr/>
        <p:txBody>
          <a:bodyPr/>
          <a:lstStyle/>
          <a:p>
            <a:fld id="{F65EB76A-E122-F449-90DA-DFF4B12A1496}" type="slidenum">
              <a:rPr lang="en-US" smtClean="0"/>
              <a:t>9</a:t>
            </a:fld>
            <a:endParaRPr lang="en-US"/>
          </a:p>
        </p:txBody>
      </p:sp>
    </p:spTree>
    <p:extLst>
      <p:ext uri="{BB962C8B-B14F-4D97-AF65-F5344CB8AC3E}">
        <p14:creationId xmlns:p14="http://schemas.microsoft.com/office/powerpoint/2010/main" val="3629773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649011" y="294386"/>
            <a:ext cx="3463617" cy="7545944"/>
          </a:xfrm>
          <a:prstGeom prst="rect">
            <a:avLst/>
          </a:prstGeom>
        </p:spPr>
      </p:pic>
      <p:sp>
        <p:nvSpPr>
          <p:cNvPr id="2" name="Holder 2"/>
          <p:cNvSpPr>
            <a:spLocks noGrp="1"/>
          </p:cNvSpPr>
          <p:nvPr>
            <p:ph type="ctrTitle"/>
          </p:nvPr>
        </p:nvSpPr>
        <p:spPr>
          <a:xfrm>
            <a:off x="8585237" y="1464789"/>
            <a:ext cx="3561079" cy="2168525"/>
          </a:xfrm>
          <a:prstGeom prst="rect">
            <a:avLst/>
          </a:prstGeom>
        </p:spPr>
        <p:txBody>
          <a:bodyPr wrap="square" lIns="0" tIns="0" rIns="0" bIns="0">
            <a:spAutoFit/>
          </a:bodyPr>
          <a:lstStyle>
            <a:lvl1pPr>
              <a:defRPr sz="5100" b="1" i="0">
                <a:solidFill>
                  <a:schemeClr val="tx1"/>
                </a:solidFill>
                <a:latin typeface="Arial"/>
                <a:cs typeface="Arial"/>
              </a:defRPr>
            </a:lvl1pPr>
          </a:lstStyle>
          <a:p>
            <a:endParaRPr/>
          </a:p>
        </p:txBody>
      </p:sp>
      <p:sp>
        <p:nvSpPr>
          <p:cNvPr id="3" name="Holder 3"/>
          <p:cNvSpPr>
            <a:spLocks noGrp="1"/>
          </p:cNvSpPr>
          <p:nvPr>
            <p:ph type="subTitle" idx="4"/>
          </p:nvPr>
        </p:nvSpPr>
        <p:spPr>
          <a:xfrm>
            <a:off x="7389215" y="4446266"/>
            <a:ext cx="5955665" cy="1586864"/>
          </a:xfrm>
          <a:prstGeom prst="rect">
            <a:avLst/>
          </a:prstGeom>
        </p:spPr>
        <p:txBody>
          <a:bodyPr wrap="square" lIns="0" tIns="0" rIns="0" bIns="0">
            <a:spAutoFit/>
          </a:bodyPr>
          <a:lstStyle>
            <a:lvl1pPr>
              <a:defRPr sz="3800" b="0" i="0">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800" b="0" i="0">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1" i="0">
                <a:solidFill>
                  <a:schemeClr val="tx1"/>
                </a:solidFill>
                <a:latin typeface="Arial"/>
                <a:cs typeface="Arial"/>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34656" y="1892808"/>
            <a:ext cx="6364224" cy="543153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38489" y="457200"/>
            <a:ext cx="1390307" cy="1399679"/>
          </a:xfrm>
          <a:prstGeom prst="rect">
            <a:avLst/>
          </a:prstGeom>
        </p:spPr>
      </p:pic>
      <p:sp>
        <p:nvSpPr>
          <p:cNvPr id="2" name="Holder 2"/>
          <p:cNvSpPr>
            <a:spLocks noGrp="1"/>
          </p:cNvSpPr>
          <p:nvPr>
            <p:ph type="title"/>
          </p:nvPr>
        </p:nvSpPr>
        <p:spPr>
          <a:xfrm>
            <a:off x="2328164" y="-89771"/>
            <a:ext cx="11583035" cy="1812763"/>
          </a:xfrm>
          <a:prstGeom prst="rect">
            <a:avLst/>
          </a:prstGeom>
        </p:spPr>
        <p:txBody>
          <a:bodyPr wrap="square" lIns="0" tIns="0" rIns="0" bIns="0">
            <a:spAutoFit/>
          </a:bodyPr>
          <a:lstStyle>
            <a:lvl1pPr>
              <a:defRPr sz="5100" b="1" i="0">
                <a:solidFill>
                  <a:schemeClr val="tx1"/>
                </a:solidFill>
                <a:latin typeface="Arial"/>
                <a:cs typeface="Arial"/>
              </a:defRPr>
            </a:lvl1pPr>
          </a:lstStyle>
          <a:p>
            <a:endParaRPr/>
          </a:p>
        </p:txBody>
      </p:sp>
      <p:sp>
        <p:nvSpPr>
          <p:cNvPr id="3" name="Holder 3"/>
          <p:cNvSpPr>
            <a:spLocks noGrp="1"/>
          </p:cNvSpPr>
          <p:nvPr>
            <p:ph type="body" idx="1"/>
          </p:nvPr>
        </p:nvSpPr>
        <p:spPr>
          <a:xfrm>
            <a:off x="621283" y="2028858"/>
            <a:ext cx="12646660" cy="3890645"/>
          </a:xfrm>
          <a:prstGeom prst="rect">
            <a:avLst/>
          </a:prstGeom>
        </p:spPr>
        <p:txBody>
          <a:bodyPr wrap="square" lIns="0" tIns="0" rIns="0" bIns="0">
            <a:spAutoFit/>
          </a:bodyPr>
          <a:lstStyle>
            <a:lvl1pPr>
              <a:defRPr sz="3800" b="0" i="0">
                <a:solidFill>
                  <a:schemeClr val="tx1"/>
                </a:solidFill>
                <a:latin typeface="Carlito"/>
                <a:cs typeface="Carlito"/>
              </a:defRPr>
            </a:lvl1pPr>
          </a:lstStyle>
          <a:p>
            <a:endParaRPr/>
          </a:p>
        </p:txBody>
      </p:sp>
      <p:sp>
        <p:nvSpPr>
          <p:cNvPr id="4" name="Holder 4"/>
          <p:cNvSpPr>
            <a:spLocks noGrp="1"/>
          </p:cNvSpPr>
          <p:nvPr>
            <p:ph type="ftr" sz="quarter" idx="5"/>
          </p:nvPr>
        </p:nvSpPr>
        <p:spPr>
          <a:xfrm>
            <a:off x="4974336" y="7653528"/>
            <a:ext cx="4681728" cy="4114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2/28/24</a:t>
            </a:fld>
            <a:endParaRPr lang="en-US"/>
          </a:p>
        </p:txBody>
      </p:sp>
      <p:sp>
        <p:nvSpPr>
          <p:cNvPr id="6" name="Holder 6"/>
          <p:cNvSpPr>
            <a:spLocks noGrp="1"/>
          </p:cNvSpPr>
          <p:nvPr>
            <p:ph type="sldNum" sz="quarter" idx="7"/>
          </p:nvPr>
        </p:nvSpPr>
        <p:spPr>
          <a:xfrm>
            <a:off x="10533888" y="7653528"/>
            <a:ext cx="3364992" cy="4114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oleObject" Target="../embeddings/oleObject1.bin"/><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oleObject" Target="../embeddings/oleObject3.bin"/><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speech.sri.com/projects/sril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9.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2.wdp"/><Relationship Id="rId4" Type="http://schemas.microsoft.com/office/2007/relationships/hdphoto" Target="../media/hdphoto11.wdp"/></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3.wdp"/></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microsoft.com/office/2007/relationships/hdphoto" Target="../media/hdphoto14.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31.emf"/><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15.wdp"/></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43.emf"/><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16.wdp"/></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17.wdp"/></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18.wdp"/></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19.wdp"/></Relationships>
</file>

<file path=ppt/slides/_rels/slide4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38" name="Picture 14" descr="What are Language Models in NLP?">
            <a:extLst>
              <a:ext uri="{FF2B5EF4-FFF2-40B4-BE49-F238E27FC236}">
                <a16:creationId xmlns:a16="http://schemas.microsoft.com/office/drawing/2014/main" id="{ABC3C61F-2B7A-5517-16CA-055892DDC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75"/>
          <a:stretch/>
        </p:blipFill>
        <p:spPr bwMode="auto">
          <a:xfrm>
            <a:off x="-1074" y="1072"/>
            <a:ext cx="14631473" cy="8228528"/>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3">
            <a:extLst>
              <a:ext uri="{FF2B5EF4-FFF2-40B4-BE49-F238E27FC236}">
                <a16:creationId xmlns:a16="http://schemas.microsoft.com/office/drawing/2014/main" id="{4C69DE3D-C68A-3917-4155-1D367567F2D9}"/>
              </a:ext>
            </a:extLst>
          </p:cNvPr>
          <p:cNvSpPr txBox="1"/>
          <p:nvPr/>
        </p:nvSpPr>
        <p:spPr>
          <a:xfrm>
            <a:off x="7086600" y="990600"/>
            <a:ext cx="5244353" cy="1043800"/>
          </a:xfrm>
          <a:prstGeom prst="rect">
            <a:avLst/>
          </a:prstGeom>
        </p:spPr>
        <p:txBody>
          <a:bodyPr vert="horz" wrap="square" lIns="0" tIns="29135" rIns="0" bIns="0" rtlCol="0">
            <a:spAutoFit/>
          </a:bodyPr>
          <a:lstStyle/>
          <a:p>
            <a:pPr marL="11206" marR="4483" indent="436492" algn="ctr">
              <a:lnSpc>
                <a:spcPts val="2471"/>
              </a:lnSpc>
              <a:spcBef>
                <a:spcPts val="229"/>
              </a:spcBef>
            </a:pPr>
            <a:r>
              <a:rPr lang="en-US" sz="2118" b="1" dirty="0">
                <a:latin typeface="Lucida Sans Unicode"/>
                <a:cs typeface="Lucida Sans Unicode"/>
              </a:rPr>
              <a:t>CSCE 5290</a:t>
            </a:r>
          </a:p>
          <a:p>
            <a:pPr marL="11206" marR="4483" indent="436492" algn="ctr">
              <a:lnSpc>
                <a:spcPts val="2471"/>
              </a:lnSpc>
              <a:spcBef>
                <a:spcPts val="229"/>
              </a:spcBef>
            </a:pPr>
            <a:r>
              <a:rPr lang="en-US" sz="2118" b="1" dirty="0">
                <a:latin typeface="Lucida Sans Unicode"/>
                <a:cs typeface="Lucida Sans Unicode"/>
              </a:rPr>
              <a:t>Natural Language Processing</a:t>
            </a:r>
          </a:p>
          <a:p>
            <a:pPr marL="11206" marR="4483" indent="436492">
              <a:lnSpc>
                <a:spcPts val="2471"/>
              </a:lnSpc>
              <a:spcBef>
                <a:spcPts val="229"/>
              </a:spcBef>
            </a:pPr>
            <a:endParaRPr lang="en-US" sz="2118" dirty="0">
              <a:latin typeface="Lucida Sans Unicode"/>
              <a:cs typeface="Lucida Sans Unicod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4724400" y="-139332"/>
            <a:ext cx="11583035" cy="1812763"/>
          </a:xfrm>
          <a:prstGeom prst="rect">
            <a:avLst/>
          </a:prstGeom>
        </p:spPr>
        <p:txBody>
          <a:bodyPr vert="horz" wrap="square" lIns="0" tIns="996128" rIns="0" bIns="0" rtlCol="0">
            <a:spAutoFit/>
          </a:bodyPr>
          <a:lstStyle/>
          <a:p>
            <a:pPr marL="12700">
              <a:lnSpc>
                <a:spcPct val="100000"/>
              </a:lnSpc>
              <a:spcBef>
                <a:spcPts val="130"/>
              </a:spcBef>
            </a:pPr>
            <a:r>
              <a:rPr lang="en-US" spc="10" dirty="0">
                <a:latin typeface="Carlito"/>
                <a:cs typeface="Carlito"/>
              </a:rPr>
              <a:t>N- gram </a:t>
            </a:r>
            <a:r>
              <a:rPr spc="-155" dirty="0">
                <a:latin typeface="Carlito"/>
                <a:cs typeface="Carlito"/>
              </a:rPr>
              <a:t>models</a:t>
            </a:r>
          </a:p>
        </p:txBody>
      </p:sp>
      <p:pic>
        <p:nvPicPr>
          <p:cNvPr id="10242" name="Picture 2" descr="Letter N Uppercase White Black Stickers, Magnet | Wacky Print">
            <a:extLst>
              <a:ext uri="{FF2B5EF4-FFF2-40B4-BE49-F238E27FC236}">
                <a16:creationId xmlns:a16="http://schemas.microsoft.com/office/drawing/2014/main" id="{1BB9E463-0F3E-BA6E-594F-622DF7C450B7}"/>
              </a:ext>
            </a:extLst>
          </p:cNvPr>
          <p:cNvPicPr>
            <a:picLocks noChangeAspect="1" noChangeArrowheads="1"/>
          </p:cNvPicPr>
          <p:nvPr/>
        </p:nvPicPr>
        <p:blipFill>
          <a:blip r:embed="rId3">
            <a:alphaModFix am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186219" y="-191963"/>
            <a:ext cx="4177297" cy="41772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67589521-804B-4C55-437D-4108594B5DCE}"/>
              </a:ext>
            </a:extLst>
          </p:cNvPr>
          <p:cNvSpPr txBox="1">
            <a:spLocks noChangeArrowheads="1"/>
          </p:cNvSpPr>
          <p:nvPr/>
        </p:nvSpPr>
        <p:spPr>
          <a:xfrm>
            <a:off x="1219200" y="1981200"/>
            <a:ext cx="11057232" cy="4708981"/>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71500" indent="-571500">
              <a:lnSpc>
                <a:spcPct val="90000"/>
              </a:lnSpc>
              <a:buFont typeface="Arial" panose="020B0604020202020204" pitchFamily="34" charset="0"/>
              <a:buChar char="•"/>
            </a:pPr>
            <a:r>
              <a:rPr lang="en-US" altLang="en-US" sz="3600" dirty="0"/>
              <a:t>Estimate probability of each word given prior context.</a:t>
            </a:r>
          </a:p>
          <a:p>
            <a:pPr marL="914400" lvl="1" indent="-457200">
              <a:lnSpc>
                <a:spcPct val="90000"/>
              </a:lnSpc>
              <a:buFontTx/>
              <a:buChar char="-"/>
            </a:pPr>
            <a:r>
              <a:rPr lang="en-US" altLang="en-US" sz="3200" dirty="0">
                <a:solidFill>
                  <a:srgbClr val="00B050"/>
                </a:solidFill>
              </a:rPr>
              <a:t>P(phone | Please turn off your cell)</a:t>
            </a:r>
          </a:p>
          <a:p>
            <a:pPr marL="914400" lvl="1" indent="-457200">
              <a:lnSpc>
                <a:spcPct val="90000"/>
              </a:lnSpc>
              <a:buFontTx/>
              <a:buChar char="-"/>
            </a:pPr>
            <a:endParaRPr lang="en-US" altLang="en-US" sz="3200" dirty="0">
              <a:solidFill>
                <a:srgbClr val="002060"/>
              </a:solidFill>
            </a:endParaRPr>
          </a:p>
          <a:p>
            <a:pPr marL="571500" indent="-571500">
              <a:lnSpc>
                <a:spcPct val="90000"/>
              </a:lnSpc>
              <a:buFont typeface="Arial" panose="020B0604020202020204" pitchFamily="34" charset="0"/>
              <a:buChar char="•"/>
            </a:pPr>
            <a:r>
              <a:rPr lang="en-US" altLang="en-US" sz="3600" dirty="0"/>
              <a:t>Number of parameters required grows exponentially with the number of words of prior context.</a:t>
            </a:r>
          </a:p>
          <a:p>
            <a:pPr marL="571500" indent="-571500">
              <a:lnSpc>
                <a:spcPct val="90000"/>
              </a:lnSpc>
              <a:buFont typeface="Arial" panose="020B0604020202020204" pitchFamily="34" charset="0"/>
              <a:buChar char="•"/>
            </a:pPr>
            <a:endParaRPr lang="en-US" altLang="en-US" sz="3600" dirty="0"/>
          </a:p>
          <a:p>
            <a:pPr marL="571500" indent="-571500">
              <a:lnSpc>
                <a:spcPct val="90000"/>
              </a:lnSpc>
              <a:buFont typeface="Arial" panose="020B0604020202020204" pitchFamily="34" charset="0"/>
              <a:buChar char="•"/>
            </a:pPr>
            <a:r>
              <a:rPr lang="en-US" altLang="en-US" sz="3600" dirty="0"/>
              <a:t>An N-gram model uses only N</a:t>
            </a:r>
            <a:r>
              <a:rPr lang="en-US" altLang="en-US" sz="3600" dirty="0">
                <a:sym typeface="Symbol" pitchFamily="2" charset="2"/>
              </a:rPr>
              <a:t>1 words of prior context.</a:t>
            </a:r>
          </a:p>
          <a:p>
            <a:pPr lvl="1">
              <a:lnSpc>
                <a:spcPct val="90000"/>
              </a:lnSpc>
            </a:pPr>
            <a:r>
              <a:rPr lang="en-US" altLang="en-US" sz="3200" dirty="0">
                <a:solidFill>
                  <a:srgbClr val="00B050"/>
                </a:solidFill>
                <a:sym typeface="Symbol" pitchFamily="2" charset="2"/>
              </a:rPr>
              <a:t>- Unigram:  P(phone)</a:t>
            </a:r>
          </a:p>
          <a:p>
            <a:pPr lvl="1">
              <a:lnSpc>
                <a:spcPct val="90000"/>
              </a:lnSpc>
            </a:pPr>
            <a:r>
              <a:rPr lang="en-US" altLang="en-US" sz="3200" dirty="0">
                <a:solidFill>
                  <a:srgbClr val="00B050"/>
                </a:solidFill>
                <a:sym typeface="Symbol" pitchFamily="2" charset="2"/>
              </a:rPr>
              <a:t>- Bigram:     P(phone | cell)</a:t>
            </a:r>
          </a:p>
          <a:p>
            <a:pPr lvl="1">
              <a:lnSpc>
                <a:spcPct val="90000"/>
              </a:lnSpc>
            </a:pPr>
            <a:r>
              <a:rPr lang="en-US" altLang="en-US" sz="3200" dirty="0">
                <a:solidFill>
                  <a:srgbClr val="00B050"/>
                </a:solidFill>
                <a:sym typeface="Symbol" pitchFamily="2" charset="2"/>
              </a:rPr>
              <a:t>- Trigram:    P(phone | your cell)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pic>
        <p:nvPicPr>
          <p:cNvPr id="11266" name="Picture 2" descr="Red Casino Dice Stock Photo - Download Image Now - Dice, Casino, Red -  iStock">
            <a:extLst>
              <a:ext uri="{FF2B5EF4-FFF2-40B4-BE49-F238E27FC236}">
                <a16:creationId xmlns:a16="http://schemas.microsoft.com/office/drawing/2014/main" id="{40C10C73-691A-35AB-B447-A336F71BCE2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16830" y1="37990" x2="16830" y2="37990"/>
                        <a14:foregroundMark x1="22059" y1="24020" x2="22059" y2="24020"/>
                        <a14:foregroundMark x1="23529" y1="35294" x2="23529" y2="35294"/>
                        <a14:foregroundMark x1="19444" y1="50490" x2="19444" y2="50490"/>
                        <a14:foregroundMark x1="12582" y1="46078" x2="12582" y2="46078"/>
                        <a14:foregroundMark x1="13072" y1="43627" x2="13072" y2="43627"/>
                        <a14:foregroundMark x1="10948" y1="17157" x2="10948" y2="17157"/>
                        <a14:foregroundMark x1="88562" y1="58578" x2="88562" y2="58578"/>
                        <a14:foregroundMark x1="54412" y1="67892" x2="54412" y2="67892"/>
                      </a14:backgroundRemoval>
                    </a14:imgEffect>
                  </a14:imgLayer>
                </a14:imgProps>
              </a:ext>
              <a:ext uri="{28A0092B-C50C-407E-A947-70E740481C1C}">
                <a14:useLocalDpi xmlns:a14="http://schemas.microsoft.com/office/drawing/2010/main" val="0"/>
              </a:ext>
            </a:extLst>
          </a:blip>
          <a:srcRect/>
          <a:stretch>
            <a:fillRect/>
          </a:stretch>
        </p:blipFill>
        <p:spPr bwMode="auto">
          <a:xfrm rot="1732344">
            <a:off x="9425309" y="3105418"/>
            <a:ext cx="5297080" cy="3531386"/>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2">
            <a:extLst>
              <a:ext uri="{FF2B5EF4-FFF2-40B4-BE49-F238E27FC236}">
                <a16:creationId xmlns:a16="http://schemas.microsoft.com/office/drawing/2014/main" id="{42937F33-9ACA-810D-B74D-65E2D5C3C4DD}"/>
              </a:ext>
            </a:extLst>
          </p:cNvPr>
          <p:cNvSpPr txBox="1">
            <a:spLocks noChangeArrowheads="1"/>
          </p:cNvSpPr>
          <p:nvPr/>
        </p:nvSpPr>
        <p:spPr>
          <a:xfrm>
            <a:off x="1017587" y="609600"/>
            <a:ext cx="7772400" cy="990600"/>
          </a:xfrm>
          <a:prstGeom prst="rect">
            <a:avLst/>
          </a:prstGeom>
        </p:spPr>
        <p:txBody>
          <a:bodyPr wrap="square" lIns="0" tIns="0" rIns="0" bIns="0">
            <a:spAutoFit/>
          </a:bodyPr>
          <a:lstStyle>
            <a:lvl1pPr>
              <a:defRPr sz="5100" b="1" i="0">
                <a:solidFill>
                  <a:schemeClr val="tx1"/>
                </a:solidFill>
                <a:latin typeface="Arial"/>
                <a:ea typeface="+mj-ea"/>
                <a:cs typeface="Arial"/>
              </a:defRPr>
            </a:lvl1pPr>
          </a:lstStyle>
          <a:p>
            <a:r>
              <a:rPr lang="en-US" altLang="en-US"/>
              <a:t>Generative Model &amp; MLE</a:t>
            </a:r>
          </a:p>
        </p:txBody>
      </p:sp>
      <p:sp>
        <p:nvSpPr>
          <p:cNvPr id="38" name="Rectangle 3">
            <a:extLst>
              <a:ext uri="{FF2B5EF4-FFF2-40B4-BE49-F238E27FC236}">
                <a16:creationId xmlns:a16="http://schemas.microsoft.com/office/drawing/2014/main" id="{32493153-3E1A-245A-D903-021B1B2753C7}"/>
              </a:ext>
            </a:extLst>
          </p:cNvPr>
          <p:cNvSpPr txBox="1">
            <a:spLocks noChangeArrowheads="1"/>
          </p:cNvSpPr>
          <p:nvPr/>
        </p:nvSpPr>
        <p:spPr>
          <a:xfrm>
            <a:off x="1017587" y="1752600"/>
            <a:ext cx="10033952" cy="4247317"/>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r>
              <a:rPr lang="en-US" altLang="en-US" sz="2800" dirty="0"/>
              <a:t>An N-gram model can be seen as a probabilistic automata for generating sentences.</a:t>
            </a:r>
          </a:p>
          <a:p>
            <a:endParaRPr lang="en-US" altLang="en-US" sz="2800" dirty="0"/>
          </a:p>
          <a:p>
            <a:endParaRPr lang="en-US" altLang="en-US" sz="2800" dirty="0"/>
          </a:p>
          <a:p>
            <a:endParaRPr lang="en-US" altLang="en-US" sz="2800" dirty="0"/>
          </a:p>
          <a:p>
            <a:endParaRPr lang="en-US" altLang="en-US" sz="2800" dirty="0"/>
          </a:p>
          <a:p>
            <a:pPr marL="457200" indent="-457200">
              <a:buFont typeface="Arial" panose="020B0604020202020204" pitchFamily="34" charset="0"/>
              <a:buChar char="•"/>
            </a:pPr>
            <a:r>
              <a:rPr lang="en-US" altLang="en-US" sz="2800" dirty="0"/>
              <a:t>Relative frequency estimates can be proven to be </a:t>
            </a:r>
            <a:r>
              <a:rPr lang="en-US" altLang="en-US" sz="2800" b="1" i="1" dirty="0"/>
              <a:t>maximum likelihood estimates </a:t>
            </a:r>
            <a:r>
              <a:rPr lang="en-US" altLang="en-US" sz="2800" dirty="0"/>
              <a:t>(MLE) since they maximize the probability that the model </a:t>
            </a:r>
            <a:r>
              <a:rPr lang="en-US" altLang="en-US" sz="2800" i="1" dirty="0"/>
              <a:t>M</a:t>
            </a:r>
            <a:r>
              <a:rPr lang="en-US" altLang="en-US" sz="2800" dirty="0"/>
              <a:t> will generate the training corpus </a:t>
            </a:r>
            <a:r>
              <a:rPr lang="en-US" altLang="en-US" sz="2800" i="1" dirty="0"/>
              <a:t>T</a:t>
            </a:r>
            <a:r>
              <a:rPr lang="en-US" altLang="en-US" sz="2800" dirty="0"/>
              <a:t>.</a:t>
            </a:r>
            <a:endParaRPr lang="en-US" altLang="en-US" sz="2800" b="1" i="1" dirty="0"/>
          </a:p>
          <a:p>
            <a:pPr lvl="1"/>
            <a:endParaRPr lang="en-US" altLang="en-US" sz="2400" dirty="0"/>
          </a:p>
        </p:txBody>
      </p:sp>
      <p:sp>
        <p:nvSpPr>
          <p:cNvPr id="39" name="Text Box 4">
            <a:extLst>
              <a:ext uri="{FF2B5EF4-FFF2-40B4-BE49-F238E27FC236}">
                <a16:creationId xmlns:a16="http://schemas.microsoft.com/office/drawing/2014/main" id="{FFE72A74-58B6-F1D6-095A-AF27BEB6ECD1}"/>
              </a:ext>
            </a:extLst>
          </p:cNvPr>
          <p:cNvSpPr txBox="1">
            <a:spLocks noChangeArrowheads="1"/>
          </p:cNvSpPr>
          <p:nvPr/>
        </p:nvSpPr>
        <p:spPr bwMode="auto">
          <a:xfrm>
            <a:off x="1754187" y="2784475"/>
            <a:ext cx="7313613"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dirty="0"/>
              <a:t>Initialize sentence with N</a:t>
            </a:r>
            <a:r>
              <a:rPr lang="en-US" altLang="en-US" sz="2000" dirty="0">
                <a:sym typeface="Symbol" pitchFamily="2" charset="2"/>
              </a:rPr>
              <a:t>1</a:t>
            </a:r>
            <a:r>
              <a:rPr lang="en-US" altLang="en-US" sz="2000" dirty="0"/>
              <a:t> &lt;s&gt; symbols</a:t>
            </a:r>
          </a:p>
          <a:p>
            <a:pPr eaLnBrk="1" hangingPunct="1"/>
            <a:r>
              <a:rPr lang="en-US" altLang="en-US" sz="2000" dirty="0"/>
              <a:t>Until &lt;/s&gt; is generated do:</a:t>
            </a:r>
          </a:p>
          <a:p>
            <a:pPr eaLnBrk="1" hangingPunct="1"/>
            <a:r>
              <a:rPr lang="en-US" altLang="en-US" sz="2000" dirty="0"/>
              <a:t>      Stochastically pick the next word based on the conditional  </a:t>
            </a:r>
          </a:p>
          <a:p>
            <a:pPr eaLnBrk="1" hangingPunct="1"/>
            <a:r>
              <a:rPr lang="en-US" altLang="en-US" sz="2000" dirty="0"/>
              <a:t>      probability of each word given the previous N</a:t>
            </a:r>
            <a:r>
              <a:rPr lang="en-US" altLang="en-US" sz="2000" dirty="0">
                <a:sym typeface="Symbol" pitchFamily="2" charset="2"/>
              </a:rPr>
              <a:t> 1</a:t>
            </a:r>
            <a:r>
              <a:rPr lang="en-US" altLang="en-US" sz="2000" dirty="0"/>
              <a:t> words.</a:t>
            </a:r>
          </a:p>
        </p:txBody>
      </p:sp>
      <p:graphicFrame>
        <p:nvGraphicFramePr>
          <p:cNvPr id="40" name="Object 5">
            <a:extLst>
              <a:ext uri="{FF2B5EF4-FFF2-40B4-BE49-F238E27FC236}">
                <a16:creationId xmlns:a16="http://schemas.microsoft.com/office/drawing/2014/main" id="{C3A02337-34F5-48D9-D5DD-03C11747AF84}"/>
              </a:ext>
            </a:extLst>
          </p:cNvPr>
          <p:cNvGraphicFramePr>
            <a:graphicFrameLocks noChangeAspect="1"/>
          </p:cNvGraphicFramePr>
          <p:nvPr>
            <p:extLst>
              <p:ext uri="{D42A27DB-BD31-4B8C-83A1-F6EECF244321}">
                <p14:modId xmlns:p14="http://schemas.microsoft.com/office/powerpoint/2010/main" val="3894695597"/>
              </p:ext>
            </p:extLst>
          </p:nvPr>
        </p:nvGraphicFramePr>
        <p:xfrm>
          <a:off x="3063875" y="6118225"/>
          <a:ext cx="3684587" cy="804863"/>
        </p:xfrm>
        <a:graphic>
          <a:graphicData uri="http://schemas.openxmlformats.org/presentationml/2006/ole">
            <mc:AlternateContent xmlns:mc="http://schemas.openxmlformats.org/markup-compatibility/2006">
              <mc:Choice xmlns:v="urn:schemas-microsoft-com:vml" Requires="v">
                <p:oleObj name="Equation" r:id="rId5" imgW="34810700" imgH="7607300" progId="Equation.3">
                  <p:embed/>
                </p:oleObj>
              </mc:Choice>
              <mc:Fallback>
                <p:oleObj name="Equation" r:id="rId5" imgW="34810700" imgH="7607300" progId="Equation.3">
                  <p:embed/>
                  <p:pic>
                    <p:nvPicPr>
                      <p:cNvPr id="18437" name="Object 5">
                        <a:extLst>
                          <a:ext uri="{FF2B5EF4-FFF2-40B4-BE49-F238E27FC236}">
                            <a16:creationId xmlns:a16="http://schemas.microsoft.com/office/drawing/2014/main" id="{02B12586-87E4-02C7-B645-960B5D0C4F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875" y="6118225"/>
                        <a:ext cx="3684587"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53EC210B-62A6-7991-DAB5-798113D18B2C}"/>
              </a:ext>
            </a:extLst>
          </p:cNvPr>
          <p:cNvSpPr txBox="1">
            <a:spLocks noChangeArrowheads="1"/>
          </p:cNvSpPr>
          <p:nvPr/>
        </p:nvSpPr>
        <p:spPr>
          <a:xfrm>
            <a:off x="3200400" y="874712"/>
            <a:ext cx="7772400" cy="990600"/>
          </a:xfrm>
          <a:prstGeom prst="rect">
            <a:avLst/>
          </a:prstGeom>
        </p:spPr>
        <p:txBody>
          <a:bodyPr wrap="square" lIns="0" tIns="0" rIns="0" bIns="0">
            <a:spAutoFit/>
          </a:bodyPr>
          <a:lstStyle>
            <a:lvl1pPr>
              <a:defRPr sz="5100" b="1" i="0">
                <a:solidFill>
                  <a:schemeClr val="tx1"/>
                </a:solidFill>
                <a:latin typeface="Arial"/>
                <a:ea typeface="+mj-ea"/>
                <a:cs typeface="Arial"/>
              </a:defRPr>
            </a:lvl1pPr>
          </a:lstStyle>
          <a:p>
            <a:r>
              <a:rPr lang="en-US" altLang="en-US"/>
              <a:t>Estimating Probabilities</a:t>
            </a:r>
          </a:p>
        </p:txBody>
      </p:sp>
      <p:sp>
        <p:nvSpPr>
          <p:cNvPr id="18" name="Rectangle 3">
            <a:extLst>
              <a:ext uri="{FF2B5EF4-FFF2-40B4-BE49-F238E27FC236}">
                <a16:creationId xmlns:a16="http://schemas.microsoft.com/office/drawing/2014/main" id="{F37B686D-6676-BD3B-D224-BAA78B03AB13}"/>
              </a:ext>
            </a:extLst>
          </p:cNvPr>
          <p:cNvSpPr txBox="1">
            <a:spLocks noChangeArrowheads="1"/>
          </p:cNvSpPr>
          <p:nvPr/>
        </p:nvSpPr>
        <p:spPr>
          <a:xfrm>
            <a:off x="1371600" y="2017712"/>
            <a:ext cx="12268200" cy="4985980"/>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lnSpc>
                <a:spcPct val="90000"/>
              </a:lnSpc>
              <a:buFont typeface="Arial" panose="020B0604020202020204" pitchFamily="34" charset="0"/>
              <a:buChar char="•"/>
            </a:pPr>
            <a:r>
              <a:rPr lang="en-US" altLang="en-US" sz="2800" dirty="0"/>
              <a:t>N-gram conditional probabilities can be estimated from raw text based on the </a:t>
            </a:r>
            <a:r>
              <a:rPr lang="en-US" altLang="en-US" sz="2800" b="1" i="1" dirty="0"/>
              <a:t>relative frequency </a:t>
            </a:r>
            <a:r>
              <a:rPr lang="en-US" altLang="en-US" sz="2800" dirty="0"/>
              <a:t>of word sequences.</a:t>
            </a:r>
          </a:p>
          <a:p>
            <a:pPr lvl="1">
              <a:lnSpc>
                <a:spcPct val="90000"/>
              </a:lnSpc>
            </a:pPr>
            <a:endParaRPr lang="en-US" altLang="en-US" sz="2400" dirty="0"/>
          </a:p>
          <a:p>
            <a:pPr>
              <a:lnSpc>
                <a:spcPct val="90000"/>
              </a:lnSpc>
            </a:pPr>
            <a:endParaRPr lang="en-US" altLang="en-US" sz="2800" dirty="0"/>
          </a:p>
          <a:p>
            <a:pPr>
              <a:lnSpc>
                <a:spcPct val="90000"/>
              </a:lnSpc>
            </a:pPr>
            <a:endParaRPr lang="en-US" altLang="en-US" sz="2800" dirty="0"/>
          </a:p>
          <a:p>
            <a:pPr>
              <a:lnSpc>
                <a:spcPct val="90000"/>
              </a:lnSpc>
            </a:pPr>
            <a:endParaRPr lang="en-US" altLang="en-US" sz="2800" dirty="0"/>
          </a:p>
          <a:p>
            <a:pPr>
              <a:lnSpc>
                <a:spcPct val="90000"/>
              </a:lnSpc>
            </a:pPr>
            <a:endParaRPr lang="en-US" altLang="en-US" sz="2800" dirty="0"/>
          </a:p>
          <a:p>
            <a:pPr>
              <a:lnSpc>
                <a:spcPct val="90000"/>
              </a:lnSpc>
            </a:pPr>
            <a:endParaRPr lang="en-US" altLang="en-US" sz="2800" dirty="0"/>
          </a:p>
          <a:p>
            <a:pPr>
              <a:lnSpc>
                <a:spcPct val="90000"/>
              </a:lnSpc>
            </a:pPr>
            <a:endParaRPr lang="en-US" altLang="en-US" sz="2800" dirty="0"/>
          </a:p>
          <a:p>
            <a:pPr marL="457200" indent="-457200">
              <a:lnSpc>
                <a:spcPct val="90000"/>
              </a:lnSpc>
              <a:buFont typeface="Arial" panose="020B0604020202020204" pitchFamily="34" charset="0"/>
              <a:buChar char="•"/>
            </a:pPr>
            <a:r>
              <a:rPr lang="en-US" altLang="en-US" sz="2800" dirty="0"/>
              <a:t>To have a consistent probabilistic model, append a unique start (&lt;s&gt;) and end (&lt;/s&gt;) symbol to every sentence and treat these as additional words.</a:t>
            </a:r>
          </a:p>
          <a:p>
            <a:pPr>
              <a:lnSpc>
                <a:spcPct val="90000"/>
              </a:lnSpc>
            </a:pPr>
            <a:endParaRPr lang="en-US" altLang="en-US" sz="2800" dirty="0"/>
          </a:p>
          <a:p>
            <a:pPr>
              <a:lnSpc>
                <a:spcPct val="90000"/>
              </a:lnSpc>
            </a:pPr>
            <a:endParaRPr lang="en-US" altLang="en-US" sz="2800" dirty="0"/>
          </a:p>
        </p:txBody>
      </p:sp>
      <p:graphicFrame>
        <p:nvGraphicFramePr>
          <p:cNvPr id="19" name="Object 4">
            <a:extLst>
              <a:ext uri="{FF2B5EF4-FFF2-40B4-BE49-F238E27FC236}">
                <a16:creationId xmlns:a16="http://schemas.microsoft.com/office/drawing/2014/main" id="{99D3DFF1-51C7-E6C1-1722-E77254642213}"/>
              </a:ext>
            </a:extLst>
          </p:cNvPr>
          <p:cNvGraphicFramePr>
            <a:graphicFrameLocks noChangeAspect="1"/>
          </p:cNvGraphicFramePr>
          <p:nvPr>
            <p:extLst>
              <p:ext uri="{D42A27DB-BD31-4B8C-83A1-F6EECF244321}">
                <p14:modId xmlns:p14="http://schemas.microsoft.com/office/powerpoint/2010/main" val="89448772"/>
              </p:ext>
            </p:extLst>
          </p:nvPr>
        </p:nvGraphicFramePr>
        <p:xfrm>
          <a:off x="6396038" y="3240087"/>
          <a:ext cx="2911475" cy="811213"/>
        </p:xfrm>
        <a:graphic>
          <a:graphicData uri="http://schemas.openxmlformats.org/presentationml/2006/ole">
            <mc:AlternateContent xmlns:mc="http://schemas.openxmlformats.org/markup-compatibility/2006">
              <mc:Choice xmlns:v="urn:schemas-microsoft-com:vml" Requires="v">
                <p:oleObj name="Equation" r:id="rId3" imgW="35699700" imgH="9944100" progId="Equation.3">
                  <p:embed/>
                </p:oleObj>
              </mc:Choice>
              <mc:Fallback>
                <p:oleObj name="Equation" r:id="rId3" imgW="35699700" imgH="9944100" progId="Equation.3">
                  <p:embed/>
                  <p:pic>
                    <p:nvPicPr>
                      <p:cNvPr id="17412" name="Object 4">
                        <a:extLst>
                          <a:ext uri="{FF2B5EF4-FFF2-40B4-BE49-F238E27FC236}">
                            <a16:creationId xmlns:a16="http://schemas.microsoft.com/office/drawing/2014/main" id="{D85987EE-7F61-1ED1-B569-2DB2293D6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6038" y="3240087"/>
                        <a:ext cx="2911475"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5">
            <a:extLst>
              <a:ext uri="{FF2B5EF4-FFF2-40B4-BE49-F238E27FC236}">
                <a16:creationId xmlns:a16="http://schemas.microsoft.com/office/drawing/2014/main" id="{EE1EFFF8-5E89-0181-E332-7C53F4C3A9B5}"/>
              </a:ext>
            </a:extLst>
          </p:cNvPr>
          <p:cNvGraphicFramePr>
            <a:graphicFrameLocks noChangeAspect="1"/>
          </p:cNvGraphicFramePr>
          <p:nvPr>
            <p:extLst>
              <p:ext uri="{D42A27DB-BD31-4B8C-83A1-F6EECF244321}">
                <p14:modId xmlns:p14="http://schemas.microsoft.com/office/powerpoint/2010/main" val="2527768892"/>
              </p:ext>
            </p:extLst>
          </p:nvPr>
        </p:nvGraphicFramePr>
        <p:xfrm>
          <a:off x="6437313" y="4143375"/>
          <a:ext cx="3379787" cy="852487"/>
        </p:xfrm>
        <a:graphic>
          <a:graphicData uri="http://schemas.openxmlformats.org/presentationml/2006/ole">
            <mc:AlternateContent xmlns:mc="http://schemas.openxmlformats.org/markup-compatibility/2006">
              <mc:Choice xmlns:v="urn:schemas-microsoft-com:vml" Requires="v">
                <p:oleObj name="Equation" r:id="rId5" imgW="41833800" imgH="10528300" progId="Equation.3">
                  <p:embed/>
                </p:oleObj>
              </mc:Choice>
              <mc:Fallback>
                <p:oleObj name="Equation" r:id="rId5" imgW="41833800" imgH="10528300" progId="Equation.3">
                  <p:embed/>
                  <p:pic>
                    <p:nvPicPr>
                      <p:cNvPr id="17413" name="Object 5">
                        <a:extLst>
                          <a:ext uri="{FF2B5EF4-FFF2-40B4-BE49-F238E27FC236}">
                            <a16:creationId xmlns:a16="http://schemas.microsoft.com/office/drawing/2014/main" id="{82CBBF28-A709-C721-D8F8-586F891E5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7313" y="4143375"/>
                        <a:ext cx="3379787"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6">
            <a:extLst>
              <a:ext uri="{FF2B5EF4-FFF2-40B4-BE49-F238E27FC236}">
                <a16:creationId xmlns:a16="http://schemas.microsoft.com/office/drawing/2014/main" id="{657787E1-3235-C8AE-5EF2-26FC70AC7456}"/>
              </a:ext>
            </a:extLst>
          </p:cNvPr>
          <p:cNvSpPr txBox="1">
            <a:spLocks noChangeArrowheads="1"/>
          </p:cNvSpPr>
          <p:nvPr/>
        </p:nvSpPr>
        <p:spPr bwMode="auto">
          <a:xfrm>
            <a:off x="4718050" y="3378200"/>
            <a:ext cx="1263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400" b="1"/>
              <a:t>Bigram:</a:t>
            </a:r>
          </a:p>
        </p:txBody>
      </p:sp>
      <p:sp>
        <p:nvSpPr>
          <p:cNvPr id="22" name="Text Box 7">
            <a:extLst>
              <a:ext uri="{FF2B5EF4-FFF2-40B4-BE49-F238E27FC236}">
                <a16:creationId xmlns:a16="http://schemas.microsoft.com/office/drawing/2014/main" id="{6532BCA4-B9D2-BC82-59F5-D83B63A66F78}"/>
              </a:ext>
            </a:extLst>
          </p:cNvPr>
          <p:cNvSpPr txBox="1">
            <a:spLocks noChangeArrowheads="1"/>
          </p:cNvSpPr>
          <p:nvPr/>
        </p:nvSpPr>
        <p:spPr bwMode="auto">
          <a:xfrm>
            <a:off x="4710113" y="4335462"/>
            <a:ext cx="1298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400" b="1"/>
              <a:t>N-gram:</a:t>
            </a:r>
          </a:p>
        </p:txBody>
      </p:sp>
      <p:grpSp>
        <p:nvGrpSpPr>
          <p:cNvPr id="23" name="object 3">
            <a:extLst>
              <a:ext uri="{FF2B5EF4-FFF2-40B4-BE49-F238E27FC236}">
                <a16:creationId xmlns:a16="http://schemas.microsoft.com/office/drawing/2014/main" id="{C723022F-63F9-6364-13D4-3839F43D36D8}"/>
              </a:ext>
            </a:extLst>
          </p:cNvPr>
          <p:cNvGrpSpPr/>
          <p:nvPr/>
        </p:nvGrpSpPr>
        <p:grpSpPr>
          <a:xfrm>
            <a:off x="-7623" y="-7619"/>
            <a:ext cx="88900" cy="8244840"/>
            <a:chOff x="-7623" y="-7619"/>
            <a:chExt cx="88900" cy="8244840"/>
          </a:xfrm>
        </p:grpSpPr>
        <p:sp>
          <p:nvSpPr>
            <p:cNvPr id="24" name="object 4">
              <a:extLst>
                <a:ext uri="{FF2B5EF4-FFF2-40B4-BE49-F238E27FC236}">
                  <a16:creationId xmlns:a16="http://schemas.microsoft.com/office/drawing/2014/main" id="{C192EA7B-5B41-C345-8EE1-654FAF605CD6}"/>
                </a:ext>
              </a:extLst>
            </p:cNvPr>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25" name="object 5">
              <a:extLst>
                <a:ext uri="{FF2B5EF4-FFF2-40B4-BE49-F238E27FC236}">
                  <a16:creationId xmlns:a16="http://schemas.microsoft.com/office/drawing/2014/main" id="{BE34F960-85BE-84BF-8658-4F5B11CED1C8}"/>
                </a:ext>
              </a:extLst>
            </p:cNvPr>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Tree>
    <p:extLst>
      <p:ext uri="{BB962C8B-B14F-4D97-AF65-F5344CB8AC3E}">
        <p14:creationId xmlns:p14="http://schemas.microsoft.com/office/powerpoint/2010/main" val="1545361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4D7A13D2-2EB5-DBA9-350B-84976F713B28}"/>
              </a:ext>
            </a:extLst>
          </p:cNvPr>
          <p:cNvSpPr txBox="1">
            <a:spLocks noChangeArrowheads="1"/>
          </p:cNvSpPr>
          <p:nvPr/>
        </p:nvSpPr>
        <p:spPr>
          <a:xfrm>
            <a:off x="1200150" y="809625"/>
            <a:ext cx="7772400" cy="990600"/>
          </a:xfrm>
          <a:prstGeom prst="rect">
            <a:avLst/>
          </a:prstGeom>
        </p:spPr>
        <p:txBody>
          <a:bodyPr wrap="square" lIns="0" tIns="0" rIns="0" bIns="0">
            <a:spAutoFit/>
          </a:bodyPr>
          <a:lstStyle>
            <a:lvl1pPr>
              <a:defRPr sz="5100" b="1" i="0">
                <a:solidFill>
                  <a:schemeClr val="tx1"/>
                </a:solidFill>
                <a:latin typeface="Arial"/>
                <a:ea typeface="+mj-ea"/>
                <a:cs typeface="Arial"/>
              </a:defRPr>
            </a:lvl1pPr>
          </a:lstStyle>
          <a:p>
            <a:r>
              <a:rPr lang="en-US" altLang="en-US"/>
              <a:t>Example from Textbook</a:t>
            </a:r>
            <a:endParaRPr lang="en-US" altLang="en-US" dirty="0"/>
          </a:p>
        </p:txBody>
      </p:sp>
      <p:sp>
        <p:nvSpPr>
          <p:cNvPr id="23" name="Rectangle 3">
            <a:extLst>
              <a:ext uri="{FF2B5EF4-FFF2-40B4-BE49-F238E27FC236}">
                <a16:creationId xmlns:a16="http://schemas.microsoft.com/office/drawing/2014/main" id="{013ABCF7-2B39-F459-66C6-FECDFF76D271}"/>
              </a:ext>
            </a:extLst>
          </p:cNvPr>
          <p:cNvSpPr txBox="1">
            <a:spLocks noChangeArrowheads="1"/>
          </p:cNvSpPr>
          <p:nvPr/>
        </p:nvSpPr>
        <p:spPr>
          <a:xfrm>
            <a:off x="1200150" y="1952625"/>
            <a:ext cx="10763250" cy="2462213"/>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71500" indent="-571500">
              <a:buFont typeface="Arial" panose="020B0604020202020204" pitchFamily="34" charset="0"/>
              <a:buChar char="•"/>
            </a:pPr>
            <a:r>
              <a:rPr lang="en-US" altLang="en-US" sz="3200" dirty="0">
                <a:latin typeface="Times New Roman" panose="02020603050405020304" pitchFamily="18" charset="0"/>
                <a:cs typeface="Times New Roman" panose="02020603050405020304" pitchFamily="18" charset="0"/>
              </a:rPr>
              <a:t>P(&lt;s&gt; </a:t>
            </a:r>
            <a:r>
              <a:rPr lang="en-US" altLang="en-US" sz="3200" dirty="0" err="1">
                <a:latin typeface="Times New Roman" panose="02020603050405020304" pitchFamily="18" charset="0"/>
                <a:cs typeface="Times New Roman" panose="02020603050405020304" pitchFamily="18" charset="0"/>
              </a:rPr>
              <a:t>i</a:t>
            </a:r>
            <a:r>
              <a:rPr lang="en-US" altLang="en-US" sz="3200" dirty="0">
                <a:latin typeface="Times New Roman" panose="02020603050405020304" pitchFamily="18" charset="0"/>
                <a:cs typeface="Times New Roman" panose="02020603050405020304" pitchFamily="18" charset="0"/>
              </a:rPr>
              <a:t> want </a:t>
            </a:r>
            <a:r>
              <a:rPr lang="en-US" altLang="en-US" sz="3200" dirty="0" err="1">
                <a:latin typeface="Times New Roman" panose="02020603050405020304" pitchFamily="18" charset="0"/>
                <a:cs typeface="Times New Roman" panose="02020603050405020304" pitchFamily="18" charset="0"/>
              </a:rPr>
              <a:t>english</a:t>
            </a:r>
            <a:r>
              <a:rPr lang="en-US" altLang="en-US" sz="3200" dirty="0">
                <a:latin typeface="Times New Roman" panose="02020603050405020304" pitchFamily="18" charset="0"/>
                <a:cs typeface="Times New Roman" panose="02020603050405020304" pitchFamily="18" charset="0"/>
              </a:rPr>
              <a:t> food &lt;/s&gt;) </a:t>
            </a:r>
          </a:p>
          <a:p>
            <a:r>
              <a:rPr lang="en-US" altLang="en-US" sz="3200" dirty="0">
                <a:latin typeface="Times New Roman" panose="02020603050405020304" pitchFamily="18" charset="0"/>
                <a:cs typeface="Times New Roman" panose="02020603050405020304" pitchFamily="18" charset="0"/>
              </a:rPr>
              <a:t>    = P(</a:t>
            </a:r>
            <a:r>
              <a:rPr lang="en-US" altLang="en-US" sz="3200" dirty="0" err="1">
                <a:latin typeface="Times New Roman" panose="02020603050405020304" pitchFamily="18" charset="0"/>
                <a:cs typeface="Times New Roman" panose="02020603050405020304" pitchFamily="18" charset="0"/>
              </a:rPr>
              <a:t>i</a:t>
            </a:r>
            <a:r>
              <a:rPr lang="en-US" altLang="en-US" sz="3200" dirty="0">
                <a:latin typeface="Times New Roman" panose="02020603050405020304" pitchFamily="18" charset="0"/>
                <a:cs typeface="Times New Roman" panose="02020603050405020304" pitchFamily="18" charset="0"/>
              </a:rPr>
              <a:t> | &lt;s&gt;) P(want | </a:t>
            </a:r>
            <a:r>
              <a:rPr lang="en-US" altLang="en-US" sz="3200" dirty="0" err="1">
                <a:latin typeface="Times New Roman" panose="02020603050405020304" pitchFamily="18" charset="0"/>
                <a:cs typeface="Times New Roman" panose="02020603050405020304" pitchFamily="18" charset="0"/>
              </a:rPr>
              <a:t>i</a:t>
            </a:r>
            <a:r>
              <a:rPr lang="en-US" altLang="en-US" sz="3200" dirty="0">
                <a:latin typeface="Times New Roman" panose="02020603050405020304" pitchFamily="18" charset="0"/>
                <a:cs typeface="Times New Roman" panose="02020603050405020304" pitchFamily="18" charset="0"/>
              </a:rPr>
              <a:t>) P(</a:t>
            </a:r>
            <a:r>
              <a:rPr lang="en-US" altLang="en-US" sz="3200" dirty="0" err="1">
                <a:latin typeface="Times New Roman" panose="02020603050405020304" pitchFamily="18" charset="0"/>
                <a:cs typeface="Times New Roman" panose="02020603050405020304" pitchFamily="18" charset="0"/>
              </a:rPr>
              <a:t>english</a:t>
            </a:r>
            <a:r>
              <a:rPr lang="en-US" altLang="en-US" sz="3200" dirty="0">
                <a:latin typeface="Times New Roman" panose="02020603050405020304" pitchFamily="18" charset="0"/>
                <a:cs typeface="Times New Roman" panose="02020603050405020304" pitchFamily="18" charset="0"/>
              </a:rPr>
              <a:t> | want)       </a:t>
            </a:r>
          </a:p>
          <a:p>
            <a:r>
              <a:rPr lang="en-US" altLang="en-US" sz="3200" dirty="0">
                <a:latin typeface="Times New Roman" panose="02020603050405020304" pitchFamily="18" charset="0"/>
                <a:cs typeface="Times New Roman" panose="02020603050405020304" pitchFamily="18" charset="0"/>
              </a:rPr>
              <a:t>        P(food | </a:t>
            </a:r>
            <a:r>
              <a:rPr lang="en-US" altLang="en-US" sz="3200" dirty="0" err="1">
                <a:latin typeface="Times New Roman" panose="02020603050405020304" pitchFamily="18" charset="0"/>
                <a:cs typeface="Times New Roman" panose="02020603050405020304" pitchFamily="18" charset="0"/>
              </a:rPr>
              <a:t>english</a:t>
            </a:r>
            <a:r>
              <a:rPr lang="en-US" altLang="en-US" sz="3200" dirty="0">
                <a:latin typeface="Times New Roman" panose="02020603050405020304" pitchFamily="18" charset="0"/>
                <a:cs typeface="Times New Roman" panose="02020603050405020304" pitchFamily="18" charset="0"/>
              </a:rPr>
              <a:t>) P(&lt;/s&gt; | food)</a:t>
            </a:r>
          </a:p>
          <a:p>
            <a:r>
              <a:rPr lang="en-US" altLang="en-US" sz="3200" dirty="0">
                <a:latin typeface="Times New Roman" panose="02020603050405020304" pitchFamily="18" charset="0"/>
                <a:cs typeface="Times New Roman" panose="02020603050405020304" pitchFamily="18" charset="0"/>
              </a:rPr>
              <a:t>    = .25 x .33 x .0011 x .5 x .68 = .000031</a:t>
            </a:r>
          </a:p>
          <a:p>
            <a:endParaRPr lang="en-US" altLang="en-US" sz="3200" dirty="0">
              <a:latin typeface="Times New Roman" panose="02020603050405020304" pitchFamily="18" charset="0"/>
              <a:cs typeface="Times New Roman" panose="02020603050405020304" pitchFamily="18" charset="0"/>
            </a:endParaRPr>
          </a:p>
        </p:txBody>
      </p:sp>
      <p:sp>
        <p:nvSpPr>
          <p:cNvPr id="24" name="Rectangle 4">
            <a:extLst>
              <a:ext uri="{FF2B5EF4-FFF2-40B4-BE49-F238E27FC236}">
                <a16:creationId xmlns:a16="http://schemas.microsoft.com/office/drawing/2014/main" id="{B83BE9BE-EC5D-F0E8-DB5D-A6B31F75123D}"/>
              </a:ext>
            </a:extLst>
          </p:cNvPr>
          <p:cNvSpPr>
            <a:spLocks noChangeArrowheads="1"/>
          </p:cNvSpPr>
          <p:nvPr/>
        </p:nvSpPr>
        <p:spPr bwMode="auto">
          <a:xfrm>
            <a:off x="1200150" y="4446588"/>
            <a:ext cx="9241790"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FF0000"/>
              </a:buClr>
              <a:buFontTx/>
              <a:buChar char="•"/>
            </a:pPr>
            <a:r>
              <a:rPr lang="en-US" altLang="en-US" sz="3200" dirty="0"/>
              <a:t>P(&lt;s&gt; </a:t>
            </a:r>
            <a:r>
              <a:rPr lang="en-US" altLang="en-US" sz="3200" dirty="0" err="1"/>
              <a:t>i</a:t>
            </a:r>
            <a:r>
              <a:rPr lang="en-US" altLang="en-US" sz="3200" dirty="0"/>
              <a:t> want </a:t>
            </a:r>
            <a:r>
              <a:rPr lang="en-US" altLang="en-US" sz="3200" dirty="0" err="1"/>
              <a:t>chinese</a:t>
            </a:r>
            <a:r>
              <a:rPr lang="en-US" altLang="en-US" sz="3200" dirty="0"/>
              <a:t> food &lt;/s&gt;) </a:t>
            </a:r>
          </a:p>
          <a:p>
            <a:pPr>
              <a:spcBef>
                <a:spcPct val="20000"/>
              </a:spcBef>
              <a:buClr>
                <a:srgbClr val="FF0000"/>
              </a:buClr>
            </a:pPr>
            <a:r>
              <a:rPr lang="en-US" altLang="en-US" sz="3200" dirty="0"/>
              <a:t>    = P(</a:t>
            </a:r>
            <a:r>
              <a:rPr lang="en-US" altLang="en-US" sz="3200" dirty="0" err="1"/>
              <a:t>i</a:t>
            </a:r>
            <a:r>
              <a:rPr lang="en-US" altLang="en-US" sz="3200" dirty="0"/>
              <a:t> | &lt;s&gt;) P(want | </a:t>
            </a:r>
            <a:r>
              <a:rPr lang="en-US" altLang="en-US" sz="3200" dirty="0" err="1"/>
              <a:t>i</a:t>
            </a:r>
            <a:r>
              <a:rPr lang="en-US" altLang="en-US" sz="3200" dirty="0"/>
              <a:t>) P(</a:t>
            </a:r>
            <a:r>
              <a:rPr lang="en-US" altLang="en-US" sz="3200" dirty="0" err="1"/>
              <a:t>chinese</a:t>
            </a:r>
            <a:r>
              <a:rPr lang="en-US" altLang="en-US" sz="3200" dirty="0"/>
              <a:t> | want)       </a:t>
            </a:r>
          </a:p>
          <a:p>
            <a:pPr>
              <a:spcBef>
                <a:spcPct val="20000"/>
              </a:spcBef>
              <a:buClr>
                <a:srgbClr val="FF0000"/>
              </a:buClr>
            </a:pPr>
            <a:r>
              <a:rPr lang="en-US" altLang="en-US" sz="3200" dirty="0"/>
              <a:t>        P(food | </a:t>
            </a:r>
            <a:r>
              <a:rPr lang="en-US" altLang="en-US" sz="3200" dirty="0" err="1"/>
              <a:t>chinese</a:t>
            </a:r>
            <a:r>
              <a:rPr lang="en-US" altLang="en-US" sz="3200" dirty="0"/>
              <a:t>) P(&lt;/s&gt; | food)</a:t>
            </a:r>
          </a:p>
          <a:p>
            <a:pPr>
              <a:spcBef>
                <a:spcPct val="20000"/>
              </a:spcBef>
              <a:buClr>
                <a:srgbClr val="FF0000"/>
              </a:buClr>
            </a:pPr>
            <a:r>
              <a:rPr lang="en-US" altLang="en-US" sz="3200" dirty="0"/>
              <a:t>    = .25 </a:t>
            </a:r>
            <a:r>
              <a:rPr lang="en-US" altLang="en-US" sz="3200" dirty="0">
                <a:latin typeface="Courier New" panose="02070309020205020404" pitchFamily="49" charset="0"/>
              </a:rPr>
              <a:t>x</a:t>
            </a:r>
            <a:r>
              <a:rPr lang="en-US" altLang="en-US" sz="3200" dirty="0"/>
              <a:t> .33 </a:t>
            </a:r>
            <a:r>
              <a:rPr lang="en-US" altLang="en-US" sz="3200" dirty="0">
                <a:latin typeface="Courier New" panose="02070309020205020404" pitchFamily="49" charset="0"/>
              </a:rPr>
              <a:t>x</a:t>
            </a:r>
            <a:r>
              <a:rPr lang="en-US" altLang="en-US" sz="3200" dirty="0"/>
              <a:t> .0065 </a:t>
            </a:r>
            <a:r>
              <a:rPr lang="en-US" altLang="en-US" sz="3200" dirty="0">
                <a:latin typeface="Courier New" panose="02070309020205020404" pitchFamily="49" charset="0"/>
              </a:rPr>
              <a:t>x</a:t>
            </a:r>
            <a:r>
              <a:rPr lang="en-US" altLang="en-US" sz="3200" dirty="0"/>
              <a:t> .52 </a:t>
            </a:r>
            <a:r>
              <a:rPr lang="en-US" altLang="en-US" sz="3200" dirty="0">
                <a:latin typeface="Courier New" panose="02070309020205020404" pitchFamily="49" charset="0"/>
              </a:rPr>
              <a:t>x </a:t>
            </a:r>
            <a:r>
              <a:rPr lang="en-US" altLang="en-US" sz="3200" dirty="0"/>
              <a:t>.68 = .00019</a:t>
            </a:r>
          </a:p>
          <a:p>
            <a:pPr>
              <a:spcBef>
                <a:spcPct val="20000"/>
              </a:spcBef>
              <a:buClr>
                <a:srgbClr val="FF0000"/>
              </a:buClr>
            </a:pPr>
            <a:endParaRPr lang="en-US" altLang="en-US" sz="3200" dirty="0"/>
          </a:p>
        </p:txBody>
      </p:sp>
      <p:grpSp>
        <p:nvGrpSpPr>
          <p:cNvPr id="25" name="object 3">
            <a:extLst>
              <a:ext uri="{FF2B5EF4-FFF2-40B4-BE49-F238E27FC236}">
                <a16:creationId xmlns:a16="http://schemas.microsoft.com/office/drawing/2014/main" id="{C4288A9F-C455-F271-319A-1FC82694FD05}"/>
              </a:ext>
            </a:extLst>
          </p:cNvPr>
          <p:cNvGrpSpPr/>
          <p:nvPr/>
        </p:nvGrpSpPr>
        <p:grpSpPr>
          <a:xfrm>
            <a:off x="-7623" y="-7619"/>
            <a:ext cx="88900" cy="8244840"/>
            <a:chOff x="-7623" y="-7619"/>
            <a:chExt cx="88900" cy="8244840"/>
          </a:xfrm>
        </p:grpSpPr>
        <p:sp>
          <p:nvSpPr>
            <p:cNvPr id="26" name="object 4">
              <a:extLst>
                <a:ext uri="{FF2B5EF4-FFF2-40B4-BE49-F238E27FC236}">
                  <a16:creationId xmlns:a16="http://schemas.microsoft.com/office/drawing/2014/main" id="{7623B56C-4D48-8C4E-B3BB-56437B430311}"/>
                </a:ext>
              </a:extLst>
            </p:cNvPr>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27" name="object 5">
              <a:extLst>
                <a:ext uri="{FF2B5EF4-FFF2-40B4-BE49-F238E27FC236}">
                  <a16:creationId xmlns:a16="http://schemas.microsoft.com/office/drawing/2014/main" id="{51FE3334-1555-26DA-69F8-C1DDB4032C3C}"/>
                </a:ext>
              </a:extLst>
            </p:cNvPr>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pic>
        <p:nvPicPr>
          <p:cNvPr id="6146" name="Picture 2" descr="Textbooks alone are bad for us. Here's Why | by Ryan Chadha | Chaddi's  Chatter | Medium">
            <a:extLst>
              <a:ext uri="{FF2B5EF4-FFF2-40B4-BE49-F238E27FC236}">
                <a16:creationId xmlns:a16="http://schemas.microsoft.com/office/drawing/2014/main" id="{63485877-F225-3AA7-FC40-69272A7886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94" r="8371"/>
          <a:stretch/>
        </p:blipFill>
        <p:spPr bwMode="auto">
          <a:xfrm>
            <a:off x="8822693" y="2423979"/>
            <a:ext cx="5491480"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3314" name="Picture 2" descr="How To Use The Internet To Boost An Acting Career - NYFA">
            <a:extLst>
              <a:ext uri="{FF2B5EF4-FFF2-40B4-BE49-F238E27FC236}">
                <a16:creationId xmlns:a16="http://schemas.microsoft.com/office/drawing/2014/main" id="{E17E5446-4F90-A3D4-F1B4-7B5F0AA8FC5D}"/>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b="19430"/>
          <a:stretch/>
        </p:blipFill>
        <p:spPr bwMode="auto">
          <a:xfrm>
            <a:off x="-78740" y="1"/>
            <a:ext cx="14709139" cy="8229600"/>
          </a:xfrm>
          <a:prstGeom prst="rect">
            <a:avLst/>
          </a:prstGeom>
          <a:extLst>
            <a:ext uri="{909E8E84-426E-40DD-AFC4-6F175D3DCCD1}">
              <a14:hiddenFill xmlns:a14="http://schemas.microsoft.com/office/drawing/2010/main">
                <a:solidFill>
                  <a:srgbClr val="FFFFFF"/>
                </a:solidFill>
              </a14:hiddenFill>
            </a:ext>
          </a:extLst>
        </p:spPr>
      </p:pic>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996128" rIns="0" bIns="0" rtlCol="0">
            <a:spAutoFit/>
          </a:bodyPr>
          <a:lstStyle/>
          <a:p>
            <a:pPr marL="12700">
              <a:lnSpc>
                <a:spcPct val="100000"/>
              </a:lnSpc>
              <a:spcBef>
                <a:spcPts val="130"/>
              </a:spcBef>
            </a:pPr>
            <a:r>
              <a:rPr dirty="0">
                <a:latin typeface="Carlito"/>
                <a:cs typeface="Carlito"/>
              </a:rPr>
              <a:t>Language</a:t>
            </a:r>
            <a:r>
              <a:rPr spc="-70" dirty="0">
                <a:latin typeface="Carlito"/>
                <a:cs typeface="Carlito"/>
              </a:rPr>
              <a:t> </a:t>
            </a:r>
            <a:r>
              <a:rPr dirty="0">
                <a:latin typeface="Carlito"/>
                <a:cs typeface="Carlito"/>
              </a:rPr>
              <a:t>Modeling</a:t>
            </a:r>
            <a:r>
              <a:rPr spc="-75" dirty="0">
                <a:latin typeface="Carlito"/>
                <a:cs typeface="Carlito"/>
              </a:rPr>
              <a:t> </a:t>
            </a:r>
            <a:r>
              <a:rPr spc="-10" dirty="0">
                <a:latin typeface="Carlito"/>
                <a:cs typeface="Carlito"/>
              </a:rPr>
              <a:t>Toolkits</a:t>
            </a:r>
          </a:p>
        </p:txBody>
      </p:sp>
      <p:sp>
        <p:nvSpPr>
          <p:cNvPr id="7" name="object 7"/>
          <p:cNvSpPr txBox="1">
            <a:spLocks noGrp="1"/>
          </p:cNvSpPr>
          <p:nvPr>
            <p:ph type="body" idx="1"/>
          </p:nvPr>
        </p:nvSpPr>
        <p:spPr>
          <a:prstGeom prst="rect">
            <a:avLst/>
          </a:prstGeom>
        </p:spPr>
        <p:txBody>
          <a:bodyPr vert="horz" wrap="square" lIns="0" tIns="170180" rIns="0" bIns="0" rtlCol="0">
            <a:spAutoFit/>
          </a:bodyPr>
          <a:lstStyle/>
          <a:p>
            <a:pPr marL="561340" indent="-548640">
              <a:lnSpc>
                <a:spcPct val="100000"/>
              </a:lnSpc>
              <a:spcBef>
                <a:spcPts val="1340"/>
              </a:spcBef>
              <a:buClr>
                <a:srgbClr val="CC0000"/>
              </a:buClr>
              <a:buFont typeface="Times New Roman"/>
              <a:buChar char="•"/>
              <a:tabLst>
                <a:tab pos="561340" algn="l"/>
              </a:tabLst>
            </a:pPr>
            <a:r>
              <a:rPr sz="5100" spc="-10" dirty="0"/>
              <a:t>SRILM</a:t>
            </a:r>
            <a:endParaRPr sz="5100" dirty="0"/>
          </a:p>
          <a:p>
            <a:pPr marL="1110615" lvl="1" indent="-365760">
              <a:lnSpc>
                <a:spcPct val="100000"/>
              </a:lnSpc>
              <a:spcBef>
                <a:spcPts val="1245"/>
              </a:spcBef>
              <a:buClr>
                <a:srgbClr val="000000"/>
              </a:buClr>
              <a:buFont typeface="Times New Roman"/>
              <a:buChar char="•"/>
              <a:tabLst>
                <a:tab pos="1110615" algn="l"/>
              </a:tabLst>
            </a:pPr>
            <a:r>
              <a:rPr sz="5100" u="heavy" spc="-10" dirty="0">
                <a:solidFill>
                  <a:srgbClr val="EF8E1C"/>
                </a:solidFill>
                <a:uFill>
                  <a:solidFill>
                    <a:srgbClr val="EF8E1C"/>
                  </a:solidFill>
                </a:uFill>
                <a:latin typeface="Carlito"/>
                <a:cs typeface="Carlito"/>
                <a:hlinkClick r:id="rId4"/>
              </a:rPr>
              <a:t>http://www.speech.sri.com/projects/srilm/</a:t>
            </a:r>
            <a:endParaRPr sz="5100" dirty="0">
              <a:latin typeface="Carlito"/>
              <a:cs typeface="Carlito"/>
            </a:endParaRPr>
          </a:p>
          <a:p>
            <a:pPr marL="561340" indent="-548640">
              <a:lnSpc>
                <a:spcPct val="100000"/>
              </a:lnSpc>
              <a:spcBef>
                <a:spcPts val="1365"/>
              </a:spcBef>
              <a:buClr>
                <a:srgbClr val="CC0000"/>
              </a:buClr>
              <a:buFont typeface="Times New Roman"/>
              <a:buChar char="•"/>
              <a:tabLst>
                <a:tab pos="561340" algn="l"/>
              </a:tabLst>
            </a:pPr>
            <a:r>
              <a:rPr sz="5750" spc="-10" dirty="0"/>
              <a:t>KenLM</a:t>
            </a:r>
            <a:endParaRPr sz="5750" dirty="0"/>
          </a:p>
          <a:p>
            <a:pPr marL="1110615" lvl="1" indent="-365760">
              <a:lnSpc>
                <a:spcPct val="100000"/>
              </a:lnSpc>
              <a:spcBef>
                <a:spcPts val="1315"/>
              </a:spcBef>
              <a:buClr>
                <a:srgbClr val="000000"/>
              </a:buClr>
              <a:buFont typeface="Times New Roman"/>
              <a:buChar char="•"/>
              <a:tabLst>
                <a:tab pos="1110615" algn="l"/>
              </a:tabLst>
            </a:pPr>
            <a:r>
              <a:rPr sz="5100" u="heavy" spc="-10" dirty="0">
                <a:solidFill>
                  <a:srgbClr val="EF8E1C"/>
                </a:solidFill>
                <a:uFill>
                  <a:solidFill>
                    <a:srgbClr val="EF8E1C"/>
                  </a:solidFill>
                </a:uFill>
                <a:latin typeface="Carlito"/>
                <a:cs typeface="Carlito"/>
              </a:rPr>
              <a:t>https://kheafield.com/code/kenlm/</a:t>
            </a:r>
            <a:endParaRPr sz="5100" dirty="0">
              <a:latin typeface="Carlito"/>
              <a:cs typeface="Carl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2125563" y="-7926"/>
            <a:ext cx="11583035" cy="1812763"/>
          </a:xfrm>
          <a:prstGeom prst="rect">
            <a:avLst/>
          </a:prstGeom>
        </p:spPr>
        <p:txBody>
          <a:bodyPr vert="horz" wrap="square" lIns="0" tIns="996128" rIns="0" bIns="0" rtlCol="0">
            <a:spAutoFit/>
          </a:bodyPr>
          <a:lstStyle/>
          <a:p>
            <a:pPr marL="12700">
              <a:lnSpc>
                <a:spcPct val="100000"/>
              </a:lnSpc>
              <a:spcBef>
                <a:spcPts val="130"/>
              </a:spcBef>
            </a:pPr>
            <a:r>
              <a:rPr lang="en-US" dirty="0">
                <a:latin typeface="Carlito"/>
                <a:cs typeface="Carlito"/>
              </a:rPr>
              <a:t>Evaluation:</a:t>
            </a:r>
            <a:r>
              <a:rPr lang="en-US" spc="-25" dirty="0">
                <a:latin typeface="Carlito"/>
                <a:cs typeface="Carlito"/>
              </a:rPr>
              <a:t> </a:t>
            </a:r>
            <a:r>
              <a:rPr lang="en-US" dirty="0">
                <a:latin typeface="Carlito"/>
                <a:cs typeface="Carlito"/>
              </a:rPr>
              <a:t>How</a:t>
            </a:r>
            <a:r>
              <a:rPr lang="en-US" spc="-15" dirty="0">
                <a:latin typeface="Carlito"/>
                <a:cs typeface="Carlito"/>
              </a:rPr>
              <a:t> </a:t>
            </a:r>
            <a:r>
              <a:rPr lang="en-US" dirty="0">
                <a:latin typeface="Carlito"/>
                <a:cs typeface="Carlito"/>
              </a:rPr>
              <a:t>good</a:t>
            </a:r>
            <a:r>
              <a:rPr lang="en-US" spc="-20" dirty="0">
                <a:latin typeface="Carlito"/>
                <a:cs typeface="Carlito"/>
              </a:rPr>
              <a:t> </a:t>
            </a:r>
            <a:r>
              <a:rPr lang="en-US" dirty="0">
                <a:latin typeface="Carlito"/>
                <a:cs typeface="Carlito"/>
              </a:rPr>
              <a:t>is</a:t>
            </a:r>
            <a:r>
              <a:rPr lang="en-US" spc="-20" dirty="0">
                <a:latin typeface="Carlito"/>
                <a:cs typeface="Carlito"/>
              </a:rPr>
              <a:t> </a:t>
            </a:r>
            <a:r>
              <a:rPr lang="en-US" dirty="0">
                <a:latin typeface="Carlito"/>
                <a:cs typeface="Carlito"/>
              </a:rPr>
              <a:t>our</a:t>
            </a:r>
            <a:r>
              <a:rPr lang="en-US" spc="-15" dirty="0">
                <a:latin typeface="Carlito"/>
                <a:cs typeface="Carlito"/>
              </a:rPr>
              <a:t> </a:t>
            </a:r>
            <a:r>
              <a:rPr lang="en-US" spc="-10" dirty="0">
                <a:latin typeface="Carlito"/>
                <a:cs typeface="Carlito"/>
              </a:rPr>
              <a:t>model?</a:t>
            </a:r>
          </a:p>
        </p:txBody>
      </p:sp>
      <p:sp>
        <p:nvSpPr>
          <p:cNvPr id="7" name="object 7"/>
          <p:cNvSpPr txBox="1"/>
          <p:nvPr/>
        </p:nvSpPr>
        <p:spPr>
          <a:xfrm>
            <a:off x="849213" y="2346504"/>
            <a:ext cx="12859385" cy="3752181"/>
          </a:xfrm>
          <a:prstGeom prst="rect">
            <a:avLst/>
          </a:prstGeom>
        </p:spPr>
        <p:txBody>
          <a:bodyPr vert="horz" wrap="square" lIns="0" tIns="138430" rIns="0" bIns="0" rtlCol="0">
            <a:spAutoFit/>
          </a:bodyPr>
          <a:lstStyle/>
          <a:p>
            <a:pPr marL="561340" indent="-548640">
              <a:lnSpc>
                <a:spcPct val="100000"/>
              </a:lnSpc>
              <a:spcBef>
                <a:spcPts val="1090"/>
              </a:spcBef>
              <a:buClr>
                <a:srgbClr val="CC0000"/>
              </a:buClr>
              <a:buFont typeface="Times New Roman"/>
              <a:buChar char="•"/>
              <a:tabLst>
                <a:tab pos="561340" algn="l"/>
              </a:tabLst>
            </a:pPr>
            <a:r>
              <a:rPr sz="3200" dirty="0">
                <a:latin typeface="Carlito"/>
                <a:cs typeface="Carlito"/>
              </a:rPr>
              <a:t>Does</a:t>
            </a:r>
            <a:r>
              <a:rPr sz="3200" spc="35" dirty="0">
                <a:latin typeface="Carlito"/>
                <a:cs typeface="Carlito"/>
              </a:rPr>
              <a:t> </a:t>
            </a:r>
            <a:r>
              <a:rPr sz="3200" dirty="0">
                <a:latin typeface="Carlito"/>
                <a:cs typeface="Carlito"/>
              </a:rPr>
              <a:t>our</a:t>
            </a:r>
            <a:r>
              <a:rPr sz="3200" spc="40" dirty="0">
                <a:latin typeface="Carlito"/>
                <a:cs typeface="Carlito"/>
              </a:rPr>
              <a:t> </a:t>
            </a:r>
            <a:r>
              <a:rPr sz="3200" dirty="0">
                <a:latin typeface="Carlito"/>
                <a:cs typeface="Carlito"/>
              </a:rPr>
              <a:t>language</a:t>
            </a:r>
            <a:r>
              <a:rPr sz="3200" spc="55" dirty="0">
                <a:latin typeface="Carlito"/>
                <a:cs typeface="Carlito"/>
              </a:rPr>
              <a:t> </a:t>
            </a:r>
            <a:r>
              <a:rPr sz="3200" dirty="0">
                <a:latin typeface="Carlito"/>
                <a:cs typeface="Carlito"/>
              </a:rPr>
              <a:t>model</a:t>
            </a:r>
            <a:r>
              <a:rPr sz="3200" spc="35" dirty="0">
                <a:latin typeface="Carlito"/>
                <a:cs typeface="Carlito"/>
              </a:rPr>
              <a:t> </a:t>
            </a:r>
            <a:r>
              <a:rPr sz="3200" dirty="0">
                <a:latin typeface="Carlito"/>
                <a:cs typeface="Carlito"/>
              </a:rPr>
              <a:t>prefer</a:t>
            </a:r>
            <a:r>
              <a:rPr sz="3200" spc="40" dirty="0">
                <a:latin typeface="Carlito"/>
                <a:cs typeface="Carlito"/>
              </a:rPr>
              <a:t> </a:t>
            </a:r>
            <a:r>
              <a:rPr sz="3200" dirty="0">
                <a:latin typeface="Carlito"/>
                <a:cs typeface="Carlito"/>
              </a:rPr>
              <a:t>good</a:t>
            </a:r>
            <a:r>
              <a:rPr sz="3200" spc="45" dirty="0">
                <a:latin typeface="Carlito"/>
                <a:cs typeface="Carlito"/>
              </a:rPr>
              <a:t> </a:t>
            </a:r>
            <a:r>
              <a:rPr sz="3200" dirty="0">
                <a:latin typeface="Carlito"/>
                <a:cs typeface="Carlito"/>
              </a:rPr>
              <a:t>sentences</a:t>
            </a:r>
            <a:r>
              <a:rPr sz="3200" spc="35" dirty="0">
                <a:latin typeface="Carlito"/>
                <a:cs typeface="Carlito"/>
              </a:rPr>
              <a:t> </a:t>
            </a:r>
            <a:r>
              <a:rPr sz="3200" dirty="0">
                <a:latin typeface="Carlito"/>
                <a:cs typeface="Carlito"/>
              </a:rPr>
              <a:t>to</a:t>
            </a:r>
            <a:r>
              <a:rPr sz="3200" spc="40" dirty="0">
                <a:latin typeface="Carlito"/>
                <a:cs typeface="Carlito"/>
              </a:rPr>
              <a:t> </a:t>
            </a:r>
            <a:r>
              <a:rPr sz="3200" dirty="0">
                <a:latin typeface="Carlito"/>
                <a:cs typeface="Carlito"/>
              </a:rPr>
              <a:t>bad</a:t>
            </a:r>
            <a:r>
              <a:rPr sz="3200" spc="40" dirty="0">
                <a:latin typeface="Carlito"/>
                <a:cs typeface="Carlito"/>
              </a:rPr>
              <a:t> </a:t>
            </a:r>
            <a:r>
              <a:rPr sz="3200" spc="-10" dirty="0">
                <a:latin typeface="Carlito"/>
                <a:cs typeface="Carlito"/>
              </a:rPr>
              <a:t>ones?</a:t>
            </a:r>
            <a:endParaRPr sz="3200" dirty="0">
              <a:latin typeface="Carlito"/>
              <a:cs typeface="Carlito"/>
            </a:endParaRPr>
          </a:p>
          <a:p>
            <a:pPr marL="1110615" lvl="1" indent="-365760">
              <a:lnSpc>
                <a:spcPct val="100000"/>
              </a:lnSpc>
              <a:spcBef>
                <a:spcPts val="805"/>
              </a:spcBef>
              <a:buFont typeface="Times New Roman"/>
              <a:buChar char="•"/>
              <a:tabLst>
                <a:tab pos="1110615" algn="l"/>
              </a:tabLst>
            </a:pPr>
            <a:r>
              <a:rPr sz="2400" dirty="0">
                <a:latin typeface="Carlito"/>
                <a:cs typeface="Carlito"/>
              </a:rPr>
              <a:t>Assign</a:t>
            </a:r>
            <a:r>
              <a:rPr sz="2400" spc="-45" dirty="0">
                <a:latin typeface="Carlito"/>
                <a:cs typeface="Carlito"/>
              </a:rPr>
              <a:t> </a:t>
            </a:r>
            <a:r>
              <a:rPr sz="2400" dirty="0">
                <a:latin typeface="Carlito"/>
                <a:cs typeface="Carlito"/>
              </a:rPr>
              <a:t>higher</a:t>
            </a:r>
            <a:r>
              <a:rPr sz="2400" spc="-45" dirty="0">
                <a:latin typeface="Carlito"/>
                <a:cs typeface="Carlito"/>
              </a:rPr>
              <a:t> </a:t>
            </a:r>
            <a:r>
              <a:rPr sz="2400" dirty="0">
                <a:latin typeface="Carlito"/>
                <a:cs typeface="Carlito"/>
              </a:rPr>
              <a:t>probability</a:t>
            </a:r>
            <a:r>
              <a:rPr sz="2400" spc="-50" dirty="0">
                <a:latin typeface="Carlito"/>
                <a:cs typeface="Carlito"/>
              </a:rPr>
              <a:t> </a:t>
            </a:r>
            <a:r>
              <a:rPr sz="2400" dirty="0">
                <a:latin typeface="Carlito"/>
                <a:cs typeface="Carlito"/>
              </a:rPr>
              <a:t>to</a:t>
            </a:r>
            <a:r>
              <a:rPr sz="2400" spc="-45" dirty="0">
                <a:latin typeface="Carlito"/>
                <a:cs typeface="Carlito"/>
              </a:rPr>
              <a:t> </a:t>
            </a:r>
            <a:r>
              <a:rPr sz="2400" dirty="0">
                <a:latin typeface="Carlito"/>
                <a:cs typeface="Carlito"/>
              </a:rPr>
              <a:t>“real”</a:t>
            </a:r>
            <a:r>
              <a:rPr sz="2400" spc="-45" dirty="0">
                <a:latin typeface="Carlito"/>
                <a:cs typeface="Carlito"/>
              </a:rPr>
              <a:t> </a:t>
            </a:r>
            <a:r>
              <a:rPr sz="2400" dirty="0">
                <a:latin typeface="Carlito"/>
                <a:cs typeface="Carlito"/>
              </a:rPr>
              <a:t>or</a:t>
            </a:r>
            <a:r>
              <a:rPr sz="2400" spc="-40" dirty="0">
                <a:latin typeface="Carlito"/>
                <a:cs typeface="Carlito"/>
              </a:rPr>
              <a:t> </a:t>
            </a:r>
            <a:r>
              <a:rPr sz="2400" dirty="0">
                <a:latin typeface="Carlito"/>
                <a:cs typeface="Carlito"/>
              </a:rPr>
              <a:t>“frequently</a:t>
            </a:r>
            <a:r>
              <a:rPr sz="2400" spc="-50" dirty="0">
                <a:latin typeface="Carlito"/>
                <a:cs typeface="Carlito"/>
              </a:rPr>
              <a:t> </a:t>
            </a:r>
            <a:r>
              <a:rPr sz="2400" dirty="0">
                <a:latin typeface="Carlito"/>
                <a:cs typeface="Carlito"/>
              </a:rPr>
              <a:t>observed”</a:t>
            </a:r>
            <a:r>
              <a:rPr sz="2400" spc="-40" dirty="0">
                <a:latin typeface="Carlito"/>
                <a:cs typeface="Carlito"/>
              </a:rPr>
              <a:t> </a:t>
            </a:r>
            <a:r>
              <a:rPr sz="2400" spc="-10" dirty="0">
                <a:latin typeface="Carlito"/>
                <a:cs typeface="Carlito"/>
              </a:rPr>
              <a:t>sentences</a:t>
            </a:r>
            <a:endParaRPr sz="2400" dirty="0">
              <a:latin typeface="Carlito"/>
              <a:cs typeface="Carlito"/>
            </a:endParaRPr>
          </a:p>
          <a:p>
            <a:pPr marL="365760" marR="2028189" lvl="2" indent="-365760" algn="r">
              <a:lnSpc>
                <a:spcPct val="100000"/>
              </a:lnSpc>
              <a:spcBef>
                <a:spcPts val="795"/>
              </a:spcBef>
              <a:buClr>
                <a:srgbClr val="CC0000"/>
              </a:buClr>
              <a:buFont typeface="Times New Roman"/>
              <a:buChar char="•"/>
              <a:tabLst>
                <a:tab pos="365760" algn="l"/>
              </a:tabLst>
            </a:pPr>
            <a:r>
              <a:rPr sz="2400" dirty="0">
                <a:latin typeface="Carlito"/>
                <a:cs typeface="Carlito"/>
              </a:rPr>
              <a:t>Th</a:t>
            </a:r>
            <a:r>
              <a:rPr lang="en-US" sz="2400" dirty="0">
                <a:latin typeface="Carlito"/>
                <a:cs typeface="Carlito"/>
              </a:rPr>
              <a:t>e</a:t>
            </a:r>
            <a:r>
              <a:rPr sz="2400" dirty="0">
                <a:latin typeface="Carlito"/>
                <a:cs typeface="Carlito"/>
              </a:rPr>
              <a:t>n</a:t>
            </a:r>
            <a:r>
              <a:rPr sz="2400" spc="-70" dirty="0">
                <a:latin typeface="Carlito"/>
                <a:cs typeface="Carlito"/>
              </a:rPr>
              <a:t> </a:t>
            </a:r>
            <a:r>
              <a:rPr sz="2400" dirty="0">
                <a:latin typeface="Carlito"/>
                <a:cs typeface="Carlito"/>
              </a:rPr>
              <a:t>“ungrammatical”</a:t>
            </a:r>
            <a:r>
              <a:rPr sz="2400" spc="-65" dirty="0">
                <a:latin typeface="Carlito"/>
                <a:cs typeface="Carlito"/>
              </a:rPr>
              <a:t> </a:t>
            </a:r>
            <a:r>
              <a:rPr sz="2400" dirty="0">
                <a:latin typeface="Carlito"/>
                <a:cs typeface="Carlito"/>
              </a:rPr>
              <a:t>or</a:t>
            </a:r>
            <a:r>
              <a:rPr sz="2400" spc="-60" dirty="0">
                <a:latin typeface="Carlito"/>
                <a:cs typeface="Carlito"/>
              </a:rPr>
              <a:t> </a:t>
            </a:r>
            <a:r>
              <a:rPr sz="2400" dirty="0">
                <a:latin typeface="Carlito"/>
                <a:cs typeface="Carlito"/>
              </a:rPr>
              <a:t>“rarely</a:t>
            </a:r>
            <a:r>
              <a:rPr sz="2400" spc="-75" dirty="0">
                <a:latin typeface="Carlito"/>
                <a:cs typeface="Carlito"/>
              </a:rPr>
              <a:t> </a:t>
            </a:r>
            <a:r>
              <a:rPr sz="2400" dirty="0">
                <a:latin typeface="Carlito"/>
                <a:cs typeface="Carlito"/>
              </a:rPr>
              <a:t>observed”</a:t>
            </a:r>
            <a:r>
              <a:rPr sz="2400" spc="-65" dirty="0">
                <a:latin typeface="Carlito"/>
                <a:cs typeface="Carlito"/>
              </a:rPr>
              <a:t> </a:t>
            </a:r>
            <a:r>
              <a:rPr sz="2400" spc="-10" dirty="0">
                <a:latin typeface="Carlito"/>
                <a:cs typeface="Carlito"/>
              </a:rPr>
              <a:t>sentences?</a:t>
            </a:r>
            <a:endParaRPr sz="2400" dirty="0">
              <a:latin typeface="Carlito"/>
              <a:cs typeface="Carlito"/>
            </a:endParaRPr>
          </a:p>
          <a:p>
            <a:pPr marL="548640" marR="1981200" indent="-548640" algn="r">
              <a:lnSpc>
                <a:spcPct val="100000"/>
              </a:lnSpc>
              <a:spcBef>
                <a:spcPts val="925"/>
              </a:spcBef>
              <a:buClr>
                <a:srgbClr val="CC0000"/>
              </a:buClr>
              <a:buFont typeface="Times New Roman"/>
              <a:buChar char="•"/>
              <a:tabLst>
                <a:tab pos="548640" algn="l"/>
              </a:tabLst>
            </a:pPr>
            <a:r>
              <a:rPr sz="3200" dirty="0">
                <a:latin typeface="Carlito"/>
                <a:cs typeface="Carlito"/>
              </a:rPr>
              <a:t>We</a:t>
            </a:r>
            <a:r>
              <a:rPr sz="3200" spc="30" dirty="0">
                <a:latin typeface="Carlito"/>
                <a:cs typeface="Carlito"/>
              </a:rPr>
              <a:t> </a:t>
            </a:r>
            <a:r>
              <a:rPr sz="3200" dirty="0">
                <a:latin typeface="Carlito"/>
                <a:cs typeface="Carlito"/>
              </a:rPr>
              <a:t>train</a:t>
            </a:r>
            <a:r>
              <a:rPr sz="3200" spc="30" dirty="0">
                <a:latin typeface="Carlito"/>
                <a:cs typeface="Carlito"/>
              </a:rPr>
              <a:t> </a:t>
            </a:r>
            <a:r>
              <a:rPr sz="3200" dirty="0">
                <a:latin typeface="Carlito"/>
                <a:cs typeface="Carlito"/>
              </a:rPr>
              <a:t>parameters</a:t>
            </a:r>
            <a:r>
              <a:rPr sz="3200" spc="20" dirty="0">
                <a:latin typeface="Carlito"/>
                <a:cs typeface="Carlito"/>
              </a:rPr>
              <a:t> </a:t>
            </a:r>
            <a:r>
              <a:rPr sz="3200" dirty="0">
                <a:latin typeface="Carlito"/>
                <a:cs typeface="Carlito"/>
              </a:rPr>
              <a:t>of</a:t>
            </a:r>
            <a:r>
              <a:rPr sz="3200" spc="35" dirty="0">
                <a:latin typeface="Carlito"/>
                <a:cs typeface="Carlito"/>
              </a:rPr>
              <a:t> </a:t>
            </a:r>
            <a:r>
              <a:rPr sz="3200" dirty="0">
                <a:latin typeface="Carlito"/>
                <a:cs typeface="Carlito"/>
              </a:rPr>
              <a:t>our</a:t>
            </a:r>
            <a:r>
              <a:rPr sz="3200" spc="25" dirty="0">
                <a:latin typeface="Carlito"/>
                <a:cs typeface="Carlito"/>
              </a:rPr>
              <a:t> </a:t>
            </a:r>
            <a:r>
              <a:rPr sz="3200" dirty="0">
                <a:latin typeface="Carlito"/>
                <a:cs typeface="Carlito"/>
              </a:rPr>
              <a:t>model</a:t>
            </a:r>
            <a:r>
              <a:rPr sz="3200" spc="25" dirty="0">
                <a:latin typeface="Carlito"/>
                <a:cs typeface="Carlito"/>
              </a:rPr>
              <a:t> </a:t>
            </a:r>
            <a:r>
              <a:rPr sz="3200" dirty="0">
                <a:latin typeface="Carlito"/>
                <a:cs typeface="Carlito"/>
              </a:rPr>
              <a:t>on</a:t>
            </a:r>
            <a:r>
              <a:rPr sz="3200" spc="25" dirty="0">
                <a:latin typeface="Carlito"/>
                <a:cs typeface="Carlito"/>
              </a:rPr>
              <a:t> </a:t>
            </a:r>
            <a:r>
              <a:rPr sz="3200" dirty="0">
                <a:latin typeface="Carlito"/>
                <a:cs typeface="Carlito"/>
              </a:rPr>
              <a:t>a</a:t>
            </a:r>
            <a:r>
              <a:rPr sz="3200" spc="60" dirty="0">
                <a:latin typeface="Carlito"/>
                <a:cs typeface="Carlito"/>
              </a:rPr>
              <a:t> </a:t>
            </a:r>
            <a:r>
              <a:rPr sz="3200" b="1" dirty="0">
                <a:solidFill>
                  <a:srgbClr val="008000"/>
                </a:solidFill>
                <a:latin typeface="Carlito"/>
                <a:cs typeface="Carlito"/>
              </a:rPr>
              <a:t>training</a:t>
            </a:r>
            <a:r>
              <a:rPr sz="3200" b="1" spc="25" dirty="0">
                <a:solidFill>
                  <a:srgbClr val="008000"/>
                </a:solidFill>
                <a:latin typeface="Carlito"/>
                <a:cs typeface="Carlito"/>
              </a:rPr>
              <a:t> </a:t>
            </a:r>
            <a:r>
              <a:rPr sz="3200" b="1" spc="-20" dirty="0">
                <a:solidFill>
                  <a:srgbClr val="008000"/>
                </a:solidFill>
                <a:latin typeface="Carlito"/>
                <a:cs typeface="Carlito"/>
              </a:rPr>
              <a:t>set</a:t>
            </a:r>
            <a:r>
              <a:rPr sz="3200" spc="-20" dirty="0">
                <a:latin typeface="Carlito"/>
                <a:cs typeface="Carlito"/>
              </a:rPr>
              <a:t>.</a:t>
            </a:r>
            <a:endParaRPr sz="3200" dirty="0">
              <a:latin typeface="Carlito"/>
              <a:cs typeface="Carlito"/>
            </a:endParaRPr>
          </a:p>
          <a:p>
            <a:pPr marL="561340" indent="-548640">
              <a:lnSpc>
                <a:spcPct val="100000"/>
              </a:lnSpc>
              <a:spcBef>
                <a:spcPts val="975"/>
              </a:spcBef>
              <a:buClr>
                <a:srgbClr val="CC0000"/>
              </a:buClr>
              <a:buFont typeface="Times New Roman"/>
              <a:buChar char="•"/>
              <a:tabLst>
                <a:tab pos="561340" algn="l"/>
              </a:tabLst>
            </a:pPr>
            <a:r>
              <a:rPr sz="3200" dirty="0">
                <a:latin typeface="Carlito"/>
                <a:cs typeface="Carlito"/>
              </a:rPr>
              <a:t>We</a:t>
            </a:r>
            <a:r>
              <a:rPr sz="3200" spc="40" dirty="0">
                <a:latin typeface="Carlito"/>
                <a:cs typeface="Carlito"/>
              </a:rPr>
              <a:t> </a:t>
            </a:r>
            <a:r>
              <a:rPr sz="3200" dirty="0">
                <a:latin typeface="Carlito"/>
                <a:cs typeface="Carlito"/>
              </a:rPr>
              <a:t>test</a:t>
            </a:r>
            <a:r>
              <a:rPr sz="3200" spc="25" dirty="0">
                <a:latin typeface="Carlito"/>
                <a:cs typeface="Carlito"/>
              </a:rPr>
              <a:t> </a:t>
            </a:r>
            <a:r>
              <a:rPr sz="3200" dirty="0">
                <a:latin typeface="Carlito"/>
                <a:cs typeface="Carlito"/>
              </a:rPr>
              <a:t>the</a:t>
            </a:r>
            <a:r>
              <a:rPr sz="3200" spc="40" dirty="0">
                <a:latin typeface="Carlito"/>
                <a:cs typeface="Carlito"/>
              </a:rPr>
              <a:t> </a:t>
            </a:r>
            <a:r>
              <a:rPr sz="3200" dirty="0">
                <a:latin typeface="Carlito"/>
                <a:cs typeface="Carlito"/>
              </a:rPr>
              <a:t>model’s</a:t>
            </a:r>
            <a:r>
              <a:rPr sz="3200" spc="30" dirty="0">
                <a:latin typeface="Carlito"/>
                <a:cs typeface="Carlito"/>
              </a:rPr>
              <a:t> </a:t>
            </a:r>
            <a:r>
              <a:rPr sz="3200" dirty="0">
                <a:latin typeface="Carlito"/>
                <a:cs typeface="Carlito"/>
              </a:rPr>
              <a:t>performance</a:t>
            </a:r>
            <a:r>
              <a:rPr sz="3200" spc="40" dirty="0">
                <a:latin typeface="Carlito"/>
                <a:cs typeface="Carlito"/>
              </a:rPr>
              <a:t> </a:t>
            </a:r>
            <a:r>
              <a:rPr sz="3200" dirty="0">
                <a:latin typeface="Carlito"/>
                <a:cs typeface="Carlito"/>
              </a:rPr>
              <a:t>on</a:t>
            </a:r>
            <a:r>
              <a:rPr sz="3200" spc="35" dirty="0">
                <a:latin typeface="Carlito"/>
                <a:cs typeface="Carlito"/>
              </a:rPr>
              <a:t> </a:t>
            </a:r>
            <a:r>
              <a:rPr sz="3200" dirty="0">
                <a:latin typeface="Carlito"/>
                <a:cs typeface="Carlito"/>
              </a:rPr>
              <a:t>data</a:t>
            </a:r>
            <a:r>
              <a:rPr sz="3200" spc="30" dirty="0">
                <a:latin typeface="Carlito"/>
                <a:cs typeface="Carlito"/>
              </a:rPr>
              <a:t> </a:t>
            </a:r>
            <a:r>
              <a:rPr sz="3200" dirty="0">
                <a:latin typeface="Carlito"/>
                <a:cs typeface="Carlito"/>
              </a:rPr>
              <a:t>we</a:t>
            </a:r>
            <a:r>
              <a:rPr sz="3200" spc="40" dirty="0">
                <a:latin typeface="Carlito"/>
                <a:cs typeface="Carlito"/>
              </a:rPr>
              <a:t> </a:t>
            </a:r>
            <a:r>
              <a:rPr sz="3200" dirty="0">
                <a:latin typeface="Carlito"/>
                <a:cs typeface="Carlito"/>
              </a:rPr>
              <a:t>haven’t</a:t>
            </a:r>
            <a:r>
              <a:rPr sz="3200" spc="25" dirty="0">
                <a:latin typeface="Carlito"/>
                <a:cs typeface="Carlito"/>
              </a:rPr>
              <a:t> </a:t>
            </a:r>
            <a:r>
              <a:rPr sz="3200" spc="-10" dirty="0">
                <a:latin typeface="Carlito"/>
                <a:cs typeface="Carlito"/>
              </a:rPr>
              <a:t>seen.</a:t>
            </a:r>
            <a:endParaRPr sz="3200" dirty="0">
              <a:latin typeface="Carlito"/>
              <a:cs typeface="Carlito"/>
            </a:endParaRPr>
          </a:p>
          <a:p>
            <a:pPr marL="1110615" marR="386715" lvl="1" indent="-366395">
              <a:lnSpc>
                <a:spcPct val="100699"/>
              </a:lnSpc>
              <a:spcBef>
                <a:spcPts val="780"/>
              </a:spcBef>
              <a:buFont typeface="Times New Roman"/>
              <a:buChar char="•"/>
              <a:tabLst>
                <a:tab pos="1110615" algn="l"/>
              </a:tabLst>
            </a:pPr>
            <a:r>
              <a:rPr sz="2400" dirty="0">
                <a:latin typeface="Carlito"/>
                <a:cs typeface="Carlito"/>
              </a:rPr>
              <a:t>A</a:t>
            </a:r>
            <a:r>
              <a:rPr sz="2400" spc="-35" dirty="0">
                <a:latin typeface="Carlito"/>
                <a:cs typeface="Carlito"/>
              </a:rPr>
              <a:t> </a:t>
            </a:r>
            <a:r>
              <a:rPr sz="2400" b="1" dirty="0">
                <a:solidFill>
                  <a:srgbClr val="008000"/>
                </a:solidFill>
                <a:latin typeface="Carlito"/>
                <a:cs typeface="Carlito"/>
              </a:rPr>
              <a:t>test</a:t>
            </a:r>
            <a:r>
              <a:rPr sz="2400" b="1" spc="-45" dirty="0">
                <a:solidFill>
                  <a:srgbClr val="008000"/>
                </a:solidFill>
                <a:latin typeface="Carlito"/>
                <a:cs typeface="Carlito"/>
              </a:rPr>
              <a:t> </a:t>
            </a:r>
            <a:r>
              <a:rPr sz="2400" b="1" dirty="0">
                <a:solidFill>
                  <a:srgbClr val="008000"/>
                </a:solidFill>
                <a:latin typeface="Carlito"/>
                <a:cs typeface="Carlito"/>
              </a:rPr>
              <a:t>set</a:t>
            </a:r>
            <a:r>
              <a:rPr sz="2400" b="1" spc="-40" dirty="0">
                <a:solidFill>
                  <a:srgbClr val="008000"/>
                </a:solidFill>
                <a:latin typeface="Carlito"/>
                <a:cs typeface="Carlito"/>
              </a:rPr>
              <a:t> </a:t>
            </a:r>
            <a:r>
              <a:rPr sz="2400" dirty="0">
                <a:latin typeface="Carlito"/>
                <a:cs typeface="Carlito"/>
              </a:rPr>
              <a:t>is</a:t>
            </a:r>
            <a:r>
              <a:rPr sz="2400" spc="-25" dirty="0">
                <a:latin typeface="Carlito"/>
                <a:cs typeface="Carlito"/>
              </a:rPr>
              <a:t> </a:t>
            </a:r>
            <a:r>
              <a:rPr sz="2400" dirty="0">
                <a:latin typeface="Carlito"/>
                <a:cs typeface="Carlito"/>
              </a:rPr>
              <a:t>an</a:t>
            </a:r>
            <a:r>
              <a:rPr sz="2400" spc="-35" dirty="0">
                <a:latin typeface="Carlito"/>
                <a:cs typeface="Carlito"/>
              </a:rPr>
              <a:t> </a:t>
            </a:r>
            <a:r>
              <a:rPr sz="2400" dirty="0">
                <a:latin typeface="Carlito"/>
                <a:cs typeface="Carlito"/>
              </a:rPr>
              <a:t>unseen</a:t>
            </a:r>
            <a:r>
              <a:rPr sz="2400" spc="-35" dirty="0">
                <a:latin typeface="Carlito"/>
                <a:cs typeface="Carlito"/>
              </a:rPr>
              <a:t> </a:t>
            </a:r>
            <a:r>
              <a:rPr sz="2400" dirty="0">
                <a:latin typeface="Carlito"/>
                <a:cs typeface="Carlito"/>
              </a:rPr>
              <a:t>dataset</a:t>
            </a:r>
            <a:r>
              <a:rPr sz="2400" spc="-25" dirty="0">
                <a:latin typeface="Carlito"/>
                <a:cs typeface="Carlito"/>
              </a:rPr>
              <a:t> </a:t>
            </a:r>
            <a:r>
              <a:rPr sz="2400" dirty="0">
                <a:latin typeface="Carlito"/>
                <a:cs typeface="Carlito"/>
              </a:rPr>
              <a:t>that</a:t>
            </a:r>
            <a:r>
              <a:rPr sz="2400" spc="-25" dirty="0">
                <a:latin typeface="Carlito"/>
                <a:cs typeface="Carlito"/>
              </a:rPr>
              <a:t> </a:t>
            </a:r>
            <a:r>
              <a:rPr sz="2400" dirty="0">
                <a:latin typeface="Carlito"/>
                <a:cs typeface="Carlito"/>
              </a:rPr>
              <a:t>is</a:t>
            </a:r>
            <a:r>
              <a:rPr sz="2400" spc="-25" dirty="0">
                <a:latin typeface="Carlito"/>
                <a:cs typeface="Carlito"/>
              </a:rPr>
              <a:t> </a:t>
            </a:r>
            <a:r>
              <a:rPr sz="2400" dirty="0">
                <a:latin typeface="Carlito"/>
                <a:cs typeface="Carlito"/>
              </a:rPr>
              <a:t>different</a:t>
            </a:r>
            <a:r>
              <a:rPr sz="2400" spc="-25" dirty="0">
                <a:latin typeface="Carlito"/>
                <a:cs typeface="Carlito"/>
              </a:rPr>
              <a:t> </a:t>
            </a:r>
            <a:r>
              <a:rPr sz="2400" dirty="0">
                <a:latin typeface="Carlito"/>
                <a:cs typeface="Carlito"/>
              </a:rPr>
              <a:t>from</a:t>
            </a:r>
            <a:r>
              <a:rPr sz="2400" spc="-30" dirty="0">
                <a:latin typeface="Carlito"/>
                <a:cs typeface="Carlito"/>
              </a:rPr>
              <a:t> </a:t>
            </a:r>
            <a:r>
              <a:rPr sz="2400" dirty="0">
                <a:latin typeface="Carlito"/>
                <a:cs typeface="Carlito"/>
              </a:rPr>
              <a:t>our</a:t>
            </a:r>
            <a:r>
              <a:rPr sz="2400" spc="-30" dirty="0">
                <a:latin typeface="Carlito"/>
                <a:cs typeface="Carlito"/>
              </a:rPr>
              <a:t> </a:t>
            </a:r>
            <a:r>
              <a:rPr sz="2400" dirty="0">
                <a:latin typeface="Carlito"/>
                <a:cs typeface="Carlito"/>
              </a:rPr>
              <a:t>training</a:t>
            </a:r>
            <a:r>
              <a:rPr sz="2400" spc="-35" dirty="0">
                <a:latin typeface="Carlito"/>
                <a:cs typeface="Carlito"/>
              </a:rPr>
              <a:t> </a:t>
            </a:r>
            <a:r>
              <a:rPr sz="2400" spc="-20" dirty="0">
                <a:latin typeface="Carlito"/>
                <a:cs typeface="Carlito"/>
              </a:rPr>
              <a:t>set, </a:t>
            </a:r>
            <a:r>
              <a:rPr sz="2400" dirty="0">
                <a:latin typeface="Carlito"/>
                <a:cs typeface="Carlito"/>
              </a:rPr>
              <a:t>totally</a:t>
            </a:r>
            <a:r>
              <a:rPr sz="2400" spc="-55" dirty="0">
                <a:latin typeface="Carlito"/>
                <a:cs typeface="Carlito"/>
              </a:rPr>
              <a:t> </a:t>
            </a:r>
            <a:r>
              <a:rPr sz="2400" spc="-10" dirty="0">
                <a:latin typeface="Carlito"/>
                <a:cs typeface="Carlito"/>
              </a:rPr>
              <a:t>unused.</a:t>
            </a:r>
            <a:endParaRPr sz="2400" dirty="0">
              <a:latin typeface="Carlito"/>
              <a:cs typeface="Carlito"/>
            </a:endParaRPr>
          </a:p>
          <a:p>
            <a:pPr marL="1110615" lvl="1" indent="-365760">
              <a:lnSpc>
                <a:spcPct val="100000"/>
              </a:lnSpc>
              <a:spcBef>
                <a:spcPts val="760"/>
              </a:spcBef>
              <a:buFont typeface="Times New Roman"/>
              <a:buChar char="•"/>
              <a:tabLst>
                <a:tab pos="1110615" algn="l"/>
              </a:tabLst>
            </a:pPr>
            <a:r>
              <a:rPr sz="2400" dirty="0">
                <a:latin typeface="Carlito"/>
                <a:cs typeface="Carlito"/>
              </a:rPr>
              <a:t>An</a:t>
            </a:r>
            <a:r>
              <a:rPr sz="2400" spc="-30" dirty="0">
                <a:latin typeface="Carlito"/>
                <a:cs typeface="Carlito"/>
              </a:rPr>
              <a:t> </a:t>
            </a:r>
            <a:r>
              <a:rPr sz="2400" b="1" dirty="0">
                <a:solidFill>
                  <a:srgbClr val="008000"/>
                </a:solidFill>
                <a:latin typeface="Carlito"/>
                <a:cs typeface="Carlito"/>
              </a:rPr>
              <a:t>evaluation</a:t>
            </a:r>
            <a:r>
              <a:rPr sz="2400" b="1" spc="-30" dirty="0">
                <a:solidFill>
                  <a:srgbClr val="008000"/>
                </a:solidFill>
                <a:latin typeface="Carlito"/>
                <a:cs typeface="Carlito"/>
              </a:rPr>
              <a:t> </a:t>
            </a:r>
            <a:r>
              <a:rPr sz="2400" b="1" dirty="0">
                <a:solidFill>
                  <a:srgbClr val="008000"/>
                </a:solidFill>
                <a:latin typeface="Carlito"/>
                <a:cs typeface="Carlito"/>
              </a:rPr>
              <a:t>metric</a:t>
            </a:r>
            <a:r>
              <a:rPr sz="2400" b="1" spc="-20" dirty="0">
                <a:solidFill>
                  <a:srgbClr val="008000"/>
                </a:solidFill>
                <a:latin typeface="Carlito"/>
                <a:cs typeface="Carlito"/>
              </a:rPr>
              <a:t> </a:t>
            </a:r>
            <a:r>
              <a:rPr sz="2400" dirty="0">
                <a:latin typeface="Carlito"/>
                <a:cs typeface="Carlito"/>
              </a:rPr>
              <a:t>tells</a:t>
            </a:r>
            <a:r>
              <a:rPr sz="2400" spc="-25" dirty="0">
                <a:latin typeface="Carlito"/>
                <a:cs typeface="Carlito"/>
              </a:rPr>
              <a:t> </a:t>
            </a:r>
            <a:r>
              <a:rPr sz="2400" dirty="0">
                <a:latin typeface="Carlito"/>
                <a:cs typeface="Carlito"/>
              </a:rPr>
              <a:t>us</a:t>
            </a:r>
            <a:r>
              <a:rPr sz="2400" spc="-20" dirty="0">
                <a:latin typeface="Carlito"/>
                <a:cs typeface="Carlito"/>
              </a:rPr>
              <a:t> </a:t>
            </a:r>
            <a:r>
              <a:rPr sz="2400" dirty="0">
                <a:latin typeface="Carlito"/>
                <a:cs typeface="Carlito"/>
              </a:rPr>
              <a:t>how</a:t>
            </a:r>
            <a:r>
              <a:rPr sz="2400" spc="-35" dirty="0">
                <a:latin typeface="Carlito"/>
                <a:cs typeface="Carlito"/>
              </a:rPr>
              <a:t> </a:t>
            </a:r>
            <a:r>
              <a:rPr sz="2400" dirty="0">
                <a:latin typeface="Carlito"/>
                <a:cs typeface="Carlito"/>
              </a:rPr>
              <a:t>well</a:t>
            </a:r>
            <a:r>
              <a:rPr sz="2400" spc="-25" dirty="0">
                <a:latin typeface="Carlito"/>
                <a:cs typeface="Carlito"/>
              </a:rPr>
              <a:t> </a:t>
            </a:r>
            <a:r>
              <a:rPr sz="2400" dirty="0">
                <a:latin typeface="Carlito"/>
                <a:cs typeface="Carlito"/>
              </a:rPr>
              <a:t>our</a:t>
            </a:r>
            <a:r>
              <a:rPr sz="2400" spc="-30" dirty="0">
                <a:latin typeface="Carlito"/>
                <a:cs typeface="Carlito"/>
              </a:rPr>
              <a:t> </a:t>
            </a:r>
            <a:r>
              <a:rPr sz="2400" dirty="0">
                <a:latin typeface="Carlito"/>
                <a:cs typeface="Carlito"/>
              </a:rPr>
              <a:t>model</a:t>
            </a:r>
            <a:r>
              <a:rPr sz="2400" spc="-25" dirty="0">
                <a:latin typeface="Carlito"/>
                <a:cs typeface="Carlito"/>
              </a:rPr>
              <a:t> </a:t>
            </a:r>
            <a:r>
              <a:rPr sz="2400" dirty="0">
                <a:latin typeface="Carlito"/>
                <a:cs typeface="Carlito"/>
              </a:rPr>
              <a:t>does</a:t>
            </a:r>
            <a:r>
              <a:rPr sz="2400" spc="-20" dirty="0">
                <a:latin typeface="Carlito"/>
                <a:cs typeface="Carlito"/>
              </a:rPr>
              <a:t> </a:t>
            </a:r>
            <a:r>
              <a:rPr sz="2400" dirty="0">
                <a:latin typeface="Carlito"/>
                <a:cs typeface="Carlito"/>
              </a:rPr>
              <a:t>on</a:t>
            </a:r>
            <a:r>
              <a:rPr sz="2400" spc="-35" dirty="0">
                <a:latin typeface="Carlito"/>
                <a:cs typeface="Carlito"/>
              </a:rPr>
              <a:t> </a:t>
            </a:r>
            <a:r>
              <a:rPr sz="2400" dirty="0">
                <a:latin typeface="Carlito"/>
                <a:cs typeface="Carlito"/>
              </a:rPr>
              <a:t>the</a:t>
            </a:r>
            <a:r>
              <a:rPr sz="2400" spc="-20" dirty="0">
                <a:latin typeface="Carlito"/>
                <a:cs typeface="Carlito"/>
              </a:rPr>
              <a:t> </a:t>
            </a:r>
            <a:r>
              <a:rPr sz="2400" dirty="0">
                <a:latin typeface="Carlito"/>
                <a:cs typeface="Carlito"/>
              </a:rPr>
              <a:t>test</a:t>
            </a:r>
            <a:r>
              <a:rPr sz="2400" spc="-20" dirty="0">
                <a:latin typeface="Carlito"/>
                <a:cs typeface="Carlito"/>
              </a:rPr>
              <a:t> set.</a:t>
            </a:r>
            <a:endParaRPr sz="2400" dirty="0">
              <a:latin typeface="Carlito"/>
              <a:cs typeface="Carlito"/>
            </a:endParaRPr>
          </a:p>
        </p:txBody>
      </p:sp>
      <p:pic>
        <p:nvPicPr>
          <p:cNvPr id="14338" name="Picture 2" descr="Download Question Mark, Question, Response. Royalty-Free Stock Illustration  Image - Pixabay">
            <a:extLst>
              <a:ext uri="{FF2B5EF4-FFF2-40B4-BE49-F238E27FC236}">
                <a16:creationId xmlns:a16="http://schemas.microsoft.com/office/drawing/2014/main" id="{F68712E5-D695-F00A-0232-59D234BA340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35278" y1="62500" x2="35278" y2="62500"/>
                      </a14:backgroundRemoval>
                    </a14:imgEffect>
                  </a14:imgLayer>
                </a14:imgProps>
              </a:ext>
              <a:ext uri="{28A0092B-C50C-407E-A947-70E740481C1C}">
                <a14:useLocalDpi xmlns:a14="http://schemas.microsoft.com/office/drawing/2010/main" val="0"/>
              </a:ext>
            </a:extLst>
          </a:blip>
          <a:srcRect/>
          <a:stretch>
            <a:fillRect/>
          </a:stretch>
        </p:blipFill>
        <p:spPr bwMode="auto">
          <a:xfrm>
            <a:off x="11125200" y="-518596"/>
            <a:ext cx="5166796" cy="51667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996128" rIns="0" bIns="0" rtlCol="0">
            <a:spAutoFit/>
          </a:bodyPr>
          <a:lstStyle/>
          <a:p>
            <a:pPr marL="12700">
              <a:lnSpc>
                <a:spcPct val="100000"/>
              </a:lnSpc>
              <a:spcBef>
                <a:spcPts val="130"/>
              </a:spcBef>
            </a:pPr>
            <a:r>
              <a:rPr dirty="0">
                <a:latin typeface="Carlito"/>
                <a:cs typeface="Carlito"/>
              </a:rPr>
              <a:t>Training</a:t>
            </a:r>
            <a:r>
              <a:rPr spc="-35" dirty="0">
                <a:latin typeface="Carlito"/>
                <a:cs typeface="Carlito"/>
              </a:rPr>
              <a:t> </a:t>
            </a:r>
            <a:r>
              <a:rPr dirty="0">
                <a:latin typeface="Carlito"/>
                <a:cs typeface="Carlito"/>
              </a:rPr>
              <a:t>on</a:t>
            </a:r>
            <a:r>
              <a:rPr spc="-25" dirty="0">
                <a:latin typeface="Carlito"/>
                <a:cs typeface="Carlito"/>
              </a:rPr>
              <a:t> </a:t>
            </a:r>
            <a:r>
              <a:rPr dirty="0">
                <a:latin typeface="Carlito"/>
                <a:cs typeface="Carlito"/>
              </a:rPr>
              <a:t>the</a:t>
            </a:r>
            <a:r>
              <a:rPr spc="-15" dirty="0">
                <a:latin typeface="Carlito"/>
                <a:cs typeface="Carlito"/>
              </a:rPr>
              <a:t> </a:t>
            </a:r>
            <a:r>
              <a:rPr dirty="0">
                <a:latin typeface="Carlito"/>
                <a:cs typeface="Carlito"/>
              </a:rPr>
              <a:t>test</a:t>
            </a:r>
            <a:r>
              <a:rPr spc="-5" dirty="0">
                <a:latin typeface="Carlito"/>
                <a:cs typeface="Carlito"/>
              </a:rPr>
              <a:t> </a:t>
            </a:r>
            <a:r>
              <a:rPr spc="-25" dirty="0">
                <a:latin typeface="Carlito"/>
                <a:cs typeface="Carlito"/>
              </a:rPr>
              <a:t>set</a:t>
            </a:r>
          </a:p>
        </p:txBody>
      </p:sp>
      <p:sp>
        <p:nvSpPr>
          <p:cNvPr id="7" name="object 7"/>
          <p:cNvSpPr txBox="1"/>
          <p:nvPr/>
        </p:nvSpPr>
        <p:spPr>
          <a:xfrm>
            <a:off x="621283" y="2076432"/>
            <a:ext cx="13107035" cy="4127500"/>
          </a:xfrm>
          <a:prstGeom prst="rect">
            <a:avLst/>
          </a:prstGeom>
        </p:spPr>
        <p:txBody>
          <a:bodyPr vert="horz" wrap="square" lIns="0" tIns="135255" rIns="0" bIns="0" rtlCol="0">
            <a:spAutoFit/>
          </a:bodyPr>
          <a:lstStyle/>
          <a:p>
            <a:pPr marL="561340" indent="-548640">
              <a:lnSpc>
                <a:spcPct val="100000"/>
              </a:lnSpc>
              <a:spcBef>
                <a:spcPts val="1065"/>
              </a:spcBef>
              <a:buClr>
                <a:srgbClr val="CC0000"/>
              </a:buClr>
              <a:buFont typeface="Times New Roman"/>
              <a:buChar char="•"/>
              <a:tabLst>
                <a:tab pos="561340" algn="l"/>
              </a:tabLst>
            </a:pPr>
            <a:r>
              <a:rPr sz="3800" dirty="0">
                <a:latin typeface="Carlito"/>
                <a:cs typeface="Carlito"/>
              </a:rPr>
              <a:t>We</a:t>
            </a:r>
            <a:r>
              <a:rPr sz="3800" spc="35" dirty="0">
                <a:latin typeface="Carlito"/>
                <a:cs typeface="Carlito"/>
              </a:rPr>
              <a:t> </a:t>
            </a:r>
            <a:r>
              <a:rPr sz="3800" dirty="0">
                <a:latin typeface="Carlito"/>
                <a:cs typeface="Carlito"/>
              </a:rPr>
              <a:t>can’t</a:t>
            </a:r>
            <a:r>
              <a:rPr sz="3800" spc="15" dirty="0">
                <a:latin typeface="Carlito"/>
                <a:cs typeface="Carlito"/>
              </a:rPr>
              <a:t> </a:t>
            </a:r>
            <a:r>
              <a:rPr sz="3800" dirty="0">
                <a:latin typeface="Carlito"/>
                <a:cs typeface="Carlito"/>
              </a:rPr>
              <a:t>allow</a:t>
            </a:r>
            <a:r>
              <a:rPr sz="3800" spc="25" dirty="0">
                <a:latin typeface="Carlito"/>
                <a:cs typeface="Carlito"/>
              </a:rPr>
              <a:t> </a:t>
            </a:r>
            <a:r>
              <a:rPr sz="3800" dirty="0">
                <a:latin typeface="Carlito"/>
                <a:cs typeface="Carlito"/>
              </a:rPr>
              <a:t>test</a:t>
            </a:r>
            <a:r>
              <a:rPr sz="3800" spc="20" dirty="0">
                <a:latin typeface="Carlito"/>
                <a:cs typeface="Carlito"/>
              </a:rPr>
              <a:t> </a:t>
            </a:r>
            <a:r>
              <a:rPr sz="3800" dirty="0">
                <a:latin typeface="Carlito"/>
                <a:cs typeface="Carlito"/>
              </a:rPr>
              <a:t>sentences</a:t>
            </a:r>
            <a:r>
              <a:rPr sz="3800" spc="25" dirty="0">
                <a:latin typeface="Carlito"/>
                <a:cs typeface="Carlito"/>
              </a:rPr>
              <a:t> </a:t>
            </a:r>
            <a:r>
              <a:rPr sz="3800" dirty="0">
                <a:latin typeface="Carlito"/>
                <a:cs typeface="Carlito"/>
              </a:rPr>
              <a:t>into</a:t>
            </a:r>
            <a:r>
              <a:rPr sz="3800" spc="20" dirty="0">
                <a:latin typeface="Carlito"/>
                <a:cs typeface="Carlito"/>
              </a:rPr>
              <a:t> </a:t>
            </a:r>
            <a:r>
              <a:rPr sz="3800" dirty="0">
                <a:latin typeface="Carlito"/>
                <a:cs typeface="Carlito"/>
              </a:rPr>
              <a:t>the</a:t>
            </a:r>
            <a:r>
              <a:rPr sz="3800" spc="35" dirty="0">
                <a:latin typeface="Carlito"/>
                <a:cs typeface="Carlito"/>
              </a:rPr>
              <a:t> </a:t>
            </a:r>
            <a:r>
              <a:rPr sz="3800" dirty="0">
                <a:latin typeface="Carlito"/>
                <a:cs typeface="Carlito"/>
              </a:rPr>
              <a:t>training</a:t>
            </a:r>
            <a:r>
              <a:rPr sz="3800" spc="20" dirty="0">
                <a:latin typeface="Carlito"/>
                <a:cs typeface="Carlito"/>
              </a:rPr>
              <a:t> </a:t>
            </a:r>
            <a:r>
              <a:rPr sz="3800" spc="-25" dirty="0">
                <a:latin typeface="Carlito"/>
                <a:cs typeface="Carlito"/>
              </a:rPr>
              <a:t>set</a:t>
            </a:r>
            <a:endParaRPr sz="3800" dirty="0">
              <a:latin typeface="Carlito"/>
              <a:cs typeface="Carlito"/>
            </a:endParaRPr>
          </a:p>
          <a:p>
            <a:pPr marL="561975" marR="5080" indent="-549275">
              <a:lnSpc>
                <a:spcPct val="100899"/>
              </a:lnSpc>
              <a:spcBef>
                <a:spcPts val="930"/>
              </a:spcBef>
              <a:buClr>
                <a:srgbClr val="CC0000"/>
              </a:buClr>
              <a:buFont typeface="Times New Roman"/>
              <a:buChar char="•"/>
              <a:tabLst>
                <a:tab pos="561975" algn="l"/>
              </a:tabLst>
            </a:pPr>
            <a:r>
              <a:rPr sz="3800" dirty="0">
                <a:latin typeface="Carlito"/>
                <a:cs typeface="Carlito"/>
              </a:rPr>
              <a:t>We</a:t>
            </a:r>
            <a:r>
              <a:rPr sz="3800" spc="25" dirty="0">
                <a:latin typeface="Carlito"/>
                <a:cs typeface="Carlito"/>
              </a:rPr>
              <a:t> </a:t>
            </a:r>
            <a:r>
              <a:rPr sz="3800" dirty="0">
                <a:latin typeface="Carlito"/>
                <a:cs typeface="Carlito"/>
              </a:rPr>
              <a:t>will</a:t>
            </a:r>
            <a:r>
              <a:rPr sz="3800" spc="20" dirty="0">
                <a:latin typeface="Carlito"/>
                <a:cs typeface="Carlito"/>
              </a:rPr>
              <a:t> </a:t>
            </a:r>
            <a:r>
              <a:rPr sz="3800" dirty="0">
                <a:latin typeface="Carlito"/>
                <a:cs typeface="Carlito"/>
              </a:rPr>
              <a:t>assign</a:t>
            </a:r>
            <a:r>
              <a:rPr sz="3800" spc="25" dirty="0">
                <a:latin typeface="Carlito"/>
                <a:cs typeface="Carlito"/>
              </a:rPr>
              <a:t> </a:t>
            </a:r>
            <a:r>
              <a:rPr sz="3800" dirty="0">
                <a:latin typeface="Carlito"/>
                <a:cs typeface="Carlito"/>
              </a:rPr>
              <a:t>it</a:t>
            </a:r>
            <a:r>
              <a:rPr sz="3800" spc="10" dirty="0">
                <a:latin typeface="Carlito"/>
                <a:cs typeface="Carlito"/>
              </a:rPr>
              <a:t> </a:t>
            </a:r>
            <a:r>
              <a:rPr sz="3800" dirty="0">
                <a:latin typeface="Carlito"/>
                <a:cs typeface="Carlito"/>
              </a:rPr>
              <a:t>an</a:t>
            </a:r>
            <a:r>
              <a:rPr sz="3800" spc="25" dirty="0">
                <a:latin typeface="Carlito"/>
                <a:cs typeface="Carlito"/>
              </a:rPr>
              <a:t> </a:t>
            </a:r>
            <a:r>
              <a:rPr sz="3800" dirty="0">
                <a:latin typeface="Carlito"/>
                <a:cs typeface="Carlito"/>
              </a:rPr>
              <a:t>artificially</a:t>
            </a:r>
            <a:r>
              <a:rPr sz="3800" spc="25" dirty="0">
                <a:latin typeface="Carlito"/>
                <a:cs typeface="Carlito"/>
              </a:rPr>
              <a:t> </a:t>
            </a:r>
            <a:r>
              <a:rPr sz="3800" dirty="0">
                <a:latin typeface="Carlito"/>
                <a:cs typeface="Carlito"/>
              </a:rPr>
              <a:t>high</a:t>
            </a:r>
            <a:r>
              <a:rPr sz="3800" spc="25" dirty="0">
                <a:latin typeface="Carlito"/>
                <a:cs typeface="Carlito"/>
              </a:rPr>
              <a:t> </a:t>
            </a:r>
            <a:r>
              <a:rPr sz="3800" dirty="0">
                <a:latin typeface="Carlito"/>
                <a:cs typeface="Carlito"/>
              </a:rPr>
              <a:t>probability</a:t>
            </a:r>
            <a:r>
              <a:rPr sz="3800" spc="20" dirty="0">
                <a:latin typeface="Carlito"/>
                <a:cs typeface="Carlito"/>
              </a:rPr>
              <a:t> </a:t>
            </a:r>
            <a:r>
              <a:rPr sz="3800" dirty="0">
                <a:latin typeface="Carlito"/>
                <a:cs typeface="Carlito"/>
              </a:rPr>
              <a:t>when</a:t>
            </a:r>
            <a:r>
              <a:rPr sz="3800" spc="25" dirty="0">
                <a:latin typeface="Carlito"/>
                <a:cs typeface="Carlito"/>
              </a:rPr>
              <a:t> </a:t>
            </a:r>
            <a:r>
              <a:rPr sz="3800" dirty="0">
                <a:latin typeface="Carlito"/>
                <a:cs typeface="Carlito"/>
              </a:rPr>
              <a:t>we</a:t>
            </a:r>
            <a:r>
              <a:rPr sz="3800" spc="30" dirty="0">
                <a:latin typeface="Carlito"/>
                <a:cs typeface="Carlito"/>
              </a:rPr>
              <a:t> </a:t>
            </a:r>
            <a:r>
              <a:rPr sz="3800" dirty="0">
                <a:latin typeface="Carlito"/>
                <a:cs typeface="Carlito"/>
              </a:rPr>
              <a:t>set</a:t>
            </a:r>
            <a:r>
              <a:rPr sz="3800" spc="10" dirty="0">
                <a:latin typeface="Carlito"/>
                <a:cs typeface="Carlito"/>
              </a:rPr>
              <a:t> </a:t>
            </a:r>
            <a:r>
              <a:rPr sz="3800" dirty="0">
                <a:latin typeface="Carlito"/>
                <a:cs typeface="Carlito"/>
              </a:rPr>
              <a:t>it</a:t>
            </a:r>
            <a:r>
              <a:rPr sz="3800" spc="15" dirty="0">
                <a:latin typeface="Carlito"/>
                <a:cs typeface="Carlito"/>
              </a:rPr>
              <a:t> </a:t>
            </a:r>
            <a:r>
              <a:rPr sz="3800" spc="-25" dirty="0">
                <a:latin typeface="Carlito"/>
                <a:cs typeface="Carlito"/>
              </a:rPr>
              <a:t>in </a:t>
            </a:r>
            <a:r>
              <a:rPr sz="3800" dirty="0">
                <a:latin typeface="Carlito"/>
                <a:cs typeface="Carlito"/>
              </a:rPr>
              <a:t>the</a:t>
            </a:r>
            <a:r>
              <a:rPr sz="3800" spc="25" dirty="0">
                <a:latin typeface="Carlito"/>
                <a:cs typeface="Carlito"/>
              </a:rPr>
              <a:t> </a:t>
            </a:r>
            <a:r>
              <a:rPr sz="3800" dirty="0">
                <a:latin typeface="Carlito"/>
                <a:cs typeface="Carlito"/>
              </a:rPr>
              <a:t>test</a:t>
            </a:r>
            <a:r>
              <a:rPr sz="3800" spc="5" dirty="0">
                <a:latin typeface="Carlito"/>
                <a:cs typeface="Carlito"/>
              </a:rPr>
              <a:t> </a:t>
            </a:r>
            <a:r>
              <a:rPr sz="3800" spc="-25" dirty="0">
                <a:latin typeface="Carlito"/>
                <a:cs typeface="Carlito"/>
              </a:rPr>
              <a:t>set</a:t>
            </a:r>
            <a:endParaRPr sz="3800" dirty="0">
              <a:latin typeface="Carlito"/>
              <a:cs typeface="Carlito"/>
            </a:endParaRPr>
          </a:p>
          <a:p>
            <a:pPr marL="561340" indent="-548640">
              <a:lnSpc>
                <a:spcPct val="100000"/>
              </a:lnSpc>
              <a:spcBef>
                <a:spcPts val="1010"/>
              </a:spcBef>
              <a:buClr>
                <a:srgbClr val="CC0000"/>
              </a:buClr>
              <a:buFont typeface="Times New Roman"/>
              <a:buChar char="•"/>
              <a:tabLst>
                <a:tab pos="561340" algn="l"/>
              </a:tabLst>
            </a:pPr>
            <a:r>
              <a:rPr sz="3800" dirty="0">
                <a:latin typeface="Carlito"/>
                <a:cs typeface="Carlito"/>
              </a:rPr>
              <a:t>“Training</a:t>
            </a:r>
            <a:r>
              <a:rPr sz="3800" spc="30" dirty="0">
                <a:latin typeface="Carlito"/>
                <a:cs typeface="Carlito"/>
              </a:rPr>
              <a:t> </a:t>
            </a:r>
            <a:r>
              <a:rPr sz="3800" dirty="0">
                <a:latin typeface="Carlito"/>
                <a:cs typeface="Carlito"/>
              </a:rPr>
              <a:t>on</a:t>
            </a:r>
            <a:r>
              <a:rPr sz="3800" spc="40" dirty="0">
                <a:latin typeface="Carlito"/>
                <a:cs typeface="Carlito"/>
              </a:rPr>
              <a:t> </a:t>
            </a:r>
            <a:r>
              <a:rPr sz="3800" dirty="0">
                <a:latin typeface="Carlito"/>
                <a:cs typeface="Carlito"/>
              </a:rPr>
              <a:t>the</a:t>
            </a:r>
            <a:r>
              <a:rPr sz="3800" spc="45" dirty="0">
                <a:latin typeface="Carlito"/>
                <a:cs typeface="Carlito"/>
              </a:rPr>
              <a:t> </a:t>
            </a:r>
            <a:r>
              <a:rPr sz="3800" dirty="0">
                <a:latin typeface="Carlito"/>
                <a:cs typeface="Carlito"/>
              </a:rPr>
              <a:t>test</a:t>
            </a:r>
            <a:r>
              <a:rPr sz="3800" spc="25" dirty="0">
                <a:latin typeface="Carlito"/>
                <a:cs typeface="Carlito"/>
              </a:rPr>
              <a:t> </a:t>
            </a:r>
            <a:r>
              <a:rPr sz="3800" spc="-20" dirty="0">
                <a:latin typeface="Carlito"/>
                <a:cs typeface="Carlito"/>
              </a:rPr>
              <a:t>set”</a:t>
            </a:r>
            <a:endParaRPr sz="3800" dirty="0">
              <a:latin typeface="Carlito"/>
              <a:cs typeface="Carlito"/>
            </a:endParaRPr>
          </a:p>
          <a:p>
            <a:pPr marL="561340" indent="-548640">
              <a:lnSpc>
                <a:spcPct val="100000"/>
              </a:lnSpc>
              <a:spcBef>
                <a:spcPts val="969"/>
              </a:spcBef>
              <a:buClr>
                <a:srgbClr val="CC0000"/>
              </a:buClr>
              <a:buFont typeface="Times New Roman"/>
              <a:buChar char="•"/>
              <a:tabLst>
                <a:tab pos="561340" algn="l"/>
              </a:tabLst>
            </a:pPr>
            <a:r>
              <a:rPr sz="3800" dirty="0">
                <a:latin typeface="Carlito"/>
                <a:cs typeface="Carlito"/>
              </a:rPr>
              <a:t>Bad </a:t>
            </a:r>
            <a:r>
              <a:rPr sz="3800" spc="-10" dirty="0">
                <a:latin typeface="Carlito"/>
                <a:cs typeface="Carlito"/>
              </a:rPr>
              <a:t>science!</a:t>
            </a:r>
            <a:endParaRPr sz="3800" dirty="0">
              <a:latin typeface="Carlito"/>
              <a:cs typeface="Carlito"/>
            </a:endParaRPr>
          </a:p>
          <a:p>
            <a:pPr marL="561340" indent="-548640">
              <a:lnSpc>
                <a:spcPct val="100000"/>
              </a:lnSpc>
              <a:spcBef>
                <a:spcPts val="975"/>
              </a:spcBef>
              <a:buClr>
                <a:srgbClr val="CC0000"/>
              </a:buClr>
              <a:buFont typeface="Times New Roman"/>
              <a:buChar char="•"/>
              <a:tabLst>
                <a:tab pos="561340" algn="l"/>
              </a:tabLst>
            </a:pPr>
            <a:r>
              <a:rPr sz="3800" dirty="0">
                <a:latin typeface="Carlito"/>
                <a:cs typeface="Carlito"/>
              </a:rPr>
              <a:t>And</a:t>
            </a:r>
            <a:r>
              <a:rPr sz="3800" spc="30" dirty="0">
                <a:latin typeface="Carlito"/>
                <a:cs typeface="Carlito"/>
              </a:rPr>
              <a:t> </a:t>
            </a:r>
            <a:r>
              <a:rPr sz="3800" dirty="0">
                <a:latin typeface="Carlito"/>
                <a:cs typeface="Carlito"/>
              </a:rPr>
              <a:t>violates</a:t>
            </a:r>
            <a:r>
              <a:rPr sz="3800" spc="30" dirty="0">
                <a:latin typeface="Carlito"/>
                <a:cs typeface="Carlito"/>
              </a:rPr>
              <a:t> </a:t>
            </a:r>
            <a:r>
              <a:rPr sz="3800" dirty="0">
                <a:latin typeface="Carlito"/>
                <a:cs typeface="Carlito"/>
              </a:rPr>
              <a:t>the</a:t>
            </a:r>
            <a:r>
              <a:rPr sz="3800" spc="40" dirty="0">
                <a:latin typeface="Carlito"/>
                <a:cs typeface="Carlito"/>
              </a:rPr>
              <a:t> </a:t>
            </a:r>
            <a:r>
              <a:rPr sz="3800" dirty="0">
                <a:latin typeface="Carlito"/>
                <a:cs typeface="Carlito"/>
              </a:rPr>
              <a:t>honor</a:t>
            </a:r>
            <a:r>
              <a:rPr sz="3800" spc="25" dirty="0">
                <a:latin typeface="Carlito"/>
                <a:cs typeface="Carlito"/>
              </a:rPr>
              <a:t> </a:t>
            </a:r>
            <a:r>
              <a:rPr sz="3800" spc="-20" dirty="0">
                <a:latin typeface="Carlito"/>
                <a:cs typeface="Carlito"/>
              </a:rPr>
              <a:t>code</a:t>
            </a:r>
            <a:endParaRPr sz="3800" dirty="0">
              <a:latin typeface="Carlito"/>
              <a:cs typeface="Carlito"/>
            </a:endParaRPr>
          </a:p>
        </p:txBody>
      </p:sp>
      <p:pic>
        <p:nvPicPr>
          <p:cNvPr id="15364" name="Picture 4" descr="The Difference Between Training Data vs. Test Data in Machine Learning">
            <a:extLst>
              <a:ext uri="{FF2B5EF4-FFF2-40B4-BE49-F238E27FC236}">
                <a16:creationId xmlns:a16="http://schemas.microsoft.com/office/drawing/2014/main" id="{1443A060-4BB8-2D48-A6DA-AE633C3884A1}"/>
              </a:ext>
            </a:extLst>
          </p:cNvPr>
          <p:cNvPicPr>
            <a:picLocks noChangeAspect="1" noChangeArrowheads="1"/>
          </p:cNvPicPr>
          <p:nvPr/>
        </p:nvPicPr>
        <p:blipFill rotWithShape="1">
          <a:blip r:embed="rId3">
            <a:alphaModFix amt="70000"/>
            <a:extLst>
              <a:ext uri="{BEBA8EAE-BF5A-486C-A8C5-ECC9F3942E4B}">
                <a14:imgProps xmlns:a14="http://schemas.microsoft.com/office/drawing/2010/main">
                  <a14:imgLayer r:embed="rId4">
                    <a14:imgEffect>
                      <a14:backgroundRemoval t="10000" b="90000" l="4548" r="89991">
                        <a14:foregroundMark x1="66840" y1="42400" x2="66840" y2="42400"/>
                        <a14:foregroundMark x1="68970" y1="47133" x2="68970" y2="47133"/>
                        <a14:foregroundMark x1="68970" y1="47133" x2="68970" y2="47133"/>
                        <a14:foregroundMark x1="68326" y1="51100" x2="68326" y2="51100"/>
                        <a14:foregroundMark x1="71710" y1="51467" x2="71710" y2="51467"/>
                        <a14:foregroundMark x1="82525" y1="52267" x2="82525" y2="52267"/>
                        <a14:foregroundMark x1="62614" y1="19333" x2="62614" y2="19333"/>
                        <a14:foregroundMark x1="41952" y1="10867" x2="41952" y2="10867"/>
                        <a14:foregroundMark x1="33160" y1="25067" x2="33160" y2="25067"/>
                        <a14:foregroundMark x1="25944" y1="20500" x2="25944" y2="20500"/>
                        <a14:foregroundMark x1="26697" y1="19733" x2="26697" y2="19733"/>
                        <a14:foregroundMark x1="17798" y1="33533" x2="17798" y2="33533"/>
                        <a14:foregroundMark x1="11871" y1="57400" x2="11871" y2="57400"/>
                        <a14:foregroundMark x1="21504" y1="67267" x2="21504" y2="67267"/>
                        <a14:foregroundMark x1="10904" y1="81267" x2="10904" y2="81267"/>
                        <a14:foregroundMark x1="4548" y1="85000" x2="4548" y2="85000"/>
                        <a14:foregroundMark x1="9436" y1="84600" x2="9436" y2="84600"/>
                        <a14:foregroundMark x1="28702" y1="73767" x2="28702" y2="73767"/>
                        <a14:backgroundMark x1="10994" y1="81267" x2="10994" y2="81267"/>
                        <a14:backgroundMark x1="4494" y1="85667" x2="4494" y2="85667"/>
                        <a14:backgroundMark x1="21253" y1="67367" x2="21253" y2="67367"/>
                        <a14:backgroundMark x1="11961" y1="57300" x2="11961" y2="57300"/>
                        <a14:backgroundMark x1="26929" y1="55233" x2="26929" y2="55233"/>
                        <a14:backgroundMark x1="23599" y1="41567" x2="23599" y2="41567"/>
                        <a14:backgroundMark x1="18192" y1="34600" x2="18192" y2="34600"/>
                        <a14:backgroundMark x1="26374" y1="20933" x2="26374" y2="20933"/>
                        <a14:backgroundMark x1="33286" y1="24800" x2="33286" y2="24800"/>
                        <a14:backgroundMark x1="41325" y1="11167" x2="41325" y2="11167"/>
                        <a14:backgroundMark x1="26231" y1="20933" x2="26231" y2="20933"/>
                        <a14:backgroundMark x1="17511" y1="35400" x2="17511" y2="35400"/>
                        <a14:backgroundMark x1="41325" y1="10633" x2="41325" y2="10633"/>
                        <a14:backgroundMark x1="26088" y1="19900" x2="26088" y2="19900"/>
                        <a14:backgroundMark x1="26088" y1="19900" x2="26088" y2="19900"/>
                      </a14:backgroundRemoval>
                    </a14:imgEffect>
                  </a14:imgLayer>
                </a14:imgProps>
              </a:ext>
              <a:ext uri="{28A0092B-C50C-407E-A947-70E740481C1C}">
                <a14:useLocalDpi xmlns:a14="http://schemas.microsoft.com/office/drawing/2010/main" val="0"/>
              </a:ext>
            </a:extLst>
          </a:blip>
          <a:srcRect l="20425" t="29155" r="18979"/>
          <a:stretch/>
        </p:blipFill>
        <p:spPr bwMode="auto">
          <a:xfrm>
            <a:off x="8119681" y="4953000"/>
            <a:ext cx="6781800" cy="42587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2328164" y="889847"/>
            <a:ext cx="10313035" cy="807720"/>
          </a:xfrm>
          <a:prstGeom prst="rect">
            <a:avLst/>
          </a:prstGeom>
        </p:spPr>
        <p:txBody>
          <a:bodyPr vert="horz" wrap="square" lIns="0" tIns="16510" rIns="0" bIns="0" rtlCol="0">
            <a:spAutoFit/>
          </a:bodyPr>
          <a:lstStyle/>
          <a:p>
            <a:pPr marL="12700">
              <a:lnSpc>
                <a:spcPct val="100000"/>
              </a:lnSpc>
              <a:spcBef>
                <a:spcPts val="130"/>
              </a:spcBef>
            </a:pPr>
            <a:r>
              <a:rPr dirty="0">
                <a:latin typeface="Carlito"/>
                <a:cs typeface="Carlito"/>
              </a:rPr>
              <a:t>Extrinsic</a:t>
            </a:r>
            <a:r>
              <a:rPr spc="-40" dirty="0">
                <a:latin typeface="Carlito"/>
                <a:cs typeface="Carlito"/>
              </a:rPr>
              <a:t> </a:t>
            </a:r>
            <a:r>
              <a:rPr dirty="0">
                <a:latin typeface="Carlito"/>
                <a:cs typeface="Carlito"/>
              </a:rPr>
              <a:t>evaluation</a:t>
            </a:r>
            <a:r>
              <a:rPr spc="-25" dirty="0">
                <a:latin typeface="Carlito"/>
                <a:cs typeface="Carlito"/>
              </a:rPr>
              <a:t> </a:t>
            </a:r>
            <a:r>
              <a:rPr dirty="0">
                <a:latin typeface="Carlito"/>
                <a:cs typeface="Carlito"/>
              </a:rPr>
              <a:t>of</a:t>
            </a:r>
            <a:r>
              <a:rPr lang="en-US" spc="-15" dirty="0">
                <a:latin typeface="Carlito"/>
                <a:cs typeface="Carlito"/>
              </a:rPr>
              <a:t> N-gram</a:t>
            </a:r>
            <a:r>
              <a:rPr spc="-5" dirty="0">
                <a:latin typeface="Carlito"/>
                <a:cs typeface="Carlito"/>
              </a:rPr>
              <a:t> </a:t>
            </a:r>
            <a:r>
              <a:rPr spc="-85" dirty="0">
                <a:latin typeface="Carlito"/>
                <a:cs typeface="Carlito"/>
              </a:rPr>
              <a:t>models</a:t>
            </a:r>
          </a:p>
        </p:txBody>
      </p:sp>
      <p:sp>
        <p:nvSpPr>
          <p:cNvPr id="7" name="object 7"/>
          <p:cNvSpPr txBox="1"/>
          <p:nvPr/>
        </p:nvSpPr>
        <p:spPr>
          <a:xfrm>
            <a:off x="1905000" y="2057400"/>
            <a:ext cx="11468735" cy="5076190"/>
          </a:xfrm>
          <a:prstGeom prst="rect">
            <a:avLst/>
          </a:prstGeom>
        </p:spPr>
        <p:txBody>
          <a:bodyPr vert="horz" wrap="square" lIns="0" tIns="158750" rIns="0" bIns="0" rtlCol="0">
            <a:spAutoFit/>
          </a:bodyPr>
          <a:lstStyle/>
          <a:p>
            <a:pPr marL="561340" indent="-548640">
              <a:lnSpc>
                <a:spcPct val="100000"/>
              </a:lnSpc>
              <a:spcBef>
                <a:spcPts val="1250"/>
              </a:spcBef>
              <a:buClr>
                <a:srgbClr val="CC0000"/>
              </a:buClr>
              <a:buFont typeface="Times New Roman"/>
              <a:buChar char="•"/>
              <a:tabLst>
                <a:tab pos="561340" algn="l"/>
              </a:tabLst>
            </a:pPr>
            <a:r>
              <a:rPr sz="4450" dirty="0">
                <a:latin typeface="Carlito"/>
                <a:cs typeface="Carlito"/>
              </a:rPr>
              <a:t>Best</a:t>
            </a:r>
            <a:r>
              <a:rPr sz="4450" spc="30" dirty="0">
                <a:latin typeface="Carlito"/>
                <a:cs typeface="Carlito"/>
              </a:rPr>
              <a:t> </a:t>
            </a:r>
            <a:r>
              <a:rPr sz="4450" dirty="0">
                <a:latin typeface="Carlito"/>
                <a:cs typeface="Carlito"/>
              </a:rPr>
              <a:t>evaluation</a:t>
            </a:r>
            <a:r>
              <a:rPr sz="4450" spc="50" dirty="0">
                <a:latin typeface="Carlito"/>
                <a:cs typeface="Carlito"/>
              </a:rPr>
              <a:t> </a:t>
            </a:r>
            <a:r>
              <a:rPr sz="4450" dirty="0">
                <a:latin typeface="Carlito"/>
                <a:cs typeface="Carlito"/>
              </a:rPr>
              <a:t>for</a:t>
            </a:r>
            <a:r>
              <a:rPr sz="4450" spc="40" dirty="0">
                <a:latin typeface="Carlito"/>
                <a:cs typeface="Carlito"/>
              </a:rPr>
              <a:t> </a:t>
            </a:r>
            <a:r>
              <a:rPr sz="4450" dirty="0">
                <a:latin typeface="Carlito"/>
                <a:cs typeface="Carlito"/>
              </a:rPr>
              <a:t>comparing</a:t>
            </a:r>
            <a:r>
              <a:rPr sz="4450" spc="40" dirty="0">
                <a:latin typeface="Carlito"/>
                <a:cs typeface="Carlito"/>
              </a:rPr>
              <a:t> </a:t>
            </a:r>
            <a:r>
              <a:rPr sz="4450" dirty="0">
                <a:latin typeface="Carlito"/>
                <a:cs typeface="Carlito"/>
              </a:rPr>
              <a:t>models</a:t>
            </a:r>
            <a:r>
              <a:rPr sz="4450" spc="50" dirty="0">
                <a:latin typeface="Carlito"/>
                <a:cs typeface="Carlito"/>
              </a:rPr>
              <a:t> </a:t>
            </a:r>
            <a:r>
              <a:rPr sz="4450" dirty="0">
                <a:latin typeface="Carlito"/>
                <a:cs typeface="Carlito"/>
              </a:rPr>
              <a:t>A</a:t>
            </a:r>
            <a:r>
              <a:rPr sz="4450" spc="55" dirty="0">
                <a:latin typeface="Carlito"/>
                <a:cs typeface="Carlito"/>
              </a:rPr>
              <a:t> </a:t>
            </a:r>
            <a:r>
              <a:rPr sz="4450" dirty="0">
                <a:latin typeface="Carlito"/>
                <a:cs typeface="Carlito"/>
              </a:rPr>
              <a:t>and</a:t>
            </a:r>
            <a:r>
              <a:rPr sz="4450" spc="50" dirty="0">
                <a:latin typeface="Carlito"/>
                <a:cs typeface="Carlito"/>
              </a:rPr>
              <a:t> </a:t>
            </a:r>
            <a:r>
              <a:rPr sz="4450" spc="-50" dirty="0">
                <a:latin typeface="Carlito"/>
                <a:cs typeface="Carlito"/>
              </a:rPr>
              <a:t>B</a:t>
            </a:r>
            <a:endParaRPr sz="4450" dirty="0">
              <a:latin typeface="Carlito"/>
              <a:cs typeface="Carlito"/>
            </a:endParaRPr>
          </a:p>
          <a:p>
            <a:pPr marL="1110615" lvl="1" indent="-365760">
              <a:lnSpc>
                <a:spcPct val="100000"/>
              </a:lnSpc>
              <a:spcBef>
                <a:spcPts val="1010"/>
              </a:spcBef>
              <a:buFont typeface="Times New Roman"/>
              <a:buChar char="•"/>
              <a:tabLst>
                <a:tab pos="1110615" algn="l"/>
              </a:tabLst>
            </a:pPr>
            <a:r>
              <a:rPr sz="3800" dirty="0">
                <a:latin typeface="Carlito"/>
                <a:cs typeface="Carlito"/>
              </a:rPr>
              <a:t>Put</a:t>
            </a:r>
            <a:r>
              <a:rPr sz="3800" spc="5" dirty="0">
                <a:latin typeface="Carlito"/>
                <a:cs typeface="Carlito"/>
              </a:rPr>
              <a:t> </a:t>
            </a:r>
            <a:r>
              <a:rPr sz="3800" dirty="0">
                <a:latin typeface="Carlito"/>
                <a:cs typeface="Carlito"/>
              </a:rPr>
              <a:t>each</a:t>
            </a:r>
            <a:r>
              <a:rPr sz="3800" spc="25" dirty="0">
                <a:latin typeface="Carlito"/>
                <a:cs typeface="Carlito"/>
              </a:rPr>
              <a:t> </a:t>
            </a:r>
            <a:r>
              <a:rPr sz="3800" dirty="0">
                <a:latin typeface="Carlito"/>
                <a:cs typeface="Carlito"/>
              </a:rPr>
              <a:t>model</a:t>
            </a:r>
            <a:r>
              <a:rPr sz="3800" spc="15" dirty="0">
                <a:latin typeface="Carlito"/>
                <a:cs typeface="Carlito"/>
              </a:rPr>
              <a:t> </a:t>
            </a:r>
            <a:r>
              <a:rPr sz="3800" dirty="0">
                <a:latin typeface="Carlito"/>
                <a:cs typeface="Carlito"/>
              </a:rPr>
              <a:t>in</a:t>
            </a:r>
            <a:r>
              <a:rPr sz="3800" spc="20" dirty="0">
                <a:latin typeface="Carlito"/>
                <a:cs typeface="Carlito"/>
              </a:rPr>
              <a:t> </a:t>
            </a:r>
            <a:r>
              <a:rPr sz="3800" dirty="0">
                <a:latin typeface="Carlito"/>
                <a:cs typeface="Carlito"/>
              </a:rPr>
              <a:t>a</a:t>
            </a:r>
            <a:r>
              <a:rPr sz="3800" spc="20" dirty="0">
                <a:latin typeface="Carlito"/>
                <a:cs typeface="Carlito"/>
              </a:rPr>
              <a:t> </a:t>
            </a:r>
            <a:r>
              <a:rPr sz="3800" spc="-20" dirty="0">
                <a:latin typeface="Carlito"/>
                <a:cs typeface="Carlito"/>
              </a:rPr>
              <a:t>task</a:t>
            </a:r>
            <a:endParaRPr sz="3800" dirty="0">
              <a:latin typeface="Carlito"/>
              <a:cs typeface="Carlito"/>
            </a:endParaRPr>
          </a:p>
          <a:p>
            <a:pPr marL="1769745" lvl="2" indent="-475615">
              <a:lnSpc>
                <a:spcPct val="100000"/>
              </a:lnSpc>
              <a:spcBef>
                <a:spcPts val="969"/>
              </a:spcBef>
              <a:buClr>
                <a:srgbClr val="CC0000"/>
              </a:buClr>
              <a:buFont typeface="Times New Roman"/>
              <a:buChar char="•"/>
              <a:tabLst>
                <a:tab pos="1769745" algn="l"/>
              </a:tabLst>
            </a:pPr>
            <a:r>
              <a:rPr sz="3800" dirty="0">
                <a:latin typeface="Carlito"/>
                <a:cs typeface="Carlito"/>
              </a:rPr>
              <a:t>spelling</a:t>
            </a:r>
            <a:r>
              <a:rPr sz="3800" spc="35" dirty="0">
                <a:latin typeface="Carlito"/>
                <a:cs typeface="Carlito"/>
              </a:rPr>
              <a:t> </a:t>
            </a:r>
            <a:r>
              <a:rPr sz="3800" dirty="0">
                <a:latin typeface="Carlito"/>
                <a:cs typeface="Carlito"/>
              </a:rPr>
              <a:t>corrector,</a:t>
            </a:r>
            <a:r>
              <a:rPr sz="3800" spc="45" dirty="0">
                <a:latin typeface="Carlito"/>
                <a:cs typeface="Carlito"/>
              </a:rPr>
              <a:t> </a:t>
            </a:r>
            <a:r>
              <a:rPr sz="3800" dirty="0">
                <a:latin typeface="Carlito"/>
                <a:cs typeface="Carlito"/>
              </a:rPr>
              <a:t>speech</a:t>
            </a:r>
            <a:r>
              <a:rPr sz="3800" spc="50" dirty="0">
                <a:latin typeface="Carlito"/>
                <a:cs typeface="Carlito"/>
              </a:rPr>
              <a:t> </a:t>
            </a:r>
            <a:r>
              <a:rPr sz="3800" dirty="0">
                <a:latin typeface="Carlito"/>
                <a:cs typeface="Carlito"/>
              </a:rPr>
              <a:t>recognizer,</a:t>
            </a:r>
            <a:r>
              <a:rPr sz="3800" spc="45" dirty="0">
                <a:latin typeface="Carlito"/>
                <a:cs typeface="Carlito"/>
              </a:rPr>
              <a:t> </a:t>
            </a:r>
            <a:r>
              <a:rPr sz="3800" dirty="0">
                <a:latin typeface="Carlito"/>
                <a:cs typeface="Carlito"/>
              </a:rPr>
              <a:t>MT</a:t>
            </a:r>
            <a:r>
              <a:rPr sz="3800" spc="55" dirty="0">
                <a:latin typeface="Carlito"/>
                <a:cs typeface="Carlito"/>
              </a:rPr>
              <a:t> </a:t>
            </a:r>
            <a:r>
              <a:rPr sz="3800" spc="-10" dirty="0">
                <a:latin typeface="Carlito"/>
                <a:cs typeface="Carlito"/>
              </a:rPr>
              <a:t>system</a:t>
            </a:r>
            <a:endParaRPr sz="3800" dirty="0">
              <a:latin typeface="Carlito"/>
              <a:cs typeface="Carlito"/>
            </a:endParaRPr>
          </a:p>
          <a:p>
            <a:pPr marL="1110615" lvl="1" indent="-365760">
              <a:lnSpc>
                <a:spcPct val="100000"/>
              </a:lnSpc>
              <a:spcBef>
                <a:spcPts val="975"/>
              </a:spcBef>
              <a:buFont typeface="Times New Roman"/>
              <a:buChar char="•"/>
              <a:tabLst>
                <a:tab pos="1110615" algn="l"/>
              </a:tabLst>
            </a:pPr>
            <a:r>
              <a:rPr sz="3800" dirty="0">
                <a:latin typeface="Carlito"/>
                <a:cs typeface="Carlito"/>
              </a:rPr>
              <a:t>Run the</a:t>
            </a:r>
            <a:r>
              <a:rPr sz="3800" spc="20" dirty="0">
                <a:latin typeface="Carlito"/>
                <a:cs typeface="Carlito"/>
              </a:rPr>
              <a:t> </a:t>
            </a:r>
            <a:r>
              <a:rPr sz="3800" dirty="0">
                <a:latin typeface="Carlito"/>
                <a:cs typeface="Carlito"/>
              </a:rPr>
              <a:t>task,</a:t>
            </a:r>
            <a:r>
              <a:rPr sz="3800" spc="5" dirty="0">
                <a:latin typeface="Carlito"/>
                <a:cs typeface="Carlito"/>
              </a:rPr>
              <a:t> </a:t>
            </a:r>
            <a:r>
              <a:rPr sz="3800" dirty="0">
                <a:latin typeface="Carlito"/>
                <a:cs typeface="Carlito"/>
              </a:rPr>
              <a:t>get an</a:t>
            </a:r>
            <a:r>
              <a:rPr sz="3800" spc="15" dirty="0">
                <a:latin typeface="Carlito"/>
                <a:cs typeface="Carlito"/>
              </a:rPr>
              <a:t> </a:t>
            </a:r>
            <a:r>
              <a:rPr sz="3800" dirty="0">
                <a:latin typeface="Carlito"/>
                <a:cs typeface="Carlito"/>
              </a:rPr>
              <a:t>accuracy</a:t>
            </a:r>
            <a:r>
              <a:rPr sz="3800" spc="15" dirty="0">
                <a:latin typeface="Carlito"/>
                <a:cs typeface="Carlito"/>
              </a:rPr>
              <a:t> </a:t>
            </a:r>
            <a:r>
              <a:rPr sz="3800" dirty="0">
                <a:latin typeface="Carlito"/>
                <a:cs typeface="Carlito"/>
              </a:rPr>
              <a:t>for</a:t>
            </a:r>
            <a:r>
              <a:rPr sz="3800" spc="10" dirty="0">
                <a:latin typeface="Carlito"/>
                <a:cs typeface="Carlito"/>
              </a:rPr>
              <a:t> </a:t>
            </a:r>
            <a:r>
              <a:rPr sz="3800" dirty="0">
                <a:latin typeface="Carlito"/>
                <a:cs typeface="Carlito"/>
              </a:rPr>
              <a:t>A</a:t>
            </a:r>
            <a:r>
              <a:rPr sz="3800" spc="15" dirty="0">
                <a:latin typeface="Carlito"/>
                <a:cs typeface="Carlito"/>
              </a:rPr>
              <a:t> </a:t>
            </a:r>
            <a:r>
              <a:rPr sz="3800" dirty="0">
                <a:latin typeface="Carlito"/>
                <a:cs typeface="Carlito"/>
              </a:rPr>
              <a:t>and</a:t>
            </a:r>
            <a:r>
              <a:rPr sz="3800" spc="10" dirty="0">
                <a:latin typeface="Carlito"/>
                <a:cs typeface="Carlito"/>
              </a:rPr>
              <a:t> </a:t>
            </a:r>
            <a:r>
              <a:rPr sz="3800" dirty="0">
                <a:latin typeface="Carlito"/>
                <a:cs typeface="Carlito"/>
              </a:rPr>
              <a:t>for</a:t>
            </a:r>
            <a:r>
              <a:rPr sz="3800" spc="15" dirty="0">
                <a:latin typeface="Carlito"/>
                <a:cs typeface="Carlito"/>
              </a:rPr>
              <a:t> </a:t>
            </a:r>
            <a:r>
              <a:rPr sz="3800" spc="-50" dirty="0">
                <a:latin typeface="Carlito"/>
                <a:cs typeface="Carlito"/>
              </a:rPr>
              <a:t>B</a:t>
            </a:r>
            <a:endParaRPr sz="3800" dirty="0">
              <a:latin typeface="Carlito"/>
              <a:cs typeface="Carlito"/>
            </a:endParaRPr>
          </a:p>
          <a:p>
            <a:pPr marL="1659889" lvl="2" indent="-365760">
              <a:lnSpc>
                <a:spcPct val="100000"/>
              </a:lnSpc>
              <a:spcBef>
                <a:spcPts val="975"/>
              </a:spcBef>
              <a:buClr>
                <a:srgbClr val="CC0000"/>
              </a:buClr>
              <a:buFont typeface="Times New Roman"/>
              <a:buChar char="•"/>
              <a:tabLst>
                <a:tab pos="1659889" algn="l"/>
              </a:tabLst>
            </a:pPr>
            <a:r>
              <a:rPr sz="3800" dirty="0">
                <a:latin typeface="Carlito"/>
                <a:cs typeface="Carlito"/>
              </a:rPr>
              <a:t>How</a:t>
            </a:r>
            <a:r>
              <a:rPr sz="3800" spc="40" dirty="0">
                <a:latin typeface="Carlito"/>
                <a:cs typeface="Carlito"/>
              </a:rPr>
              <a:t> </a:t>
            </a:r>
            <a:r>
              <a:rPr sz="3800" dirty="0">
                <a:latin typeface="Carlito"/>
                <a:cs typeface="Carlito"/>
              </a:rPr>
              <a:t>many</a:t>
            </a:r>
            <a:r>
              <a:rPr sz="3800" spc="50" dirty="0">
                <a:latin typeface="Carlito"/>
                <a:cs typeface="Carlito"/>
              </a:rPr>
              <a:t> </a:t>
            </a:r>
            <a:r>
              <a:rPr sz="3800" dirty="0">
                <a:latin typeface="Carlito"/>
                <a:cs typeface="Carlito"/>
              </a:rPr>
              <a:t>misspelled</a:t>
            </a:r>
            <a:r>
              <a:rPr sz="3800" spc="45" dirty="0">
                <a:latin typeface="Carlito"/>
                <a:cs typeface="Carlito"/>
              </a:rPr>
              <a:t> </a:t>
            </a:r>
            <a:r>
              <a:rPr sz="3800" dirty="0">
                <a:latin typeface="Carlito"/>
                <a:cs typeface="Carlito"/>
              </a:rPr>
              <a:t>words</a:t>
            </a:r>
            <a:r>
              <a:rPr sz="3800" spc="45" dirty="0">
                <a:latin typeface="Carlito"/>
                <a:cs typeface="Carlito"/>
              </a:rPr>
              <a:t> </a:t>
            </a:r>
            <a:r>
              <a:rPr sz="3800" dirty="0">
                <a:latin typeface="Carlito"/>
                <a:cs typeface="Carlito"/>
              </a:rPr>
              <a:t>corrected</a:t>
            </a:r>
            <a:r>
              <a:rPr sz="3800" spc="45" dirty="0">
                <a:latin typeface="Carlito"/>
                <a:cs typeface="Carlito"/>
              </a:rPr>
              <a:t> </a:t>
            </a:r>
            <a:r>
              <a:rPr sz="3800" spc="-10" dirty="0">
                <a:latin typeface="Carlito"/>
                <a:cs typeface="Carlito"/>
              </a:rPr>
              <a:t>properly</a:t>
            </a:r>
            <a:endParaRPr sz="3800" dirty="0">
              <a:latin typeface="Carlito"/>
              <a:cs typeface="Carlito"/>
            </a:endParaRPr>
          </a:p>
          <a:p>
            <a:pPr marL="1659889" lvl="2" indent="-365760">
              <a:lnSpc>
                <a:spcPct val="100000"/>
              </a:lnSpc>
              <a:spcBef>
                <a:spcPts val="969"/>
              </a:spcBef>
              <a:buClr>
                <a:srgbClr val="CC0000"/>
              </a:buClr>
              <a:buFont typeface="Times New Roman"/>
              <a:buChar char="•"/>
              <a:tabLst>
                <a:tab pos="1659889" algn="l"/>
              </a:tabLst>
            </a:pPr>
            <a:r>
              <a:rPr sz="3800" dirty="0">
                <a:latin typeface="Carlito"/>
                <a:cs typeface="Carlito"/>
              </a:rPr>
              <a:t>How</a:t>
            </a:r>
            <a:r>
              <a:rPr sz="3800" spc="40" dirty="0">
                <a:latin typeface="Carlito"/>
                <a:cs typeface="Carlito"/>
              </a:rPr>
              <a:t> </a:t>
            </a:r>
            <a:r>
              <a:rPr sz="3800" dirty="0">
                <a:latin typeface="Carlito"/>
                <a:cs typeface="Carlito"/>
              </a:rPr>
              <a:t>many</a:t>
            </a:r>
            <a:r>
              <a:rPr sz="3800" spc="50" dirty="0">
                <a:latin typeface="Carlito"/>
                <a:cs typeface="Carlito"/>
              </a:rPr>
              <a:t> </a:t>
            </a:r>
            <a:r>
              <a:rPr sz="3800" dirty="0">
                <a:latin typeface="Carlito"/>
                <a:cs typeface="Carlito"/>
              </a:rPr>
              <a:t>words</a:t>
            </a:r>
            <a:r>
              <a:rPr sz="3800" spc="40" dirty="0">
                <a:latin typeface="Carlito"/>
                <a:cs typeface="Carlito"/>
              </a:rPr>
              <a:t> </a:t>
            </a:r>
            <a:r>
              <a:rPr sz="3800" dirty="0">
                <a:latin typeface="Carlito"/>
                <a:cs typeface="Carlito"/>
              </a:rPr>
              <a:t>translated</a:t>
            </a:r>
            <a:r>
              <a:rPr sz="3800" spc="50" dirty="0">
                <a:latin typeface="Carlito"/>
                <a:cs typeface="Carlito"/>
              </a:rPr>
              <a:t> </a:t>
            </a:r>
            <a:r>
              <a:rPr sz="3800" spc="-10" dirty="0">
                <a:latin typeface="Carlito"/>
                <a:cs typeface="Carlito"/>
              </a:rPr>
              <a:t>correctly</a:t>
            </a:r>
            <a:endParaRPr sz="3800" dirty="0">
              <a:latin typeface="Carlito"/>
              <a:cs typeface="Carlito"/>
            </a:endParaRPr>
          </a:p>
          <a:p>
            <a:pPr marL="1110615" lvl="1" indent="-365760">
              <a:lnSpc>
                <a:spcPct val="100000"/>
              </a:lnSpc>
              <a:spcBef>
                <a:spcPts val="1010"/>
              </a:spcBef>
              <a:buFont typeface="Times New Roman"/>
              <a:buChar char="•"/>
              <a:tabLst>
                <a:tab pos="1110615" algn="l"/>
              </a:tabLst>
            </a:pPr>
            <a:r>
              <a:rPr sz="3800" dirty="0">
                <a:latin typeface="Carlito"/>
                <a:cs typeface="Carlito"/>
              </a:rPr>
              <a:t>Compare</a:t>
            </a:r>
            <a:r>
              <a:rPr sz="3800" spc="35" dirty="0">
                <a:latin typeface="Carlito"/>
                <a:cs typeface="Carlito"/>
              </a:rPr>
              <a:t> </a:t>
            </a:r>
            <a:r>
              <a:rPr sz="3800" dirty="0">
                <a:latin typeface="Carlito"/>
                <a:cs typeface="Carlito"/>
              </a:rPr>
              <a:t>accuracy</a:t>
            </a:r>
            <a:r>
              <a:rPr sz="3800" spc="30" dirty="0">
                <a:latin typeface="Carlito"/>
                <a:cs typeface="Carlito"/>
              </a:rPr>
              <a:t> </a:t>
            </a:r>
            <a:r>
              <a:rPr sz="3800" dirty="0">
                <a:latin typeface="Carlito"/>
                <a:cs typeface="Carlito"/>
              </a:rPr>
              <a:t>for</a:t>
            </a:r>
            <a:r>
              <a:rPr sz="3800" spc="25" dirty="0">
                <a:latin typeface="Carlito"/>
                <a:cs typeface="Carlito"/>
              </a:rPr>
              <a:t> </a:t>
            </a:r>
            <a:r>
              <a:rPr sz="3800" dirty="0">
                <a:latin typeface="Carlito"/>
                <a:cs typeface="Carlito"/>
              </a:rPr>
              <a:t>A</a:t>
            </a:r>
            <a:r>
              <a:rPr sz="3800" spc="25" dirty="0">
                <a:latin typeface="Carlito"/>
                <a:cs typeface="Carlito"/>
              </a:rPr>
              <a:t> </a:t>
            </a:r>
            <a:r>
              <a:rPr sz="3800" dirty="0">
                <a:latin typeface="Carlito"/>
                <a:cs typeface="Carlito"/>
              </a:rPr>
              <a:t>and</a:t>
            </a:r>
            <a:r>
              <a:rPr sz="3800" spc="30" dirty="0">
                <a:latin typeface="Carlito"/>
                <a:cs typeface="Carlito"/>
              </a:rPr>
              <a:t> </a:t>
            </a:r>
            <a:r>
              <a:rPr sz="3800" spc="-50" dirty="0">
                <a:latin typeface="Carlito"/>
                <a:cs typeface="Carlito"/>
              </a:rPr>
              <a:t>B</a:t>
            </a:r>
            <a:endParaRPr sz="3800" dirty="0">
              <a:latin typeface="Carlito"/>
              <a:cs typeface="Carl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388" name="Picture 4" descr="13 Hard to Learn Skills That Will Help You Succeed | Inc.com">
            <a:extLst>
              <a:ext uri="{FF2B5EF4-FFF2-40B4-BE49-F238E27FC236}">
                <a16:creationId xmlns:a16="http://schemas.microsoft.com/office/drawing/2014/main" id="{4FDEAF96-1C13-1F0F-3FC4-4E55A5A94DCB}"/>
              </a:ext>
            </a:extLst>
          </p:cNvPr>
          <p:cNvPicPr>
            <a:picLocks noChangeAspect="1" noChangeArrowheads="1"/>
          </p:cNvPicPr>
          <p:nvPr/>
        </p:nvPicPr>
        <p:blipFill rotWithShape="1">
          <a:blip r:embed="rId3">
            <a:alphaModFix amt="7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548" r="33452"/>
          <a:stretch/>
        </p:blipFill>
        <p:spPr bwMode="auto">
          <a:xfrm>
            <a:off x="8381999" y="696554"/>
            <a:ext cx="6248401" cy="689174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10" name="Rectangle 2">
            <a:extLst>
              <a:ext uri="{FF2B5EF4-FFF2-40B4-BE49-F238E27FC236}">
                <a16:creationId xmlns:a16="http://schemas.microsoft.com/office/drawing/2014/main" id="{72F39A9D-EF3E-8274-3C72-820FC0A271A0}"/>
              </a:ext>
            </a:extLst>
          </p:cNvPr>
          <p:cNvSpPr txBox="1">
            <a:spLocks noChangeArrowheads="1"/>
          </p:cNvSpPr>
          <p:nvPr/>
        </p:nvSpPr>
        <p:spPr>
          <a:xfrm>
            <a:off x="685800" y="329897"/>
            <a:ext cx="12273280" cy="784830"/>
          </a:xfrm>
          <a:prstGeom prst="rect">
            <a:avLst/>
          </a:prstGeom>
        </p:spPr>
        <p:txBody>
          <a:bodyPr wrap="square" lIns="0" tIns="0" rIns="0" bIns="0">
            <a:spAutoFit/>
          </a:bodyPr>
          <a:lstStyle>
            <a:lvl1pPr>
              <a:defRPr sz="5100" b="1" i="0">
                <a:solidFill>
                  <a:schemeClr val="tx1"/>
                </a:solidFill>
                <a:latin typeface="Arial"/>
                <a:ea typeface="+mj-ea"/>
                <a:cs typeface="Arial"/>
              </a:defRPr>
            </a:lvl1pPr>
          </a:lstStyle>
          <a:p>
            <a:r>
              <a:rPr lang="en-US" altLang="en-US" dirty="0"/>
              <a:t>Evaluation of Language Models</a:t>
            </a:r>
          </a:p>
        </p:txBody>
      </p:sp>
      <p:sp>
        <p:nvSpPr>
          <p:cNvPr id="11" name="Rectangle 3">
            <a:extLst>
              <a:ext uri="{FF2B5EF4-FFF2-40B4-BE49-F238E27FC236}">
                <a16:creationId xmlns:a16="http://schemas.microsoft.com/office/drawing/2014/main" id="{5B0F06D7-0454-979C-3A3C-0E62B35D7C9A}"/>
              </a:ext>
            </a:extLst>
          </p:cNvPr>
          <p:cNvSpPr txBox="1">
            <a:spLocks noChangeArrowheads="1"/>
          </p:cNvSpPr>
          <p:nvPr/>
        </p:nvSpPr>
        <p:spPr>
          <a:xfrm>
            <a:off x="685800" y="1981200"/>
            <a:ext cx="8763000" cy="4370427"/>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r>
              <a:rPr lang="en-US" altLang="en-US" sz="2800" dirty="0"/>
              <a:t>Ideally, evaluate use of model in end application (</a:t>
            </a:r>
            <a:r>
              <a:rPr lang="en-US" altLang="en-US" sz="2800" b="1" i="1" dirty="0"/>
              <a:t>extrinsic</a:t>
            </a:r>
            <a:r>
              <a:rPr lang="en-US" altLang="en-US" sz="2800" dirty="0"/>
              <a:t>, </a:t>
            </a:r>
            <a:r>
              <a:rPr lang="en-US" altLang="en-US" sz="2800" b="1" i="1" dirty="0"/>
              <a:t>in vivo</a:t>
            </a:r>
            <a:r>
              <a:rPr lang="en-US" altLang="en-US" sz="2800" dirty="0"/>
              <a:t>)</a:t>
            </a:r>
          </a:p>
          <a:p>
            <a:pPr lvl="1"/>
            <a:r>
              <a:rPr lang="en-US" altLang="en-US" sz="2400" dirty="0">
                <a:solidFill>
                  <a:srgbClr val="00B050"/>
                </a:solidFill>
              </a:rPr>
              <a:t>Realistic</a:t>
            </a:r>
          </a:p>
          <a:p>
            <a:pPr lvl="1"/>
            <a:r>
              <a:rPr lang="en-US" altLang="en-US" sz="2400" dirty="0">
                <a:solidFill>
                  <a:srgbClr val="00B050"/>
                </a:solidFill>
              </a:rPr>
              <a:t>Expensive</a:t>
            </a:r>
          </a:p>
          <a:p>
            <a:pPr lvl="1"/>
            <a:endParaRPr lang="en-US" altLang="en-US" sz="2400" dirty="0">
              <a:solidFill>
                <a:srgbClr val="00B050"/>
              </a:solidFill>
            </a:endParaRPr>
          </a:p>
          <a:p>
            <a:pPr marL="457200" indent="-457200">
              <a:buFont typeface="Arial" panose="020B0604020202020204" pitchFamily="34" charset="0"/>
              <a:buChar char="•"/>
            </a:pPr>
            <a:r>
              <a:rPr lang="en-US" altLang="en-US" sz="2800" dirty="0"/>
              <a:t>Evaluate on ability to model test corpus (</a:t>
            </a:r>
            <a:r>
              <a:rPr lang="en-US" altLang="en-US" sz="2800" b="1" i="1" dirty="0"/>
              <a:t>intrinsic</a:t>
            </a:r>
            <a:r>
              <a:rPr lang="en-US" altLang="en-US" sz="2800" dirty="0"/>
              <a:t>).</a:t>
            </a:r>
          </a:p>
          <a:p>
            <a:pPr lvl="1"/>
            <a:r>
              <a:rPr lang="en-US" altLang="en-US" sz="2400" dirty="0">
                <a:solidFill>
                  <a:srgbClr val="00B050"/>
                </a:solidFill>
              </a:rPr>
              <a:t>Less realistic</a:t>
            </a:r>
          </a:p>
          <a:p>
            <a:pPr lvl="1"/>
            <a:r>
              <a:rPr lang="en-US" altLang="en-US" sz="2400" dirty="0">
                <a:solidFill>
                  <a:srgbClr val="00B050"/>
                </a:solidFill>
              </a:rPr>
              <a:t>Cheaper</a:t>
            </a:r>
          </a:p>
          <a:p>
            <a:pPr lvl="1"/>
            <a:endParaRPr lang="en-US" altLang="en-US" sz="2400" dirty="0">
              <a:solidFill>
                <a:srgbClr val="00B050"/>
              </a:solidFill>
            </a:endParaRPr>
          </a:p>
          <a:p>
            <a:pPr marL="457200" indent="-457200">
              <a:buFont typeface="Arial" panose="020B0604020202020204" pitchFamily="34" charset="0"/>
              <a:buChar char="•"/>
            </a:pPr>
            <a:r>
              <a:rPr lang="en-US" altLang="en-US" sz="2800" dirty="0"/>
              <a:t>Verify at least once that intrinsic evaluation correlates with an extrinsic one.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843728" rIns="0" bIns="0" rtlCol="0">
            <a:spAutoFit/>
          </a:bodyPr>
          <a:lstStyle/>
          <a:p>
            <a:pPr marL="12700">
              <a:lnSpc>
                <a:spcPct val="100000"/>
              </a:lnSpc>
              <a:spcBef>
                <a:spcPts val="130"/>
              </a:spcBef>
            </a:pPr>
            <a:r>
              <a:rPr dirty="0">
                <a:latin typeface="Carlito"/>
                <a:cs typeface="Carlito"/>
              </a:rPr>
              <a:t>Intuition</a:t>
            </a:r>
            <a:r>
              <a:rPr spc="-35" dirty="0">
                <a:latin typeface="Carlito"/>
                <a:cs typeface="Carlito"/>
              </a:rPr>
              <a:t> </a:t>
            </a:r>
            <a:r>
              <a:rPr dirty="0">
                <a:latin typeface="Carlito"/>
                <a:cs typeface="Carlito"/>
              </a:rPr>
              <a:t>of</a:t>
            </a:r>
            <a:r>
              <a:rPr spc="-15" dirty="0">
                <a:latin typeface="Carlito"/>
                <a:cs typeface="Carlito"/>
              </a:rPr>
              <a:t> </a:t>
            </a:r>
            <a:r>
              <a:rPr spc="-10" dirty="0">
                <a:latin typeface="Carlito"/>
                <a:cs typeface="Carlito"/>
              </a:rPr>
              <a:t>Perplexity</a:t>
            </a:r>
          </a:p>
        </p:txBody>
      </p:sp>
      <p:sp>
        <p:nvSpPr>
          <p:cNvPr id="7" name="object 7"/>
          <p:cNvSpPr txBox="1"/>
          <p:nvPr/>
        </p:nvSpPr>
        <p:spPr>
          <a:xfrm>
            <a:off x="583183" y="2080004"/>
            <a:ext cx="8359775" cy="4488180"/>
          </a:xfrm>
          <a:prstGeom prst="rect">
            <a:avLst/>
          </a:prstGeom>
        </p:spPr>
        <p:txBody>
          <a:bodyPr vert="horz" wrap="square" lIns="0" tIns="76835" rIns="0" bIns="0" rtlCol="0">
            <a:spAutoFit/>
          </a:bodyPr>
          <a:lstStyle/>
          <a:p>
            <a:pPr marL="599440" indent="-548640">
              <a:lnSpc>
                <a:spcPct val="100000"/>
              </a:lnSpc>
              <a:spcBef>
                <a:spcPts val="605"/>
              </a:spcBef>
              <a:buClr>
                <a:srgbClr val="CC0000"/>
              </a:buClr>
              <a:buFont typeface="Times New Roman"/>
              <a:buChar char="•"/>
              <a:tabLst>
                <a:tab pos="599440" algn="l"/>
              </a:tabLst>
            </a:pPr>
            <a:r>
              <a:rPr sz="3500" dirty="0">
                <a:latin typeface="Carlito"/>
                <a:cs typeface="Carlito"/>
              </a:rPr>
              <a:t>The</a:t>
            </a:r>
            <a:r>
              <a:rPr sz="3500" spc="20" dirty="0">
                <a:latin typeface="Carlito"/>
                <a:cs typeface="Carlito"/>
              </a:rPr>
              <a:t> </a:t>
            </a:r>
            <a:r>
              <a:rPr sz="3500" dirty="0">
                <a:latin typeface="Carlito"/>
                <a:cs typeface="Carlito"/>
              </a:rPr>
              <a:t>Shannon</a:t>
            </a:r>
            <a:r>
              <a:rPr sz="3500" spc="5" dirty="0">
                <a:latin typeface="Carlito"/>
                <a:cs typeface="Carlito"/>
              </a:rPr>
              <a:t> </a:t>
            </a:r>
            <a:r>
              <a:rPr sz="3500" spc="-10" dirty="0">
                <a:latin typeface="Carlito"/>
                <a:cs typeface="Carlito"/>
              </a:rPr>
              <a:t>Game:</a:t>
            </a:r>
            <a:endParaRPr sz="3500" dirty="0">
              <a:latin typeface="Carlito"/>
              <a:cs typeface="Carlito"/>
            </a:endParaRPr>
          </a:p>
          <a:p>
            <a:pPr marL="1148715" lvl="1" indent="-365760">
              <a:lnSpc>
                <a:spcPct val="100000"/>
              </a:lnSpc>
              <a:spcBef>
                <a:spcPts val="430"/>
              </a:spcBef>
              <a:buFont typeface="Times New Roman"/>
              <a:buChar char="•"/>
              <a:tabLst>
                <a:tab pos="1148715" algn="l"/>
              </a:tabLst>
            </a:pPr>
            <a:r>
              <a:rPr sz="3200" dirty="0">
                <a:latin typeface="Carlito"/>
                <a:cs typeface="Carlito"/>
              </a:rPr>
              <a:t>How</a:t>
            </a:r>
            <a:r>
              <a:rPr sz="3200" spc="-40" dirty="0">
                <a:latin typeface="Carlito"/>
                <a:cs typeface="Carlito"/>
              </a:rPr>
              <a:t> </a:t>
            </a:r>
            <a:r>
              <a:rPr sz="3200" dirty="0">
                <a:latin typeface="Carlito"/>
                <a:cs typeface="Carlito"/>
              </a:rPr>
              <a:t>well</a:t>
            </a:r>
            <a:r>
              <a:rPr sz="3200" spc="-25" dirty="0">
                <a:latin typeface="Carlito"/>
                <a:cs typeface="Carlito"/>
              </a:rPr>
              <a:t> </a:t>
            </a:r>
            <a:r>
              <a:rPr sz="3200" dirty="0">
                <a:latin typeface="Carlito"/>
                <a:cs typeface="Carlito"/>
              </a:rPr>
              <a:t>can</a:t>
            </a:r>
            <a:r>
              <a:rPr sz="3200" spc="-35" dirty="0">
                <a:latin typeface="Carlito"/>
                <a:cs typeface="Carlito"/>
              </a:rPr>
              <a:t> </a:t>
            </a:r>
            <a:r>
              <a:rPr sz="3200" dirty="0">
                <a:latin typeface="Carlito"/>
                <a:cs typeface="Carlito"/>
              </a:rPr>
              <a:t>we</a:t>
            </a:r>
            <a:r>
              <a:rPr sz="3200" spc="-30" dirty="0">
                <a:latin typeface="Carlito"/>
                <a:cs typeface="Carlito"/>
              </a:rPr>
              <a:t> </a:t>
            </a:r>
            <a:r>
              <a:rPr sz="3200" dirty="0">
                <a:latin typeface="Carlito"/>
                <a:cs typeface="Carlito"/>
              </a:rPr>
              <a:t>predict</a:t>
            </a:r>
            <a:r>
              <a:rPr sz="3200" spc="-25" dirty="0">
                <a:latin typeface="Carlito"/>
                <a:cs typeface="Carlito"/>
              </a:rPr>
              <a:t> </a:t>
            </a:r>
            <a:r>
              <a:rPr sz="3200" dirty="0">
                <a:latin typeface="Carlito"/>
                <a:cs typeface="Carlito"/>
              </a:rPr>
              <a:t>the</a:t>
            </a:r>
            <a:r>
              <a:rPr sz="3200" spc="-25" dirty="0">
                <a:latin typeface="Carlito"/>
                <a:cs typeface="Carlito"/>
              </a:rPr>
              <a:t> </a:t>
            </a:r>
            <a:r>
              <a:rPr sz="3200" dirty="0">
                <a:latin typeface="Carlito"/>
                <a:cs typeface="Carlito"/>
              </a:rPr>
              <a:t>next</a:t>
            </a:r>
            <a:r>
              <a:rPr sz="3200" spc="-25" dirty="0">
                <a:latin typeface="Carlito"/>
                <a:cs typeface="Carlito"/>
              </a:rPr>
              <a:t> </a:t>
            </a:r>
            <a:r>
              <a:rPr sz="3200" spc="-10" dirty="0">
                <a:latin typeface="Carlito"/>
                <a:cs typeface="Carlito"/>
              </a:rPr>
              <a:t>word?</a:t>
            </a:r>
            <a:endParaRPr sz="3200" dirty="0">
              <a:latin typeface="Carlito"/>
              <a:cs typeface="Carlito"/>
            </a:endParaRPr>
          </a:p>
          <a:p>
            <a:pPr marL="1717039">
              <a:lnSpc>
                <a:spcPct val="100000"/>
              </a:lnSpc>
              <a:spcBef>
                <a:spcPts val="2570"/>
              </a:spcBef>
              <a:tabLst>
                <a:tab pos="7935595" algn="l"/>
              </a:tabLst>
            </a:pPr>
            <a:r>
              <a:rPr sz="2850" dirty="0">
                <a:solidFill>
                  <a:srgbClr val="FF0000"/>
                </a:solidFill>
                <a:latin typeface="Carlito"/>
                <a:cs typeface="Carlito"/>
              </a:rPr>
              <a:t>I always order pizza with</a:t>
            </a:r>
            <a:r>
              <a:rPr sz="2850" spc="100" dirty="0">
                <a:solidFill>
                  <a:srgbClr val="FF0000"/>
                </a:solidFill>
                <a:latin typeface="Carlito"/>
                <a:cs typeface="Carlito"/>
              </a:rPr>
              <a:t> </a:t>
            </a:r>
            <a:r>
              <a:rPr sz="2850" dirty="0">
                <a:solidFill>
                  <a:srgbClr val="FF0000"/>
                </a:solidFill>
                <a:latin typeface="Carlito"/>
                <a:cs typeface="Carlito"/>
              </a:rPr>
              <a:t>cheese</a:t>
            </a:r>
            <a:r>
              <a:rPr sz="2850" spc="100" dirty="0">
                <a:solidFill>
                  <a:srgbClr val="FF0000"/>
                </a:solidFill>
                <a:latin typeface="Carlito"/>
                <a:cs typeface="Carlito"/>
              </a:rPr>
              <a:t> </a:t>
            </a:r>
            <a:r>
              <a:rPr sz="2850" dirty="0">
                <a:solidFill>
                  <a:srgbClr val="FF0000"/>
                </a:solidFill>
                <a:latin typeface="Carlito"/>
                <a:cs typeface="Carlito"/>
              </a:rPr>
              <a:t>and</a:t>
            </a:r>
            <a:r>
              <a:rPr sz="2850" spc="30" dirty="0">
                <a:solidFill>
                  <a:srgbClr val="FF0000"/>
                </a:solidFill>
                <a:latin typeface="Carlito"/>
                <a:cs typeface="Carlito"/>
              </a:rPr>
              <a:t> </a:t>
            </a:r>
            <a:r>
              <a:rPr sz="2850" u="heavy" dirty="0">
                <a:solidFill>
                  <a:srgbClr val="FF0000"/>
                </a:solidFill>
                <a:uFill>
                  <a:solidFill>
                    <a:srgbClr val="FE0000"/>
                  </a:solidFill>
                </a:uFill>
                <a:latin typeface="Times New Roman"/>
                <a:cs typeface="Times New Roman"/>
              </a:rPr>
              <a:t>	</a:t>
            </a:r>
            <a:endParaRPr sz="2850" dirty="0">
              <a:latin typeface="Times New Roman"/>
              <a:cs typeface="Times New Roman"/>
            </a:endParaRPr>
          </a:p>
          <a:p>
            <a:pPr marL="1717039">
              <a:lnSpc>
                <a:spcPct val="100000"/>
              </a:lnSpc>
              <a:spcBef>
                <a:spcPts val="1780"/>
              </a:spcBef>
              <a:tabLst>
                <a:tab pos="7357745" algn="l"/>
              </a:tabLst>
            </a:pPr>
            <a:r>
              <a:rPr sz="2850" dirty="0">
                <a:solidFill>
                  <a:srgbClr val="FF0000"/>
                </a:solidFill>
                <a:latin typeface="Carlito"/>
                <a:cs typeface="Carlito"/>
              </a:rPr>
              <a:t>The</a:t>
            </a:r>
            <a:r>
              <a:rPr sz="2850" spc="100" dirty="0">
                <a:solidFill>
                  <a:srgbClr val="FF0000"/>
                </a:solidFill>
                <a:latin typeface="Carlito"/>
                <a:cs typeface="Carlito"/>
              </a:rPr>
              <a:t> </a:t>
            </a:r>
            <a:r>
              <a:rPr sz="2850" dirty="0">
                <a:solidFill>
                  <a:srgbClr val="FF0000"/>
                </a:solidFill>
                <a:latin typeface="Carlito"/>
                <a:cs typeface="Carlito"/>
              </a:rPr>
              <a:t>33</a:t>
            </a:r>
            <a:r>
              <a:rPr sz="2850" baseline="24853" dirty="0">
                <a:solidFill>
                  <a:srgbClr val="FF0000"/>
                </a:solidFill>
                <a:latin typeface="Carlito"/>
                <a:cs typeface="Carlito"/>
              </a:rPr>
              <a:t>rd</a:t>
            </a:r>
            <a:r>
              <a:rPr sz="2850" spc="405" baseline="24853" dirty="0">
                <a:solidFill>
                  <a:srgbClr val="FF0000"/>
                </a:solidFill>
                <a:latin typeface="Carlito"/>
                <a:cs typeface="Carlito"/>
              </a:rPr>
              <a:t> </a:t>
            </a:r>
            <a:r>
              <a:rPr sz="2850" dirty="0">
                <a:solidFill>
                  <a:srgbClr val="FF0000"/>
                </a:solidFill>
                <a:latin typeface="Carlito"/>
                <a:cs typeface="Carlito"/>
              </a:rPr>
              <a:t>President of the</a:t>
            </a:r>
            <a:r>
              <a:rPr sz="2850" spc="100" dirty="0">
                <a:solidFill>
                  <a:srgbClr val="FF0000"/>
                </a:solidFill>
                <a:latin typeface="Carlito"/>
                <a:cs typeface="Carlito"/>
              </a:rPr>
              <a:t> </a:t>
            </a:r>
            <a:r>
              <a:rPr sz="2850" dirty="0">
                <a:solidFill>
                  <a:srgbClr val="FF0000"/>
                </a:solidFill>
                <a:latin typeface="Carlito"/>
                <a:cs typeface="Carlito"/>
              </a:rPr>
              <a:t>US was </a:t>
            </a:r>
            <a:r>
              <a:rPr sz="2850" u="heavy" dirty="0">
                <a:solidFill>
                  <a:srgbClr val="FF0000"/>
                </a:solidFill>
                <a:uFill>
                  <a:solidFill>
                    <a:srgbClr val="FE0000"/>
                  </a:solidFill>
                </a:uFill>
                <a:latin typeface="Times New Roman"/>
                <a:cs typeface="Times New Roman"/>
              </a:rPr>
              <a:t>	</a:t>
            </a:r>
            <a:endParaRPr sz="2850" dirty="0">
              <a:latin typeface="Times New Roman"/>
              <a:cs typeface="Times New Roman"/>
            </a:endParaRPr>
          </a:p>
          <a:p>
            <a:pPr marL="1717039">
              <a:lnSpc>
                <a:spcPct val="100000"/>
              </a:lnSpc>
              <a:spcBef>
                <a:spcPts val="1750"/>
              </a:spcBef>
              <a:tabLst>
                <a:tab pos="3543300" algn="l"/>
              </a:tabLst>
            </a:pPr>
            <a:r>
              <a:rPr sz="2850" dirty="0">
                <a:solidFill>
                  <a:srgbClr val="FF0000"/>
                </a:solidFill>
                <a:latin typeface="Carlito"/>
                <a:cs typeface="Carlito"/>
              </a:rPr>
              <a:t>I saw a </a:t>
            </a:r>
            <a:r>
              <a:rPr sz="2850" u="heavy" dirty="0">
                <a:solidFill>
                  <a:srgbClr val="FF0000"/>
                </a:solidFill>
                <a:uFill>
                  <a:solidFill>
                    <a:srgbClr val="FE0000"/>
                  </a:solidFill>
                </a:uFill>
                <a:latin typeface="Times New Roman"/>
                <a:cs typeface="Times New Roman"/>
              </a:rPr>
              <a:t>	</a:t>
            </a:r>
            <a:endParaRPr sz="2850" dirty="0">
              <a:latin typeface="Times New Roman"/>
              <a:cs typeface="Times New Roman"/>
            </a:endParaRPr>
          </a:p>
          <a:p>
            <a:pPr marL="1148715" lvl="1" indent="-365760">
              <a:lnSpc>
                <a:spcPct val="100000"/>
              </a:lnSpc>
              <a:spcBef>
                <a:spcPts val="935"/>
              </a:spcBef>
              <a:buFont typeface="Times New Roman"/>
              <a:buChar char="•"/>
              <a:tabLst>
                <a:tab pos="1148715" algn="l"/>
                <a:tab pos="7102475" algn="l"/>
              </a:tabLst>
            </a:pPr>
            <a:r>
              <a:rPr sz="3200" dirty="0">
                <a:latin typeface="Carlito"/>
                <a:cs typeface="Carlito"/>
              </a:rPr>
              <a:t>Unigrams</a:t>
            </a:r>
            <a:r>
              <a:rPr sz="3200" spc="-25" dirty="0">
                <a:latin typeface="Carlito"/>
                <a:cs typeface="Carlito"/>
              </a:rPr>
              <a:t> </a:t>
            </a:r>
            <a:r>
              <a:rPr sz="3200" dirty="0">
                <a:latin typeface="Carlito"/>
                <a:cs typeface="Carlito"/>
              </a:rPr>
              <a:t>are</a:t>
            </a:r>
            <a:r>
              <a:rPr sz="3200" spc="-30" dirty="0">
                <a:latin typeface="Carlito"/>
                <a:cs typeface="Carlito"/>
              </a:rPr>
              <a:t> </a:t>
            </a:r>
            <a:r>
              <a:rPr sz="3200" dirty="0">
                <a:latin typeface="Carlito"/>
                <a:cs typeface="Carlito"/>
              </a:rPr>
              <a:t>terrible</a:t>
            </a:r>
            <a:r>
              <a:rPr sz="3200" spc="-25" dirty="0">
                <a:latin typeface="Carlito"/>
                <a:cs typeface="Carlito"/>
              </a:rPr>
              <a:t> </a:t>
            </a:r>
            <a:r>
              <a:rPr sz="3200" dirty="0">
                <a:latin typeface="Carlito"/>
                <a:cs typeface="Carlito"/>
              </a:rPr>
              <a:t>at</a:t>
            </a:r>
            <a:r>
              <a:rPr sz="3200" spc="-25" dirty="0">
                <a:latin typeface="Carlito"/>
                <a:cs typeface="Carlito"/>
              </a:rPr>
              <a:t> </a:t>
            </a:r>
            <a:r>
              <a:rPr sz="3200" dirty="0">
                <a:latin typeface="Carlito"/>
                <a:cs typeface="Carlito"/>
              </a:rPr>
              <a:t>this</a:t>
            </a:r>
            <a:r>
              <a:rPr sz="3200" spc="-25" dirty="0">
                <a:latin typeface="Carlito"/>
                <a:cs typeface="Carlito"/>
              </a:rPr>
              <a:t> </a:t>
            </a:r>
            <a:r>
              <a:rPr sz="3200" spc="-10" dirty="0">
                <a:latin typeface="Carlito"/>
                <a:cs typeface="Carlito"/>
              </a:rPr>
              <a:t>game.</a:t>
            </a:r>
            <a:r>
              <a:rPr sz="3200" dirty="0">
                <a:latin typeface="Carlito"/>
                <a:cs typeface="Carlito"/>
              </a:rPr>
              <a:t>	</a:t>
            </a:r>
            <a:r>
              <a:rPr sz="3200" spc="-10" dirty="0">
                <a:latin typeface="Carlito"/>
                <a:cs typeface="Carlito"/>
              </a:rPr>
              <a:t>(Why?)</a:t>
            </a:r>
            <a:endParaRPr sz="3200" dirty="0">
              <a:latin typeface="Carlito"/>
              <a:cs typeface="Carlito"/>
            </a:endParaRPr>
          </a:p>
          <a:p>
            <a:pPr marL="599440" indent="-548640">
              <a:lnSpc>
                <a:spcPct val="100000"/>
              </a:lnSpc>
              <a:spcBef>
                <a:spcPts val="459"/>
              </a:spcBef>
              <a:buClr>
                <a:srgbClr val="CC0000"/>
              </a:buClr>
              <a:buFont typeface="Times New Roman"/>
              <a:buChar char="•"/>
              <a:tabLst>
                <a:tab pos="599440" algn="l"/>
              </a:tabLst>
            </a:pPr>
            <a:r>
              <a:rPr sz="3800" dirty="0">
                <a:latin typeface="Carlito"/>
                <a:cs typeface="Carlito"/>
              </a:rPr>
              <a:t>A</a:t>
            </a:r>
            <a:r>
              <a:rPr sz="3800" spc="20" dirty="0">
                <a:latin typeface="Carlito"/>
                <a:cs typeface="Carlito"/>
              </a:rPr>
              <a:t> </a:t>
            </a:r>
            <a:r>
              <a:rPr sz="3800" dirty="0">
                <a:latin typeface="Carlito"/>
                <a:cs typeface="Carlito"/>
              </a:rPr>
              <a:t>better</a:t>
            </a:r>
            <a:r>
              <a:rPr sz="3800" spc="25" dirty="0">
                <a:latin typeface="Carlito"/>
                <a:cs typeface="Carlito"/>
              </a:rPr>
              <a:t> </a:t>
            </a:r>
            <a:r>
              <a:rPr sz="3800" dirty="0">
                <a:latin typeface="Carlito"/>
                <a:cs typeface="Carlito"/>
              </a:rPr>
              <a:t>model</a:t>
            </a:r>
            <a:r>
              <a:rPr sz="3800" spc="20" dirty="0">
                <a:latin typeface="Carlito"/>
                <a:cs typeface="Carlito"/>
              </a:rPr>
              <a:t> </a:t>
            </a:r>
            <a:r>
              <a:rPr sz="3800" dirty="0">
                <a:latin typeface="Carlito"/>
                <a:cs typeface="Carlito"/>
              </a:rPr>
              <a:t>of</a:t>
            </a:r>
            <a:r>
              <a:rPr sz="3800" spc="30" dirty="0">
                <a:latin typeface="Carlito"/>
                <a:cs typeface="Carlito"/>
              </a:rPr>
              <a:t> </a:t>
            </a:r>
            <a:r>
              <a:rPr sz="3800" dirty="0">
                <a:latin typeface="Carlito"/>
                <a:cs typeface="Carlito"/>
              </a:rPr>
              <a:t>a</a:t>
            </a:r>
            <a:r>
              <a:rPr sz="3800" spc="25" dirty="0">
                <a:latin typeface="Carlito"/>
                <a:cs typeface="Carlito"/>
              </a:rPr>
              <a:t> </a:t>
            </a:r>
            <a:r>
              <a:rPr sz="3800" spc="-20" dirty="0">
                <a:latin typeface="Carlito"/>
                <a:cs typeface="Carlito"/>
              </a:rPr>
              <a:t>text</a:t>
            </a:r>
            <a:endParaRPr sz="3800" dirty="0">
              <a:latin typeface="Carlito"/>
              <a:cs typeface="Carlito"/>
            </a:endParaRPr>
          </a:p>
        </p:txBody>
      </p:sp>
      <p:sp>
        <p:nvSpPr>
          <p:cNvPr id="8" name="object 8"/>
          <p:cNvSpPr txBox="1"/>
          <p:nvPr/>
        </p:nvSpPr>
        <p:spPr>
          <a:xfrm>
            <a:off x="1353654" y="6597518"/>
            <a:ext cx="12485370" cy="513080"/>
          </a:xfrm>
          <a:prstGeom prst="rect">
            <a:avLst/>
          </a:prstGeom>
        </p:spPr>
        <p:txBody>
          <a:bodyPr vert="horz" wrap="square" lIns="0" tIns="12700" rIns="0" bIns="0" rtlCol="0">
            <a:spAutoFit/>
          </a:bodyPr>
          <a:lstStyle/>
          <a:p>
            <a:pPr marL="469900" indent="-457200">
              <a:lnSpc>
                <a:spcPct val="100000"/>
              </a:lnSpc>
              <a:spcBef>
                <a:spcPts val="100"/>
              </a:spcBef>
              <a:buFont typeface="Times New Roman"/>
              <a:buChar char="•"/>
              <a:tabLst>
                <a:tab pos="469900" algn="l"/>
              </a:tabLst>
            </a:pPr>
            <a:r>
              <a:rPr sz="3200" dirty="0">
                <a:latin typeface="Carlito"/>
                <a:cs typeface="Carlito"/>
              </a:rPr>
              <a:t>is</a:t>
            </a:r>
            <a:r>
              <a:rPr sz="3200" spc="-40" dirty="0">
                <a:latin typeface="Carlito"/>
                <a:cs typeface="Carlito"/>
              </a:rPr>
              <a:t> </a:t>
            </a:r>
            <a:r>
              <a:rPr sz="3200" dirty="0">
                <a:latin typeface="Carlito"/>
                <a:cs typeface="Carlito"/>
              </a:rPr>
              <a:t>one</a:t>
            </a:r>
            <a:r>
              <a:rPr sz="3200" spc="-35" dirty="0">
                <a:latin typeface="Carlito"/>
                <a:cs typeface="Carlito"/>
              </a:rPr>
              <a:t> </a:t>
            </a:r>
            <a:r>
              <a:rPr sz="3200" dirty="0">
                <a:latin typeface="Carlito"/>
                <a:cs typeface="Carlito"/>
              </a:rPr>
              <a:t>which</a:t>
            </a:r>
            <a:r>
              <a:rPr sz="3200" spc="-45" dirty="0">
                <a:latin typeface="Carlito"/>
                <a:cs typeface="Carlito"/>
              </a:rPr>
              <a:t> </a:t>
            </a:r>
            <a:r>
              <a:rPr sz="3200" dirty="0">
                <a:latin typeface="Carlito"/>
                <a:cs typeface="Carlito"/>
              </a:rPr>
              <a:t>assigns</a:t>
            </a:r>
            <a:r>
              <a:rPr sz="3200" spc="-35" dirty="0">
                <a:latin typeface="Carlito"/>
                <a:cs typeface="Carlito"/>
              </a:rPr>
              <a:t> </a:t>
            </a:r>
            <a:r>
              <a:rPr sz="3200" dirty="0">
                <a:latin typeface="Carlito"/>
                <a:cs typeface="Carlito"/>
              </a:rPr>
              <a:t>a</a:t>
            </a:r>
            <a:r>
              <a:rPr sz="3200" spc="-35" dirty="0">
                <a:latin typeface="Carlito"/>
                <a:cs typeface="Carlito"/>
              </a:rPr>
              <a:t> </a:t>
            </a:r>
            <a:r>
              <a:rPr sz="3200" dirty="0">
                <a:latin typeface="Carlito"/>
                <a:cs typeface="Carlito"/>
              </a:rPr>
              <a:t>higher</a:t>
            </a:r>
            <a:r>
              <a:rPr sz="3200" spc="-40" dirty="0">
                <a:latin typeface="Carlito"/>
                <a:cs typeface="Carlito"/>
              </a:rPr>
              <a:t> </a:t>
            </a:r>
            <a:r>
              <a:rPr sz="3200" dirty="0">
                <a:latin typeface="Carlito"/>
                <a:cs typeface="Carlito"/>
              </a:rPr>
              <a:t>probability</a:t>
            </a:r>
            <a:r>
              <a:rPr sz="3200" spc="-50" dirty="0">
                <a:latin typeface="Carlito"/>
                <a:cs typeface="Carlito"/>
              </a:rPr>
              <a:t> </a:t>
            </a:r>
            <a:r>
              <a:rPr sz="3200" dirty="0">
                <a:latin typeface="Carlito"/>
                <a:cs typeface="Carlito"/>
              </a:rPr>
              <a:t>to</a:t>
            </a:r>
            <a:r>
              <a:rPr sz="3200" spc="-50" dirty="0">
                <a:latin typeface="Carlito"/>
                <a:cs typeface="Carlito"/>
              </a:rPr>
              <a:t> </a:t>
            </a:r>
            <a:r>
              <a:rPr sz="3200" dirty="0">
                <a:latin typeface="Carlito"/>
                <a:cs typeface="Carlito"/>
              </a:rPr>
              <a:t>the</a:t>
            </a:r>
            <a:r>
              <a:rPr sz="3200" spc="-35" dirty="0">
                <a:latin typeface="Carlito"/>
                <a:cs typeface="Carlito"/>
              </a:rPr>
              <a:t> </a:t>
            </a:r>
            <a:r>
              <a:rPr sz="3200" dirty="0">
                <a:latin typeface="Carlito"/>
                <a:cs typeface="Carlito"/>
              </a:rPr>
              <a:t>word</a:t>
            </a:r>
            <a:r>
              <a:rPr sz="3200" spc="-45" dirty="0">
                <a:latin typeface="Carlito"/>
                <a:cs typeface="Carlito"/>
              </a:rPr>
              <a:t> </a:t>
            </a:r>
            <a:r>
              <a:rPr sz="3200" dirty="0">
                <a:latin typeface="Carlito"/>
                <a:cs typeface="Carlito"/>
              </a:rPr>
              <a:t>that</a:t>
            </a:r>
            <a:r>
              <a:rPr sz="3200" spc="-35" dirty="0">
                <a:latin typeface="Carlito"/>
                <a:cs typeface="Carlito"/>
              </a:rPr>
              <a:t> </a:t>
            </a:r>
            <a:r>
              <a:rPr sz="3200" dirty="0">
                <a:latin typeface="Carlito"/>
                <a:cs typeface="Carlito"/>
              </a:rPr>
              <a:t>actually</a:t>
            </a:r>
            <a:r>
              <a:rPr sz="3200" spc="-50" dirty="0">
                <a:latin typeface="Carlito"/>
                <a:cs typeface="Carlito"/>
              </a:rPr>
              <a:t> </a:t>
            </a:r>
            <a:r>
              <a:rPr sz="3200" spc="-10" dirty="0">
                <a:latin typeface="Carlito"/>
                <a:cs typeface="Carlito"/>
              </a:rPr>
              <a:t>occurs</a:t>
            </a:r>
            <a:endParaRPr sz="3200">
              <a:latin typeface="Carlito"/>
              <a:cs typeface="Carlito"/>
            </a:endParaRPr>
          </a:p>
        </p:txBody>
      </p:sp>
      <p:sp>
        <p:nvSpPr>
          <p:cNvPr id="9" name="object 9"/>
          <p:cNvSpPr txBox="1"/>
          <p:nvPr/>
        </p:nvSpPr>
        <p:spPr>
          <a:xfrm>
            <a:off x="9887204" y="1901016"/>
            <a:ext cx="2359660" cy="4123690"/>
          </a:xfrm>
          <a:prstGeom prst="rect">
            <a:avLst/>
          </a:prstGeom>
        </p:spPr>
        <p:txBody>
          <a:bodyPr vert="horz" wrap="square" lIns="0" tIns="207645" rIns="0" bIns="0" rtlCol="0">
            <a:spAutoFit/>
          </a:bodyPr>
          <a:lstStyle/>
          <a:p>
            <a:pPr marL="12700">
              <a:lnSpc>
                <a:spcPct val="100000"/>
              </a:lnSpc>
              <a:spcBef>
                <a:spcPts val="1635"/>
              </a:spcBef>
            </a:pPr>
            <a:r>
              <a:rPr sz="2550" dirty="0">
                <a:latin typeface="Arial"/>
                <a:cs typeface="Arial"/>
              </a:rPr>
              <a:t>mushrooms</a:t>
            </a:r>
            <a:r>
              <a:rPr sz="2550" spc="10" dirty="0">
                <a:latin typeface="Arial"/>
                <a:cs typeface="Arial"/>
              </a:rPr>
              <a:t> </a:t>
            </a:r>
            <a:r>
              <a:rPr sz="2550" spc="-25" dirty="0">
                <a:latin typeface="Arial"/>
                <a:cs typeface="Arial"/>
              </a:rPr>
              <a:t>0.1</a:t>
            </a:r>
            <a:endParaRPr sz="2550">
              <a:latin typeface="Arial"/>
              <a:cs typeface="Arial"/>
            </a:endParaRPr>
          </a:p>
          <a:p>
            <a:pPr marL="12700">
              <a:lnSpc>
                <a:spcPct val="100000"/>
              </a:lnSpc>
              <a:spcBef>
                <a:spcPts val="1540"/>
              </a:spcBef>
            </a:pPr>
            <a:r>
              <a:rPr sz="2550" dirty="0">
                <a:latin typeface="Arial"/>
                <a:cs typeface="Arial"/>
              </a:rPr>
              <a:t>pepperoni</a:t>
            </a:r>
            <a:r>
              <a:rPr sz="2550" spc="-20" dirty="0">
                <a:latin typeface="Arial"/>
                <a:cs typeface="Arial"/>
              </a:rPr>
              <a:t> </a:t>
            </a:r>
            <a:r>
              <a:rPr sz="2550" spc="-25" dirty="0">
                <a:latin typeface="Arial"/>
                <a:cs typeface="Arial"/>
              </a:rPr>
              <a:t>0.1</a:t>
            </a:r>
            <a:endParaRPr sz="2550">
              <a:latin typeface="Arial"/>
              <a:cs typeface="Arial"/>
            </a:endParaRPr>
          </a:p>
          <a:p>
            <a:pPr marL="12700">
              <a:lnSpc>
                <a:spcPct val="100000"/>
              </a:lnSpc>
              <a:spcBef>
                <a:spcPts val="1575"/>
              </a:spcBef>
            </a:pPr>
            <a:r>
              <a:rPr sz="2550" dirty="0">
                <a:latin typeface="Arial"/>
                <a:cs typeface="Arial"/>
              </a:rPr>
              <a:t>anchovies</a:t>
            </a:r>
            <a:r>
              <a:rPr sz="2550" spc="-55" dirty="0">
                <a:latin typeface="Arial"/>
                <a:cs typeface="Arial"/>
              </a:rPr>
              <a:t> </a:t>
            </a:r>
            <a:r>
              <a:rPr sz="2550" spc="-20" dirty="0">
                <a:latin typeface="Arial"/>
                <a:cs typeface="Arial"/>
              </a:rPr>
              <a:t>0.01</a:t>
            </a:r>
            <a:endParaRPr sz="2550">
              <a:latin typeface="Arial"/>
              <a:cs typeface="Arial"/>
            </a:endParaRPr>
          </a:p>
          <a:p>
            <a:pPr marL="12700">
              <a:lnSpc>
                <a:spcPct val="100000"/>
              </a:lnSpc>
              <a:spcBef>
                <a:spcPts val="1540"/>
              </a:spcBef>
            </a:pPr>
            <a:r>
              <a:rPr sz="2550" spc="-25" dirty="0">
                <a:latin typeface="Arial"/>
                <a:cs typeface="Arial"/>
              </a:rPr>
              <a:t>….</a:t>
            </a:r>
            <a:endParaRPr sz="2550">
              <a:latin typeface="Arial"/>
              <a:cs typeface="Arial"/>
            </a:endParaRPr>
          </a:p>
          <a:p>
            <a:pPr marL="12700">
              <a:lnSpc>
                <a:spcPct val="100000"/>
              </a:lnSpc>
              <a:spcBef>
                <a:spcPts val="1540"/>
              </a:spcBef>
            </a:pPr>
            <a:r>
              <a:rPr sz="2550" dirty="0">
                <a:latin typeface="Arial"/>
                <a:cs typeface="Arial"/>
              </a:rPr>
              <a:t>fried</a:t>
            </a:r>
            <a:r>
              <a:rPr sz="2550" spc="10" dirty="0">
                <a:latin typeface="Arial"/>
                <a:cs typeface="Arial"/>
              </a:rPr>
              <a:t> </a:t>
            </a:r>
            <a:r>
              <a:rPr sz="2550" dirty="0">
                <a:latin typeface="Arial"/>
                <a:cs typeface="Arial"/>
              </a:rPr>
              <a:t>rice</a:t>
            </a:r>
            <a:r>
              <a:rPr sz="2550" spc="10" dirty="0">
                <a:latin typeface="Arial"/>
                <a:cs typeface="Arial"/>
              </a:rPr>
              <a:t> </a:t>
            </a:r>
            <a:r>
              <a:rPr sz="2550" spc="-10" dirty="0">
                <a:latin typeface="Arial"/>
                <a:cs typeface="Arial"/>
              </a:rPr>
              <a:t>0.0001</a:t>
            </a:r>
            <a:endParaRPr sz="2550">
              <a:latin typeface="Arial"/>
              <a:cs typeface="Arial"/>
            </a:endParaRPr>
          </a:p>
          <a:p>
            <a:pPr marL="12700">
              <a:lnSpc>
                <a:spcPct val="100000"/>
              </a:lnSpc>
              <a:spcBef>
                <a:spcPts val="1570"/>
              </a:spcBef>
            </a:pPr>
            <a:r>
              <a:rPr sz="2550" spc="-25" dirty="0">
                <a:latin typeface="Arial"/>
                <a:cs typeface="Arial"/>
              </a:rPr>
              <a:t>….</a:t>
            </a:r>
            <a:endParaRPr sz="2550">
              <a:latin typeface="Arial"/>
              <a:cs typeface="Arial"/>
            </a:endParaRPr>
          </a:p>
          <a:p>
            <a:pPr marL="12700">
              <a:lnSpc>
                <a:spcPct val="100000"/>
              </a:lnSpc>
              <a:spcBef>
                <a:spcPts val="1545"/>
              </a:spcBef>
            </a:pPr>
            <a:r>
              <a:rPr sz="2550" dirty="0">
                <a:latin typeface="Arial"/>
                <a:cs typeface="Arial"/>
              </a:rPr>
              <a:t>and</a:t>
            </a:r>
            <a:r>
              <a:rPr sz="2550" spc="45" dirty="0">
                <a:latin typeface="Arial"/>
                <a:cs typeface="Arial"/>
              </a:rPr>
              <a:t> </a:t>
            </a:r>
            <a:r>
              <a:rPr sz="2550" spc="-145" dirty="0">
                <a:latin typeface="Arial"/>
                <a:cs typeface="Arial"/>
              </a:rPr>
              <a:t>1e-</a:t>
            </a:r>
            <a:r>
              <a:rPr sz="2550" spc="-420" dirty="0">
                <a:latin typeface="Arial"/>
                <a:cs typeface="Arial"/>
              </a:rPr>
              <a:t>­</a:t>
            </a:r>
            <a:r>
              <a:rPr sz="2550" spc="-25" dirty="0">
                <a:latin typeface="Arial"/>
                <a:cs typeface="Arial"/>
              </a:rPr>
              <a:t>100</a:t>
            </a:r>
            <a:endParaRPr sz="2550">
              <a:latin typeface="Arial"/>
              <a:cs typeface="Arial"/>
            </a:endParaRPr>
          </a:p>
        </p:txBody>
      </p:sp>
      <p:sp>
        <p:nvSpPr>
          <p:cNvPr id="10" name="object 10"/>
          <p:cNvSpPr/>
          <p:nvPr/>
        </p:nvSpPr>
        <p:spPr>
          <a:xfrm>
            <a:off x="9265919" y="2164079"/>
            <a:ext cx="487680" cy="3779520"/>
          </a:xfrm>
          <a:custGeom>
            <a:avLst/>
            <a:gdLst/>
            <a:ahLst/>
            <a:cxnLst/>
            <a:rect l="l" t="t" r="r" b="b"/>
            <a:pathLst>
              <a:path w="487679" h="3779520">
                <a:moveTo>
                  <a:pt x="487679" y="3779512"/>
                </a:moveTo>
                <a:lnTo>
                  <a:pt x="417254" y="3764026"/>
                </a:lnTo>
                <a:lnTo>
                  <a:pt x="354904" y="3720585"/>
                </a:lnTo>
                <a:lnTo>
                  <a:pt x="327701" y="3689796"/>
                </a:lnTo>
                <a:lnTo>
                  <a:pt x="303647" y="3653716"/>
                </a:lnTo>
                <a:lnTo>
                  <a:pt x="283122" y="3612911"/>
                </a:lnTo>
                <a:lnTo>
                  <a:pt x="266501" y="3567946"/>
                </a:lnTo>
                <a:lnTo>
                  <a:pt x="254161" y="3519388"/>
                </a:lnTo>
                <a:lnTo>
                  <a:pt x="246481" y="3467801"/>
                </a:lnTo>
                <a:lnTo>
                  <a:pt x="243837" y="3413753"/>
                </a:lnTo>
                <a:lnTo>
                  <a:pt x="243841" y="1853068"/>
                </a:lnTo>
                <a:lnTo>
                  <a:pt x="241197" y="1799020"/>
                </a:lnTo>
                <a:lnTo>
                  <a:pt x="233517" y="1747434"/>
                </a:lnTo>
                <a:lnTo>
                  <a:pt x="221177" y="1698876"/>
                </a:lnTo>
                <a:lnTo>
                  <a:pt x="204556" y="1653912"/>
                </a:lnTo>
                <a:lnTo>
                  <a:pt x="184031" y="1613107"/>
                </a:lnTo>
                <a:lnTo>
                  <a:pt x="159977" y="1577028"/>
                </a:lnTo>
                <a:lnTo>
                  <a:pt x="132774" y="1546240"/>
                </a:lnTo>
                <a:lnTo>
                  <a:pt x="102797" y="1521309"/>
                </a:lnTo>
                <a:lnTo>
                  <a:pt x="36033" y="1491281"/>
                </a:lnTo>
                <a:lnTo>
                  <a:pt x="0" y="1487315"/>
                </a:lnTo>
                <a:lnTo>
                  <a:pt x="36033" y="1483349"/>
                </a:lnTo>
                <a:lnTo>
                  <a:pt x="102797" y="1453320"/>
                </a:lnTo>
                <a:lnTo>
                  <a:pt x="132774" y="1428389"/>
                </a:lnTo>
                <a:lnTo>
                  <a:pt x="159977" y="1397600"/>
                </a:lnTo>
                <a:lnTo>
                  <a:pt x="184031" y="1361521"/>
                </a:lnTo>
                <a:lnTo>
                  <a:pt x="204556" y="1320716"/>
                </a:lnTo>
                <a:lnTo>
                  <a:pt x="221177" y="1275751"/>
                </a:lnTo>
                <a:lnTo>
                  <a:pt x="233517" y="1227193"/>
                </a:lnTo>
                <a:lnTo>
                  <a:pt x="241197" y="1175606"/>
                </a:lnTo>
                <a:lnTo>
                  <a:pt x="243841" y="1121557"/>
                </a:lnTo>
                <a:lnTo>
                  <a:pt x="243841" y="365757"/>
                </a:lnTo>
                <a:lnTo>
                  <a:pt x="246485" y="311708"/>
                </a:lnTo>
                <a:lnTo>
                  <a:pt x="254165" y="260121"/>
                </a:lnTo>
                <a:lnTo>
                  <a:pt x="266504" y="211563"/>
                </a:lnTo>
                <a:lnTo>
                  <a:pt x="283125" y="166598"/>
                </a:lnTo>
                <a:lnTo>
                  <a:pt x="303651" y="125793"/>
                </a:lnTo>
                <a:lnTo>
                  <a:pt x="327705" y="89714"/>
                </a:lnTo>
                <a:lnTo>
                  <a:pt x="354909" y="58925"/>
                </a:lnTo>
                <a:lnTo>
                  <a:pt x="384886" y="33994"/>
                </a:lnTo>
                <a:lnTo>
                  <a:pt x="451650" y="3965"/>
                </a:lnTo>
                <a:lnTo>
                  <a:pt x="487683" y="0"/>
                </a:lnTo>
              </a:path>
            </a:pathLst>
          </a:custGeom>
          <a:ln w="15239">
            <a:solidFill>
              <a:srgbClr val="000000"/>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3429000" y="-381000"/>
            <a:ext cx="11853799" cy="1621409"/>
          </a:xfrm>
          <a:prstGeom prst="rect">
            <a:avLst/>
          </a:prstGeom>
        </p:spPr>
        <p:txBody>
          <a:bodyPr vert="horz" wrap="square" lIns="0" tIns="996128" rIns="0" bIns="0" rtlCol="0">
            <a:spAutoFit/>
          </a:bodyPr>
          <a:lstStyle/>
          <a:p>
            <a:pPr marL="12700">
              <a:lnSpc>
                <a:spcPct val="100000"/>
              </a:lnSpc>
              <a:spcBef>
                <a:spcPts val="130"/>
              </a:spcBef>
            </a:pPr>
            <a:r>
              <a:rPr sz="4000" dirty="0">
                <a:latin typeface="Carlito"/>
                <a:cs typeface="Carlito"/>
              </a:rPr>
              <a:t>Probabilistic</a:t>
            </a:r>
            <a:r>
              <a:rPr sz="4000" spc="-85" dirty="0">
                <a:latin typeface="Carlito"/>
                <a:cs typeface="Carlito"/>
              </a:rPr>
              <a:t> </a:t>
            </a:r>
            <a:r>
              <a:rPr sz="4000" dirty="0">
                <a:latin typeface="Carlito"/>
                <a:cs typeface="Carlito"/>
              </a:rPr>
              <a:t>Language</a:t>
            </a:r>
            <a:r>
              <a:rPr sz="4000" spc="-75" dirty="0">
                <a:latin typeface="Carlito"/>
                <a:cs typeface="Carlito"/>
              </a:rPr>
              <a:t> </a:t>
            </a:r>
            <a:r>
              <a:rPr sz="4000" spc="-10" dirty="0">
                <a:latin typeface="Carlito"/>
                <a:cs typeface="Carlito"/>
              </a:rPr>
              <a:t>Models</a:t>
            </a:r>
          </a:p>
        </p:txBody>
      </p:sp>
      <p:pic>
        <p:nvPicPr>
          <p:cNvPr id="2050" name="Picture 2" descr="Qué son y cómo funcionan los Large Language Models?">
            <a:extLst>
              <a:ext uri="{FF2B5EF4-FFF2-40B4-BE49-F238E27FC236}">
                <a16:creationId xmlns:a16="http://schemas.microsoft.com/office/drawing/2014/main" id="{AA79EC09-5777-1B44-B9D7-A6B9411E7EF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23850" r="77302">
                        <a14:foregroundMark x1="33594" y1="49400" x2="33594" y2="49400"/>
                        <a14:foregroundMark x1="37402" y1="35800" x2="37402" y2="35800"/>
                        <a14:foregroundMark x1="32715" y1="63200" x2="32715" y2="63200"/>
                        <a14:foregroundMark x1="37402" y1="35000" x2="37402" y2="35000"/>
                        <a14:foregroundMark x1="37207" y1="35800" x2="37207" y2="35800"/>
                        <a14:foregroundMark x1="37305" y1="35200" x2="37305" y2="35200"/>
                        <a14:foregroundMark x1="37598" y1="34800" x2="37598" y2="34800"/>
                        <a14:foregroundMark x1="66895" y1="36800" x2="66895" y2="36800"/>
                        <a14:foregroundMark x1="72656" y1="24600" x2="72656" y2="24600"/>
                        <a14:foregroundMark x1="62402" y1="56000" x2="62402" y2="56000"/>
                        <a14:foregroundMark x1="60547" y1="56600" x2="60547" y2="56600"/>
                        <a14:foregroundMark x1="64551" y1="56600" x2="64551" y2="56600"/>
                        <a14:foregroundMark x1="31152" y1="63800" x2="31152" y2="63800"/>
                        <a14:foregroundMark x1="42773" y1="58800" x2="42773" y2="58800"/>
                        <a14:foregroundMark x1="33594" y1="62800" x2="33594" y2="62800"/>
                        <a14:foregroundMark x1="33984" y1="36000" x2="33984" y2="36000"/>
                        <a14:foregroundMark x1="35645" y1="35200" x2="35645" y2="35200"/>
                      </a14:backgroundRemoval>
                    </a14:imgEffect>
                  </a14:imgLayer>
                </a14:imgProps>
              </a:ext>
              <a:ext uri="{28A0092B-C50C-407E-A947-70E740481C1C}">
                <a14:useLocalDpi xmlns:a14="http://schemas.microsoft.com/office/drawing/2010/main" val="0"/>
              </a:ext>
            </a:extLst>
          </a:blip>
          <a:srcRect l="17168" r="16016"/>
          <a:stretch/>
        </p:blipFill>
        <p:spPr bwMode="auto">
          <a:xfrm>
            <a:off x="8433254" y="3962400"/>
            <a:ext cx="6829153" cy="49906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52448BAF-B56E-F555-0587-6357BADA0C71}"/>
              </a:ext>
            </a:extLst>
          </p:cNvPr>
          <p:cNvSpPr txBox="1">
            <a:spLocks noChangeArrowheads="1"/>
          </p:cNvSpPr>
          <p:nvPr/>
        </p:nvSpPr>
        <p:spPr>
          <a:xfrm>
            <a:off x="762000" y="1600200"/>
            <a:ext cx="10744200" cy="3988784"/>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71500" indent="-571500">
              <a:lnSpc>
                <a:spcPct val="90000"/>
              </a:lnSpc>
              <a:buFont typeface="Arial" panose="020B0604020202020204" pitchFamily="34" charset="0"/>
              <a:buChar char="•"/>
            </a:pPr>
            <a:r>
              <a:rPr lang="en-US" altLang="en-US" sz="3200" dirty="0"/>
              <a:t>Formal grammars (e.g. regular, context free) give a hard “binary” model of the legal  sentences in a language.</a:t>
            </a:r>
          </a:p>
          <a:p>
            <a:pPr marL="571500" indent="-571500">
              <a:lnSpc>
                <a:spcPct val="90000"/>
              </a:lnSpc>
              <a:buFont typeface="Arial" panose="020B0604020202020204" pitchFamily="34" charset="0"/>
              <a:buChar char="•"/>
            </a:pPr>
            <a:endParaRPr lang="en-US" altLang="en-US" sz="3200" dirty="0"/>
          </a:p>
          <a:p>
            <a:pPr marL="571500" indent="-571500">
              <a:lnSpc>
                <a:spcPct val="90000"/>
              </a:lnSpc>
              <a:buFont typeface="Arial" panose="020B0604020202020204" pitchFamily="34" charset="0"/>
              <a:buChar char="•"/>
            </a:pPr>
            <a:r>
              <a:rPr lang="en-US" altLang="en-US" sz="3200" dirty="0"/>
              <a:t>For NLP, a </a:t>
            </a:r>
            <a:r>
              <a:rPr lang="en-US" altLang="en-US" sz="3200" b="1" i="1" dirty="0"/>
              <a:t>probabilistic</a:t>
            </a:r>
            <a:r>
              <a:rPr lang="en-US" altLang="en-US" sz="3200" dirty="0"/>
              <a:t> model of a language that gives a probability that a string is a member of a language is more useful.</a:t>
            </a:r>
          </a:p>
          <a:p>
            <a:pPr marL="571500" indent="-571500">
              <a:lnSpc>
                <a:spcPct val="90000"/>
              </a:lnSpc>
              <a:buFont typeface="Arial" panose="020B0604020202020204" pitchFamily="34" charset="0"/>
              <a:buChar char="•"/>
            </a:pPr>
            <a:endParaRPr lang="en-US" altLang="en-US" sz="3200" dirty="0"/>
          </a:p>
          <a:p>
            <a:pPr marL="571500" indent="-571500">
              <a:lnSpc>
                <a:spcPct val="90000"/>
              </a:lnSpc>
              <a:buFont typeface="Arial" panose="020B0604020202020204" pitchFamily="34" charset="0"/>
              <a:buChar char="•"/>
            </a:pPr>
            <a:r>
              <a:rPr lang="en-US" altLang="en-US" sz="3200" dirty="0"/>
              <a:t>To specify a correct probability distribution, the probability of all sentences in a language must sum to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pic>
        <p:nvPicPr>
          <p:cNvPr id="17410" name="Picture 2">
            <a:extLst>
              <a:ext uri="{FF2B5EF4-FFF2-40B4-BE49-F238E27FC236}">
                <a16:creationId xmlns:a16="http://schemas.microsoft.com/office/drawing/2014/main" id="{F5D143DB-F556-2FC2-DCF9-8DFA3FD29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497" y="586113"/>
            <a:ext cx="5149408" cy="123483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3">
            <a:extLst>
              <a:ext uri="{FF2B5EF4-FFF2-40B4-BE49-F238E27FC236}">
                <a16:creationId xmlns:a16="http://schemas.microsoft.com/office/drawing/2014/main" id="{E376F304-8331-9B2B-B1F9-E132753F041E}"/>
              </a:ext>
            </a:extLst>
          </p:cNvPr>
          <p:cNvSpPr txBox="1">
            <a:spLocks noChangeArrowheads="1"/>
          </p:cNvSpPr>
          <p:nvPr/>
        </p:nvSpPr>
        <p:spPr>
          <a:xfrm>
            <a:off x="1610519" y="2418207"/>
            <a:ext cx="11409362" cy="1772793"/>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lnSpc>
                <a:spcPct val="90000"/>
              </a:lnSpc>
              <a:buFont typeface="Arial" panose="020B0604020202020204" pitchFamily="34" charset="0"/>
              <a:buChar char="•"/>
            </a:pPr>
            <a:r>
              <a:rPr lang="en-US" altLang="en-US" sz="3200" dirty="0"/>
              <a:t>Measure of how well a model “fits” the test data.</a:t>
            </a:r>
          </a:p>
          <a:p>
            <a:pPr marL="457200" indent="-457200">
              <a:lnSpc>
                <a:spcPct val="90000"/>
              </a:lnSpc>
              <a:buFont typeface="Arial" panose="020B0604020202020204" pitchFamily="34" charset="0"/>
              <a:buChar char="•"/>
            </a:pPr>
            <a:r>
              <a:rPr lang="en-US" altLang="en-US" sz="3200" dirty="0"/>
              <a:t>Uses the probability that the model assigns to the test corpus.</a:t>
            </a:r>
          </a:p>
          <a:p>
            <a:pPr marL="457200" indent="-457200">
              <a:lnSpc>
                <a:spcPct val="90000"/>
              </a:lnSpc>
              <a:buFont typeface="Arial" panose="020B0604020202020204" pitchFamily="34" charset="0"/>
              <a:buChar char="•"/>
            </a:pPr>
            <a:r>
              <a:rPr lang="en-US" altLang="en-US" sz="3200" dirty="0"/>
              <a:t>Normalizes for the number of words in the test corpus and takes the inverse.</a:t>
            </a:r>
          </a:p>
        </p:txBody>
      </p:sp>
      <p:graphicFrame>
        <p:nvGraphicFramePr>
          <p:cNvPr id="18" name="Object 4">
            <a:extLst>
              <a:ext uri="{FF2B5EF4-FFF2-40B4-BE49-F238E27FC236}">
                <a16:creationId xmlns:a16="http://schemas.microsoft.com/office/drawing/2014/main" id="{14061112-1C18-FCC7-AB84-2321606DE019}"/>
              </a:ext>
            </a:extLst>
          </p:cNvPr>
          <p:cNvGraphicFramePr>
            <a:graphicFrameLocks noChangeAspect="1"/>
          </p:cNvGraphicFramePr>
          <p:nvPr>
            <p:extLst>
              <p:ext uri="{D42A27DB-BD31-4B8C-83A1-F6EECF244321}">
                <p14:modId xmlns:p14="http://schemas.microsoft.com/office/powerpoint/2010/main" val="2361850893"/>
              </p:ext>
            </p:extLst>
          </p:nvPr>
        </p:nvGraphicFramePr>
        <p:xfrm>
          <a:off x="3317876" y="4338638"/>
          <a:ext cx="3275012" cy="995362"/>
        </p:xfrm>
        <a:graphic>
          <a:graphicData uri="http://schemas.openxmlformats.org/presentationml/2006/ole">
            <mc:AlternateContent xmlns:mc="http://schemas.openxmlformats.org/markup-compatibility/2006">
              <mc:Choice xmlns:v="urn:schemas-microsoft-com:vml" Requires="v">
                <p:oleObj name="Equation" r:id="rId4" imgW="36576000" imgH="11112500" progId="Equation.3">
                  <p:embed/>
                </p:oleObj>
              </mc:Choice>
              <mc:Fallback>
                <p:oleObj name="Equation" r:id="rId4" imgW="36576000" imgH="11112500" progId="Equation.3">
                  <p:embed/>
                  <p:pic>
                    <p:nvPicPr>
                      <p:cNvPr id="23556" name="Object 4">
                        <a:extLst>
                          <a:ext uri="{FF2B5EF4-FFF2-40B4-BE49-F238E27FC236}">
                            <a16:creationId xmlns:a16="http://schemas.microsoft.com/office/drawing/2014/main" id="{93490E1E-3112-1C6F-1D7D-D4A7F72F70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876" y="4338638"/>
                        <a:ext cx="3275012" cy="995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5">
            <a:extLst>
              <a:ext uri="{FF2B5EF4-FFF2-40B4-BE49-F238E27FC236}">
                <a16:creationId xmlns:a16="http://schemas.microsoft.com/office/drawing/2014/main" id="{A78DC581-00E0-47FF-BD72-E6E415C7FE10}"/>
              </a:ext>
            </a:extLst>
          </p:cNvPr>
          <p:cNvSpPr>
            <a:spLocks noChangeArrowheads="1"/>
          </p:cNvSpPr>
          <p:nvPr/>
        </p:nvSpPr>
        <p:spPr bwMode="auto">
          <a:xfrm>
            <a:off x="1428750" y="5599113"/>
            <a:ext cx="10534650" cy="163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nSpc>
                <a:spcPct val="90000"/>
              </a:lnSpc>
              <a:spcBef>
                <a:spcPct val="20000"/>
              </a:spcBef>
              <a:buClr>
                <a:srgbClr val="FF0000"/>
              </a:buClr>
              <a:buFontTx/>
              <a:buChar char="•"/>
            </a:pPr>
            <a:r>
              <a:rPr lang="en-US" altLang="en-US" sz="3200" dirty="0"/>
              <a:t>Measures the weighted average branching factor in predicting the next word (lower is better).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3213100" y="533400"/>
            <a:ext cx="11583035" cy="1812763"/>
          </a:xfrm>
          <a:prstGeom prst="rect">
            <a:avLst/>
          </a:prstGeom>
        </p:spPr>
        <p:txBody>
          <a:bodyPr vert="horz" wrap="square" lIns="0" tIns="996128" rIns="0" bIns="0" rtlCol="0">
            <a:spAutoFit/>
          </a:bodyPr>
          <a:lstStyle/>
          <a:p>
            <a:pPr marL="12700">
              <a:lnSpc>
                <a:spcPct val="100000"/>
              </a:lnSpc>
              <a:spcBef>
                <a:spcPts val="130"/>
              </a:spcBef>
            </a:pPr>
            <a:r>
              <a:rPr sz="4800" dirty="0">
                <a:latin typeface="Carlito"/>
                <a:cs typeface="Carlito"/>
              </a:rPr>
              <a:t>Lower</a:t>
            </a:r>
            <a:r>
              <a:rPr sz="4800" spc="-30" dirty="0">
                <a:latin typeface="Carlito"/>
                <a:cs typeface="Carlito"/>
              </a:rPr>
              <a:t> </a:t>
            </a:r>
            <a:r>
              <a:rPr sz="4800" dirty="0">
                <a:latin typeface="Carlito"/>
                <a:cs typeface="Carlito"/>
              </a:rPr>
              <a:t>perplexity</a:t>
            </a:r>
            <a:r>
              <a:rPr sz="4800" spc="-25" dirty="0">
                <a:latin typeface="Carlito"/>
                <a:cs typeface="Carlito"/>
              </a:rPr>
              <a:t> </a:t>
            </a:r>
            <a:r>
              <a:rPr sz="4800" dirty="0">
                <a:latin typeface="Carlito"/>
                <a:cs typeface="Carlito"/>
              </a:rPr>
              <a:t>=</a:t>
            </a:r>
            <a:r>
              <a:rPr sz="4800" spc="-10" dirty="0">
                <a:latin typeface="Carlito"/>
                <a:cs typeface="Carlito"/>
              </a:rPr>
              <a:t> </a:t>
            </a:r>
            <a:r>
              <a:rPr sz="4800" dirty="0">
                <a:latin typeface="Carlito"/>
                <a:cs typeface="Carlito"/>
              </a:rPr>
              <a:t>better</a:t>
            </a:r>
            <a:r>
              <a:rPr sz="4800" spc="-15" dirty="0">
                <a:latin typeface="Carlito"/>
                <a:cs typeface="Carlito"/>
              </a:rPr>
              <a:t> </a:t>
            </a:r>
            <a:r>
              <a:rPr sz="4800" spc="-10" dirty="0">
                <a:latin typeface="Carlito"/>
                <a:cs typeface="Carlito"/>
              </a:rPr>
              <a:t>model</a:t>
            </a:r>
          </a:p>
        </p:txBody>
      </p:sp>
      <p:pic>
        <p:nvPicPr>
          <p:cNvPr id="18434" name="Picture 2" descr="Up Down Images - Free Download on Freepik">
            <a:extLst>
              <a:ext uri="{FF2B5EF4-FFF2-40B4-BE49-F238E27FC236}">
                <a16:creationId xmlns:a16="http://schemas.microsoft.com/office/drawing/2014/main" id="{1EB41831-7B76-E0FB-1792-C65F320CAFD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809" b="89713" l="5911" r="93131">
                        <a14:foregroundMark x1="5911" y1="44737" x2="5911" y2="44737"/>
                        <a14:foregroundMark x1="57508" y1="31579" x2="57508" y2="31579"/>
                        <a14:foregroundMark x1="66294" y1="69856" x2="66294" y2="69856"/>
                        <a14:foregroundMark x1="91374" y1="49282" x2="91374" y2="49282"/>
                        <a14:foregroundMark x1="93131" y1="48804" x2="93131" y2="48804"/>
                      </a14:backgroundRemoval>
                    </a14:imgEffect>
                  </a14:imgLayer>
                </a14:imgProps>
              </a:ext>
              <a:ext uri="{28A0092B-C50C-407E-A947-70E740481C1C}">
                <a14:useLocalDpi xmlns:a14="http://schemas.microsoft.com/office/drawing/2010/main" val="0"/>
              </a:ext>
            </a:extLst>
          </a:blip>
          <a:srcRect r="50806"/>
          <a:stretch/>
        </p:blipFill>
        <p:spPr bwMode="auto">
          <a:xfrm>
            <a:off x="11986466" y="568390"/>
            <a:ext cx="2212340" cy="30028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p Down Images - Free Download on Freepik">
            <a:extLst>
              <a:ext uri="{FF2B5EF4-FFF2-40B4-BE49-F238E27FC236}">
                <a16:creationId xmlns:a16="http://schemas.microsoft.com/office/drawing/2014/main" id="{67B1FBB5-CB96-9CE9-90C1-303C62256E99}"/>
              </a:ext>
            </a:extLst>
          </p:cNvPr>
          <p:cNvPicPr>
            <a:picLocks noChangeAspect="1" noChangeArrowheads="1"/>
          </p:cNvPicPr>
          <p:nvPr/>
        </p:nvPicPr>
        <p:blipFill rotWithShape="1">
          <a:blip r:embed="rId3">
            <a:extLst>
              <a:ext uri="{BEBA8EAE-BF5A-486C-A8C5-ECC9F3942E4B}">
                <a14:imgProps xmlns:a14="http://schemas.microsoft.com/office/drawing/2010/main">
                  <a14:imgLayer r:embed="rId5">
                    <a14:imgEffect>
                      <a14:backgroundRemoval t="9809" b="89713" l="5911" r="93131">
                        <a14:foregroundMark x1="5911" y1="44737" x2="5911" y2="44737"/>
                        <a14:foregroundMark x1="57508" y1="31579" x2="57508" y2="31579"/>
                        <a14:foregroundMark x1="66294" y1="69856" x2="66294" y2="69856"/>
                        <a14:foregroundMark x1="91374" y1="49282" x2="91374" y2="49282"/>
                        <a14:foregroundMark x1="93131" y1="48804" x2="93131" y2="48804"/>
                      </a14:backgroundRemoval>
                    </a14:imgEffect>
                  </a14:imgLayer>
                </a14:imgProps>
              </a:ext>
              <a:ext uri="{28A0092B-C50C-407E-A947-70E740481C1C}">
                <a14:useLocalDpi xmlns:a14="http://schemas.microsoft.com/office/drawing/2010/main" val="0"/>
              </a:ext>
            </a:extLst>
          </a:blip>
          <a:srcRect l="50000"/>
          <a:stretch/>
        </p:blipFill>
        <p:spPr bwMode="auto">
          <a:xfrm>
            <a:off x="689003" y="533400"/>
            <a:ext cx="2248572" cy="30028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A7DED6B4-3E5A-64F2-DD27-CC4AAF76C8E0}"/>
              </a:ext>
            </a:extLst>
          </p:cNvPr>
          <p:cNvSpPr txBox="1">
            <a:spLocks noChangeArrowheads="1"/>
          </p:cNvSpPr>
          <p:nvPr/>
        </p:nvSpPr>
        <p:spPr>
          <a:xfrm>
            <a:off x="2993357" y="434370"/>
            <a:ext cx="9212852" cy="784830"/>
          </a:xfrm>
          <a:prstGeom prst="rect">
            <a:avLst/>
          </a:prstGeom>
        </p:spPr>
        <p:txBody>
          <a:bodyPr wrap="square" lIns="0" tIns="0" rIns="0" bIns="0">
            <a:spAutoFit/>
          </a:bodyPr>
          <a:lstStyle>
            <a:lvl1pPr>
              <a:defRPr sz="5100" b="1" i="0">
                <a:solidFill>
                  <a:schemeClr val="tx1"/>
                </a:solidFill>
                <a:latin typeface="Arial"/>
                <a:ea typeface="+mj-ea"/>
                <a:cs typeface="Arial"/>
              </a:defRPr>
            </a:lvl1pPr>
          </a:lstStyle>
          <a:p>
            <a:r>
              <a:rPr lang="en-US" altLang="en-US" dirty="0"/>
              <a:t>Sample Perplexity Evaluation</a:t>
            </a:r>
          </a:p>
        </p:txBody>
      </p:sp>
      <p:sp>
        <p:nvSpPr>
          <p:cNvPr id="11" name="Rectangle 3">
            <a:extLst>
              <a:ext uri="{FF2B5EF4-FFF2-40B4-BE49-F238E27FC236}">
                <a16:creationId xmlns:a16="http://schemas.microsoft.com/office/drawing/2014/main" id="{6F292C7B-E195-67E6-6636-D8181D0807F9}"/>
              </a:ext>
            </a:extLst>
          </p:cNvPr>
          <p:cNvSpPr txBox="1">
            <a:spLocks noChangeArrowheads="1"/>
          </p:cNvSpPr>
          <p:nvPr/>
        </p:nvSpPr>
        <p:spPr>
          <a:xfrm>
            <a:off x="1219200" y="3275599"/>
            <a:ext cx="11260008" cy="2339102"/>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71500" indent="-571500">
              <a:buFont typeface="Arial" panose="020B0604020202020204" pitchFamily="34" charset="0"/>
              <a:buChar char="•"/>
            </a:pPr>
            <a:r>
              <a:rPr lang="en-US" altLang="en-US" dirty="0"/>
              <a:t>Models trained on 38 million words from the Wall Street Journal (WSJ) using a 19,979 word vocabulary.</a:t>
            </a:r>
          </a:p>
          <a:p>
            <a:pPr marL="571500" indent="-571500">
              <a:buFont typeface="Arial" panose="020B0604020202020204" pitchFamily="34" charset="0"/>
              <a:buChar char="•"/>
            </a:pPr>
            <a:endParaRPr lang="en-US" altLang="en-US" dirty="0"/>
          </a:p>
          <a:p>
            <a:pPr marL="571500" indent="-571500">
              <a:buFont typeface="Arial" panose="020B0604020202020204" pitchFamily="34" charset="0"/>
              <a:buChar char="•"/>
            </a:pPr>
            <a:r>
              <a:rPr lang="en-US" altLang="en-US" dirty="0"/>
              <a:t>Evaluate on a disjoint set of 1.5 million WSJ words.</a:t>
            </a:r>
          </a:p>
        </p:txBody>
      </p:sp>
      <p:graphicFrame>
        <p:nvGraphicFramePr>
          <p:cNvPr id="12" name="Group 23">
            <a:extLst>
              <a:ext uri="{FF2B5EF4-FFF2-40B4-BE49-F238E27FC236}">
                <a16:creationId xmlns:a16="http://schemas.microsoft.com/office/drawing/2014/main" id="{A16C4275-FCAC-D1CC-C59B-45FED149A6B1}"/>
              </a:ext>
            </a:extLst>
          </p:cNvPr>
          <p:cNvGraphicFramePr>
            <a:graphicFrameLocks noGrp="1"/>
          </p:cNvGraphicFramePr>
          <p:nvPr>
            <p:extLst>
              <p:ext uri="{D42A27DB-BD31-4B8C-83A1-F6EECF244321}">
                <p14:modId xmlns:p14="http://schemas.microsoft.com/office/powerpoint/2010/main" val="1650768899"/>
              </p:ext>
            </p:extLst>
          </p:nvPr>
        </p:nvGraphicFramePr>
        <p:xfrm>
          <a:off x="3213100" y="5969000"/>
          <a:ext cx="6388100" cy="1041400"/>
        </p:xfrm>
        <a:graphic>
          <a:graphicData uri="http://schemas.openxmlformats.org/drawingml/2006/table">
            <a:tbl>
              <a:tblPr/>
              <a:tblGrid>
                <a:gridCol w="168275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97025">
                  <a:extLst>
                    <a:ext uri="{9D8B030D-6E8A-4147-A177-3AD203B41FA5}">
                      <a16:colId xmlns:a16="http://schemas.microsoft.com/office/drawing/2014/main" val="20002"/>
                    </a:ext>
                  </a:extLst>
                </a:gridCol>
                <a:gridCol w="1597025">
                  <a:extLst>
                    <a:ext uri="{9D8B030D-6E8A-4147-A177-3AD203B41FA5}">
                      <a16:colId xmlns:a16="http://schemas.microsoft.com/office/drawing/2014/main" val="20003"/>
                    </a:ext>
                  </a:extLst>
                </a:gridCol>
              </a:tblGrid>
              <a:tr h="520890">
                <a:tc>
                  <a:txBody>
                    <a:bodyPr/>
                    <a:lstStyle/>
                    <a:p>
                      <a:pPr marL="0" marR="0" lvl="0" indent="0" algn="ctr" defTabSz="914400" rtl="0" eaLnBrk="0" fontAlgn="base" latinLnBrk="0" hangingPunct="0">
                        <a:lnSpc>
                          <a:spcPct val="100000"/>
                        </a:lnSpc>
                        <a:spcBef>
                          <a:spcPct val="20000"/>
                        </a:spcBef>
                        <a:spcAft>
                          <a:spcPct val="0"/>
                        </a:spcAft>
                        <a:buClr>
                          <a:srgbClr val="FF0000"/>
                        </a:buClr>
                        <a:buSzTx/>
                        <a:buFontTx/>
                        <a:buNone/>
                        <a:tabLst/>
                      </a:pPr>
                      <a:endParaRPr kumimoji="0" lang="en-US" sz="2800" b="0" i="0" u="none" strike="noStrike" cap="none" normalizeH="0" baseline="0">
                        <a:ln>
                          <a:noFill/>
                        </a:ln>
                        <a:solidFill>
                          <a:schemeClr val="tx1"/>
                        </a:solidFill>
                        <a:effectLst/>
                        <a:latin typeface="Times New Roman" pitchFamily="18" charset="0"/>
                      </a:endParaRPr>
                    </a:p>
                  </a:txBody>
                  <a:tcPr marL="90000" marR="90000" marT="46817" marB="468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0000"/>
                        </a:buClr>
                        <a:buSzTx/>
                        <a:buFontTx/>
                        <a:buNone/>
                        <a:tabLst/>
                      </a:pPr>
                      <a:r>
                        <a:rPr kumimoji="0" lang="en-US" sz="2800" b="0" i="0" u="none" strike="noStrike" cap="none" normalizeH="0" baseline="0">
                          <a:ln>
                            <a:noFill/>
                          </a:ln>
                          <a:solidFill>
                            <a:schemeClr val="tx1"/>
                          </a:solidFill>
                          <a:effectLst/>
                          <a:latin typeface="Times New Roman" pitchFamily="18" charset="0"/>
                        </a:rPr>
                        <a:t>Unigram</a:t>
                      </a:r>
                    </a:p>
                  </a:txBody>
                  <a:tcPr marL="90000" marR="90000" marT="46817" marB="468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0000"/>
                        </a:buClr>
                        <a:buSzTx/>
                        <a:buFontTx/>
                        <a:buNone/>
                        <a:tabLst/>
                      </a:pPr>
                      <a:r>
                        <a:rPr kumimoji="0" lang="en-US" sz="2800" b="0" i="0" u="none" strike="noStrike" cap="none" normalizeH="0" baseline="0">
                          <a:ln>
                            <a:noFill/>
                          </a:ln>
                          <a:solidFill>
                            <a:schemeClr val="tx1"/>
                          </a:solidFill>
                          <a:effectLst/>
                          <a:latin typeface="Times New Roman" pitchFamily="18" charset="0"/>
                        </a:rPr>
                        <a:t>Bigram</a:t>
                      </a:r>
                    </a:p>
                  </a:txBody>
                  <a:tcPr marL="90000" marR="90000" marT="46817" marB="468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0000"/>
                        </a:buClr>
                        <a:buSzTx/>
                        <a:buFontTx/>
                        <a:buNone/>
                        <a:tabLst/>
                      </a:pPr>
                      <a:r>
                        <a:rPr kumimoji="0" lang="en-US" sz="2800" b="0" i="0" u="none" strike="noStrike" cap="none" normalizeH="0" baseline="0">
                          <a:ln>
                            <a:noFill/>
                          </a:ln>
                          <a:solidFill>
                            <a:schemeClr val="tx1"/>
                          </a:solidFill>
                          <a:effectLst/>
                          <a:latin typeface="Times New Roman" pitchFamily="18" charset="0"/>
                        </a:rPr>
                        <a:t>Trigram</a:t>
                      </a:r>
                    </a:p>
                  </a:txBody>
                  <a:tcPr marL="90000" marR="90000" marT="46817" marB="468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0510">
                <a:tc>
                  <a:txBody>
                    <a:bodyPr/>
                    <a:lstStyle/>
                    <a:p>
                      <a:pPr marL="0" marR="0" lvl="0" indent="0" algn="ctr" defTabSz="914400" rtl="0" eaLnBrk="0" fontAlgn="base" latinLnBrk="0" hangingPunct="0">
                        <a:lnSpc>
                          <a:spcPct val="100000"/>
                        </a:lnSpc>
                        <a:spcBef>
                          <a:spcPct val="20000"/>
                        </a:spcBef>
                        <a:spcAft>
                          <a:spcPct val="0"/>
                        </a:spcAft>
                        <a:buClr>
                          <a:srgbClr val="FF0000"/>
                        </a:buClr>
                        <a:buSzTx/>
                        <a:buFontTx/>
                        <a:buNone/>
                        <a:tabLst/>
                      </a:pPr>
                      <a:r>
                        <a:rPr kumimoji="0" lang="en-US" sz="2800" b="0" i="0" u="none" strike="noStrike" cap="none" normalizeH="0" baseline="0">
                          <a:ln>
                            <a:noFill/>
                          </a:ln>
                          <a:solidFill>
                            <a:schemeClr val="tx1"/>
                          </a:solidFill>
                          <a:effectLst/>
                          <a:latin typeface="Times New Roman" pitchFamily="18" charset="0"/>
                        </a:rPr>
                        <a:t>Perplexity</a:t>
                      </a:r>
                    </a:p>
                  </a:txBody>
                  <a:tcPr marL="90000" marR="90000" marT="46817" marB="468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0000"/>
                        </a:buClr>
                        <a:buSzTx/>
                        <a:buFontTx/>
                        <a:buNone/>
                        <a:tabLst/>
                      </a:pPr>
                      <a:r>
                        <a:rPr kumimoji="0" lang="en-US" sz="2800" b="0" i="0" u="none" strike="noStrike" cap="none" normalizeH="0" baseline="0">
                          <a:ln>
                            <a:noFill/>
                          </a:ln>
                          <a:solidFill>
                            <a:schemeClr val="tx1"/>
                          </a:solidFill>
                          <a:effectLst/>
                          <a:latin typeface="Times New Roman" pitchFamily="18" charset="0"/>
                        </a:rPr>
                        <a:t>962</a:t>
                      </a:r>
                    </a:p>
                  </a:txBody>
                  <a:tcPr marL="90000" marR="90000" marT="46817" marB="468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0000"/>
                        </a:buClr>
                        <a:buSzTx/>
                        <a:buFontTx/>
                        <a:buNone/>
                        <a:tabLst/>
                      </a:pPr>
                      <a:r>
                        <a:rPr kumimoji="0" lang="en-US" sz="2800" b="0" i="0" u="none" strike="noStrike" cap="none" normalizeH="0" baseline="0">
                          <a:ln>
                            <a:noFill/>
                          </a:ln>
                          <a:solidFill>
                            <a:schemeClr val="tx1"/>
                          </a:solidFill>
                          <a:effectLst/>
                          <a:latin typeface="Times New Roman" pitchFamily="18" charset="0"/>
                        </a:rPr>
                        <a:t>170</a:t>
                      </a:r>
                    </a:p>
                  </a:txBody>
                  <a:tcPr marL="90000" marR="90000" marT="46817" marB="468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FF0000"/>
                        </a:buClr>
                        <a:buSzTx/>
                        <a:buFontTx/>
                        <a:buNone/>
                        <a:tabLst/>
                      </a:pPr>
                      <a:r>
                        <a:rPr kumimoji="0" lang="en-US" sz="2800" b="0" i="0" u="none" strike="noStrike" cap="none" normalizeH="0" baseline="0">
                          <a:ln>
                            <a:noFill/>
                          </a:ln>
                          <a:solidFill>
                            <a:schemeClr val="tx1"/>
                          </a:solidFill>
                          <a:effectLst/>
                          <a:latin typeface="Times New Roman" pitchFamily="18" charset="0"/>
                        </a:rPr>
                        <a:t>109</a:t>
                      </a:r>
                    </a:p>
                  </a:txBody>
                  <a:tcPr marL="90000" marR="90000" marT="46817" marB="468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620C7FB6-099C-1024-5C84-352D93E4C345}"/>
              </a:ext>
            </a:extLst>
          </p:cNvPr>
          <p:cNvSpPr txBox="1">
            <a:spLocks noGrp="1"/>
          </p:cNvSpPr>
          <p:nvPr>
            <p:ph type="title"/>
          </p:nvPr>
        </p:nvSpPr>
        <p:spPr>
          <a:xfrm>
            <a:off x="2362200" y="-228600"/>
            <a:ext cx="11583035" cy="1744520"/>
          </a:xfrm>
          <a:prstGeom prst="rect">
            <a:avLst/>
          </a:prstGeom>
        </p:spPr>
        <p:txBody>
          <a:bodyPr vert="horz" wrap="square" lIns="0" tIns="996128" rIns="0" bIns="0" rtlCol="0">
            <a:spAutoFit/>
          </a:bodyPr>
          <a:lstStyle/>
          <a:p>
            <a:pPr marL="12700">
              <a:lnSpc>
                <a:spcPct val="100000"/>
              </a:lnSpc>
              <a:spcBef>
                <a:spcPts val="130"/>
              </a:spcBef>
            </a:pPr>
            <a:r>
              <a:rPr lang="en-US" sz="4400" dirty="0">
                <a:latin typeface="Carlito"/>
                <a:cs typeface="Carlito"/>
              </a:rPr>
              <a:t>Difference between N-gram and bi-gram</a:t>
            </a:r>
            <a:endParaRPr sz="4400" spc="-10" dirty="0">
              <a:latin typeface="Carlito"/>
              <a:cs typeface="Carlito"/>
            </a:endParaRPr>
          </a:p>
        </p:txBody>
      </p:sp>
      <p:graphicFrame>
        <p:nvGraphicFramePr>
          <p:cNvPr id="7" name="Table 6">
            <a:extLst>
              <a:ext uri="{FF2B5EF4-FFF2-40B4-BE49-F238E27FC236}">
                <a16:creationId xmlns:a16="http://schemas.microsoft.com/office/drawing/2014/main" id="{56EDCED9-858F-4ADB-FE2A-A4670AC9EA77}"/>
              </a:ext>
            </a:extLst>
          </p:cNvPr>
          <p:cNvGraphicFramePr>
            <a:graphicFrameLocks noGrp="1"/>
          </p:cNvGraphicFramePr>
          <p:nvPr>
            <p:extLst>
              <p:ext uri="{D42A27DB-BD31-4B8C-83A1-F6EECF244321}">
                <p14:modId xmlns:p14="http://schemas.microsoft.com/office/powerpoint/2010/main" val="1054547409"/>
              </p:ext>
            </p:extLst>
          </p:nvPr>
        </p:nvGraphicFramePr>
        <p:xfrm>
          <a:off x="1905000" y="1676400"/>
          <a:ext cx="7162800" cy="6172201"/>
        </p:xfrm>
        <a:graphic>
          <a:graphicData uri="http://schemas.openxmlformats.org/drawingml/2006/table">
            <a:tbl>
              <a:tblPr firstRow="1" bandRow="1">
                <a:tableStyleId>{2D5ABB26-0587-4C30-8999-92F81FD0307C}</a:tableStyleId>
              </a:tblPr>
              <a:tblGrid>
                <a:gridCol w="3581400">
                  <a:extLst>
                    <a:ext uri="{9D8B030D-6E8A-4147-A177-3AD203B41FA5}">
                      <a16:colId xmlns:a16="http://schemas.microsoft.com/office/drawing/2014/main" val="2211270325"/>
                    </a:ext>
                  </a:extLst>
                </a:gridCol>
                <a:gridCol w="3581400">
                  <a:extLst>
                    <a:ext uri="{9D8B030D-6E8A-4147-A177-3AD203B41FA5}">
                      <a16:colId xmlns:a16="http://schemas.microsoft.com/office/drawing/2014/main" val="2672933586"/>
                    </a:ext>
                  </a:extLst>
                </a:gridCol>
              </a:tblGrid>
              <a:tr h="763524">
                <a:tc>
                  <a:txBody>
                    <a:bodyPr/>
                    <a:lstStyle/>
                    <a:p>
                      <a:pPr marL="146050" marR="798830" algn="ctr">
                        <a:lnSpc>
                          <a:spcPct val="100200"/>
                        </a:lnSpc>
                        <a:spcBef>
                          <a:spcPts val="260"/>
                        </a:spcBef>
                      </a:pPr>
                      <a:r>
                        <a:rPr lang="en-US" sz="2000" b="1" dirty="0">
                          <a:solidFill>
                            <a:schemeClr val="bg1"/>
                          </a:solidFill>
                          <a:latin typeface="+mn-lt"/>
                          <a:cs typeface="Carlito"/>
                        </a:rPr>
                        <a:t>N-gram</a:t>
                      </a:r>
                      <a:endParaRPr sz="2000" b="1" dirty="0">
                        <a:solidFill>
                          <a:schemeClr val="bg1"/>
                        </a:solidFill>
                        <a:latin typeface="+mn-lt"/>
                        <a:cs typeface="Carlito"/>
                      </a:endParaRPr>
                    </a:p>
                  </a:txBody>
                  <a:tcPr marL="0" marR="0" marT="33020" marB="0" anchor="ctr">
                    <a:lnL w="28575">
                      <a:solidFill>
                        <a:srgbClr val="FFFFFF"/>
                      </a:solidFill>
                      <a:prstDash val="solid"/>
                    </a:lnL>
                    <a:lnR w="28575">
                      <a:solidFill>
                        <a:srgbClr val="FFFFFF"/>
                      </a:solidFill>
                      <a:prstDash val="solid"/>
                    </a:lnR>
                    <a:lnT w="28575">
                      <a:solidFill>
                        <a:srgbClr val="FFFFFF"/>
                      </a:solidFill>
                      <a:prstDash val="solid"/>
                    </a:lnT>
                    <a:lnB w="76200" cap="flat" cmpd="sng" algn="ctr">
                      <a:solidFill>
                        <a:srgbClr val="FFFFFF"/>
                      </a:solidFill>
                      <a:prstDash val="solid"/>
                      <a:round/>
                      <a:headEnd type="none" w="med" len="med"/>
                      <a:tailEnd type="none" w="med" len="med"/>
                    </a:lnB>
                    <a:solidFill>
                      <a:srgbClr val="A4001D"/>
                    </a:solidFill>
                  </a:tcPr>
                </a:tc>
                <a:tc>
                  <a:txBody>
                    <a:bodyPr/>
                    <a:lstStyle/>
                    <a:p>
                      <a:pPr marL="146050" marR="798830" algn="ctr">
                        <a:lnSpc>
                          <a:spcPct val="100200"/>
                        </a:lnSpc>
                        <a:spcBef>
                          <a:spcPts val="260"/>
                        </a:spcBef>
                      </a:pPr>
                      <a:r>
                        <a:rPr lang="en-US" sz="2000" b="1" dirty="0">
                          <a:solidFill>
                            <a:schemeClr val="bg1"/>
                          </a:solidFill>
                          <a:latin typeface="+mn-lt"/>
                          <a:cs typeface="Carlito"/>
                        </a:rPr>
                        <a:t>Bi-gram</a:t>
                      </a:r>
                      <a:endParaRPr sz="2000" b="1" dirty="0">
                        <a:solidFill>
                          <a:schemeClr val="bg1"/>
                        </a:solidFill>
                        <a:latin typeface="+mn-lt"/>
                        <a:cs typeface="Carlito"/>
                      </a:endParaRPr>
                    </a:p>
                  </a:txBody>
                  <a:tcPr marL="0" marR="0" marT="33020" marB="0" anchor="ctr">
                    <a:lnL w="28575" cap="flat" cmpd="sng" algn="ctr">
                      <a:solidFill>
                        <a:srgbClr val="FFFFFF"/>
                      </a:solidFill>
                      <a:prstDash val="solid"/>
                      <a:round/>
                      <a:headEnd type="none" w="med" len="med"/>
                      <a:tailEnd type="none" w="med" len="med"/>
                    </a:lnL>
                    <a:lnR w="28575">
                      <a:solidFill>
                        <a:srgbClr val="FFFFFF"/>
                      </a:solidFill>
                      <a:prstDash val="solid"/>
                    </a:lnR>
                    <a:lnT w="28575">
                      <a:solidFill>
                        <a:srgbClr val="FFFFFF"/>
                      </a:solidFill>
                      <a:prstDash val="solid"/>
                    </a:lnT>
                    <a:lnB w="76200" cap="flat" cmpd="sng" algn="ctr">
                      <a:solidFill>
                        <a:srgbClr val="FFFFFF"/>
                      </a:solidFill>
                      <a:prstDash val="solid"/>
                      <a:round/>
                      <a:headEnd type="none" w="med" len="med"/>
                      <a:tailEnd type="none" w="med" len="med"/>
                    </a:lnB>
                    <a:solidFill>
                      <a:srgbClr val="A4001D"/>
                    </a:solidFill>
                  </a:tcPr>
                </a:tc>
                <a:extLst>
                  <a:ext uri="{0D108BD9-81ED-4DB2-BD59-A6C34878D82A}">
                    <a16:rowId xmlns:a16="http://schemas.microsoft.com/office/drawing/2014/main" val="440895594"/>
                  </a:ext>
                </a:extLst>
              </a:tr>
              <a:tr h="1628540">
                <a:tc>
                  <a:txBody>
                    <a:bodyPr/>
                    <a:lstStyle/>
                    <a:p>
                      <a:pPr marL="146050">
                        <a:lnSpc>
                          <a:spcPct val="100000"/>
                        </a:lnSpc>
                        <a:spcBef>
                          <a:spcPts val="275"/>
                        </a:spcBef>
                      </a:pPr>
                      <a:r>
                        <a:rPr lang="en-US" sz="1400" b="0" i="0" dirty="0">
                          <a:solidFill>
                            <a:schemeClr val="tx1"/>
                          </a:solidFill>
                          <a:effectLst/>
                          <a:latin typeface="+mn-lt"/>
                          <a:ea typeface="+mn-ea"/>
                          <a:cs typeface="+mn-cs"/>
                        </a:rPr>
                        <a:t>An N-gram is a contiguous sequence of N items from a given sample of text or speech. These items can be characters, phonemes, syllables, or words, depending on the application.</a:t>
                      </a:r>
                      <a:endParaRPr sz="1400" dirty="0">
                        <a:latin typeface="+mn-lt"/>
                        <a:cs typeface="Carlito"/>
                      </a:endParaRPr>
                    </a:p>
                  </a:txBody>
                  <a:tcPr marL="0" marR="0" marT="34925" marB="0" anchor="ctr">
                    <a:lnL w="28575">
                      <a:solidFill>
                        <a:srgbClr val="FFFFFF"/>
                      </a:solidFill>
                      <a:prstDash val="solid"/>
                    </a:lnL>
                    <a:lnR w="28575">
                      <a:solidFill>
                        <a:srgbClr val="FFFFFF"/>
                      </a:solidFill>
                      <a:prstDash val="soli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A bigram is a specific type of N-gram where N is equal to 2, meaning it consists of a sequence of two adjacent words in a sentence or text.</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a:solidFill>
                        <a:srgbClr val="FFFFFF"/>
                      </a:solidFill>
                      <a:prstDash val="soli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extLst>
                  <a:ext uri="{0D108BD9-81ED-4DB2-BD59-A6C34878D82A}">
                    <a16:rowId xmlns:a16="http://schemas.microsoft.com/office/drawing/2014/main" val="277724812"/>
                  </a:ext>
                </a:extLst>
              </a:tr>
              <a:tr h="1100111">
                <a:tc>
                  <a:txBody>
                    <a:bodyPr/>
                    <a:lstStyle/>
                    <a:p>
                      <a:pPr marL="146050">
                        <a:lnSpc>
                          <a:spcPct val="100000"/>
                        </a:lnSpc>
                        <a:spcBef>
                          <a:spcPts val="275"/>
                        </a:spcBef>
                      </a:pPr>
                      <a:r>
                        <a:rPr lang="en-US" sz="1400" b="0" i="0" dirty="0">
                          <a:solidFill>
                            <a:schemeClr val="tx1"/>
                          </a:solidFill>
                          <a:effectLst/>
                          <a:latin typeface="+mn-lt"/>
                          <a:ea typeface="+mn-ea"/>
                          <a:cs typeface="+mn-cs"/>
                        </a:rPr>
                        <a:t>The "N" in N-gram represents the number of items in the sequence. For example, a bigram is a 2-gram, a trigram is a 3-gram, and so on.</a:t>
                      </a:r>
                      <a:endParaRPr sz="1400" dirty="0">
                        <a:latin typeface="+mn-lt"/>
                        <a:cs typeface="Carlito"/>
                      </a:endParaRPr>
                    </a:p>
                  </a:txBody>
                  <a:tcPr marL="0" marR="0" marT="34925" marB="0" anchor="ctr">
                    <a:lnL w="28575">
                      <a:solidFill>
                        <a:srgbClr val="FFFFFF"/>
                      </a:solidFill>
                      <a:prstDash val="soli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Bigrams are commonly used in language modeling tasks, where the goal is to predict the next word in a sequence based on the preceding words.</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extLst>
                  <a:ext uri="{0D108BD9-81ED-4DB2-BD59-A6C34878D82A}">
                    <a16:rowId xmlns:a16="http://schemas.microsoft.com/office/drawing/2014/main" val="338213373"/>
                  </a:ext>
                </a:extLst>
              </a:tr>
              <a:tr h="1364328">
                <a:tc>
                  <a:txBody>
                    <a:bodyPr/>
                    <a:lstStyle/>
                    <a:p>
                      <a:pPr marL="146050">
                        <a:lnSpc>
                          <a:spcPct val="100000"/>
                        </a:lnSpc>
                        <a:spcBef>
                          <a:spcPts val="275"/>
                        </a:spcBef>
                      </a:pPr>
                      <a:r>
                        <a:rPr lang="en-US" sz="1400" b="0" i="0" dirty="0">
                          <a:solidFill>
                            <a:schemeClr val="tx1"/>
                          </a:solidFill>
                          <a:effectLst/>
                          <a:latin typeface="+mn-lt"/>
                          <a:ea typeface="+mn-ea"/>
                          <a:cs typeface="+mn-cs"/>
                        </a:rPr>
                        <a:t>N-grams are widely used in various natural language processing tasks, including language modeling, machine translation, and speech recognition.</a:t>
                      </a:r>
                      <a:endParaRPr sz="1400" dirty="0">
                        <a:latin typeface="+mn-lt"/>
                        <a:cs typeface="Carlito"/>
                      </a:endParaRPr>
                    </a:p>
                  </a:txBody>
                  <a:tcPr marL="0" marR="0" marT="34925" marB="0" anchor="ctr">
                    <a:lnL w="28575">
                      <a:solidFill>
                        <a:srgbClr val="FFFFFF"/>
                      </a:solidFill>
                      <a:prstDash val="soli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Bigram models estimate the probability of observing a word given its immediately preceding word, capturing local word dependencies in the text.</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extLst>
                  <a:ext uri="{0D108BD9-81ED-4DB2-BD59-A6C34878D82A}">
                    <a16:rowId xmlns:a16="http://schemas.microsoft.com/office/drawing/2014/main" val="2266752520"/>
                  </a:ext>
                </a:extLst>
              </a:tr>
              <a:tr h="1315698">
                <a:tc>
                  <a:txBody>
                    <a:bodyPr/>
                    <a:lstStyle/>
                    <a:p>
                      <a:pPr marL="146050">
                        <a:lnSpc>
                          <a:spcPct val="100000"/>
                        </a:lnSpc>
                        <a:spcBef>
                          <a:spcPts val="275"/>
                        </a:spcBef>
                      </a:pPr>
                      <a:r>
                        <a:rPr lang="en-US" sz="1400" b="0" i="0" dirty="0">
                          <a:solidFill>
                            <a:schemeClr val="tx1"/>
                          </a:solidFill>
                          <a:effectLst/>
                          <a:latin typeface="+mn-lt"/>
                          <a:ea typeface="+mn-ea"/>
                          <a:cs typeface="+mn-cs"/>
                        </a:rPr>
                        <a:t>N-grams capture the sequential dependencies between words or units of text and are used to model the probability of observing a particular sequence of words in a given language or domain.</a:t>
                      </a:r>
                      <a:endParaRPr sz="1400" dirty="0">
                        <a:latin typeface="+mn-lt"/>
                        <a:cs typeface="Carlito"/>
                      </a:endParaRPr>
                    </a:p>
                  </a:txBody>
                  <a:tcPr marL="0" marR="0" marT="34925" marB="0" anchor="ctr">
                    <a:lnL w="28575">
                      <a:solidFill>
                        <a:srgbClr val="FFFFFF"/>
                      </a:solidFill>
                      <a:prstDash val="soli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Bigrams are a simple but effective way to model language and are often used as the basis for more complex N-gram models.</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extLst>
                  <a:ext uri="{0D108BD9-81ED-4DB2-BD59-A6C34878D82A}">
                    <a16:rowId xmlns:a16="http://schemas.microsoft.com/office/drawing/2014/main" val="3833109914"/>
                  </a:ext>
                </a:extLst>
              </a:tr>
            </a:tbl>
          </a:graphicData>
        </a:graphic>
      </p:graphicFrame>
      <p:sp>
        <p:nvSpPr>
          <p:cNvPr id="8" name="object 9">
            <a:extLst>
              <a:ext uri="{FF2B5EF4-FFF2-40B4-BE49-F238E27FC236}">
                <a16:creationId xmlns:a16="http://schemas.microsoft.com/office/drawing/2014/main" id="{3FA5B556-98C2-1DD6-3B8E-09F71482D5FA}"/>
              </a:ext>
            </a:extLst>
          </p:cNvPr>
          <p:cNvSpPr txBox="1"/>
          <p:nvPr/>
        </p:nvSpPr>
        <p:spPr>
          <a:xfrm>
            <a:off x="9220200" y="1676400"/>
            <a:ext cx="5181600" cy="3468898"/>
          </a:xfrm>
          <a:prstGeom prst="rect">
            <a:avLst/>
          </a:prstGeom>
        </p:spPr>
        <p:txBody>
          <a:bodyPr vert="horz" wrap="square" lIns="0" tIns="16510" rIns="0" bIns="0" rtlCol="0">
            <a:spAutoFit/>
          </a:bodyPr>
          <a:lstStyle/>
          <a:p>
            <a:pPr marL="561340" indent="-548640">
              <a:lnSpc>
                <a:spcPts val="5825"/>
              </a:lnSpc>
              <a:buClr>
                <a:srgbClr val="CC0000"/>
              </a:buClr>
              <a:buFont typeface="Times New Roman"/>
              <a:buChar char="•"/>
              <a:tabLst>
                <a:tab pos="561340" algn="l"/>
              </a:tabLst>
            </a:pPr>
            <a:r>
              <a:rPr lang="en-US" sz="2400" b="0" i="0" dirty="0">
                <a:solidFill>
                  <a:schemeClr val="tx1"/>
                </a:solidFill>
                <a:effectLst/>
                <a:latin typeface="Söhne"/>
              </a:rPr>
              <a:t>What are the reasons to avoid using</a:t>
            </a:r>
          </a:p>
          <a:p>
            <a:pPr marL="12700">
              <a:buClr>
                <a:srgbClr val="CC0000"/>
              </a:buClr>
              <a:tabLst>
                <a:tab pos="561340" algn="l"/>
              </a:tabLst>
            </a:pPr>
            <a:r>
              <a:rPr lang="en-US" sz="2400" b="0" i="0" dirty="0">
                <a:solidFill>
                  <a:schemeClr val="tx1"/>
                </a:solidFill>
                <a:effectLst/>
                <a:latin typeface="Söhne"/>
              </a:rPr>
              <a:t>	N-grams in all situations?</a:t>
            </a:r>
          </a:p>
          <a:p>
            <a:pPr marL="12700">
              <a:buClr>
                <a:srgbClr val="CC0000"/>
              </a:buClr>
              <a:tabLst>
                <a:tab pos="561340" algn="l"/>
              </a:tabLst>
            </a:pPr>
            <a:endParaRPr lang="en-US" sz="2400" dirty="0">
              <a:solidFill>
                <a:schemeClr val="tx1"/>
              </a:solidFill>
              <a:latin typeface="Söhne"/>
            </a:endParaRPr>
          </a:p>
          <a:p>
            <a:pPr marL="12700">
              <a:buClr>
                <a:srgbClr val="CC0000"/>
              </a:buClr>
              <a:tabLst>
                <a:tab pos="561340" algn="l"/>
              </a:tabLst>
            </a:pPr>
            <a:r>
              <a:rPr lang="en-US" sz="1600" b="0" i="0" dirty="0">
                <a:solidFill>
                  <a:schemeClr val="tx1"/>
                </a:solidFill>
                <a:effectLst/>
                <a:latin typeface="Söhne"/>
              </a:rPr>
              <a:t>while N-gram models are versatile and widely used in natural language processing, their effectiveness depends on various factors such as data sparsity, computational resources, generalization requirements, context sensitivity, and task/domain specificity. It's important to carefully consider these factors and potentially explore alternative modeling approaches when using N-gram models may not be the best choice for a particular task or scenario.</a:t>
            </a:r>
            <a:endParaRPr sz="1200" dirty="0">
              <a:solidFill>
                <a:schemeClr val="tx1"/>
              </a:solidFill>
              <a:latin typeface="Carlito"/>
              <a:cs typeface="Carlito"/>
            </a:endParaRPr>
          </a:p>
        </p:txBody>
      </p:sp>
      <p:pic>
        <p:nvPicPr>
          <p:cNvPr id="19458" name="Picture 2" descr="Sales &amp; Marketing - What Is The Difference?- Social Media Marketing  Lincolnshire">
            <a:extLst>
              <a:ext uri="{FF2B5EF4-FFF2-40B4-BE49-F238E27FC236}">
                <a16:creationId xmlns:a16="http://schemas.microsoft.com/office/drawing/2014/main" id="{CC13E2CB-6566-0375-09BF-7AD7F98702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553200" y="5562600"/>
            <a:ext cx="8991600" cy="3143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438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996128" rIns="0" bIns="0" rtlCol="0">
            <a:spAutoFit/>
          </a:bodyPr>
          <a:lstStyle/>
          <a:p>
            <a:pPr marL="12700">
              <a:lnSpc>
                <a:spcPct val="100000"/>
              </a:lnSpc>
              <a:spcBef>
                <a:spcPts val="130"/>
              </a:spcBef>
            </a:pPr>
            <a:r>
              <a:rPr dirty="0">
                <a:latin typeface="Carlito"/>
                <a:cs typeface="Carlito"/>
              </a:rPr>
              <a:t>The</a:t>
            </a:r>
            <a:r>
              <a:rPr spc="-65" dirty="0">
                <a:latin typeface="Carlito"/>
                <a:cs typeface="Carlito"/>
              </a:rPr>
              <a:t> </a:t>
            </a:r>
            <a:r>
              <a:rPr dirty="0">
                <a:latin typeface="Carlito"/>
                <a:cs typeface="Carlito"/>
              </a:rPr>
              <a:t>Shannon</a:t>
            </a:r>
            <a:r>
              <a:rPr spc="-60" dirty="0">
                <a:latin typeface="Carlito"/>
                <a:cs typeface="Carlito"/>
              </a:rPr>
              <a:t> </a:t>
            </a:r>
            <a:r>
              <a:rPr dirty="0">
                <a:latin typeface="Carlito"/>
                <a:cs typeface="Carlito"/>
              </a:rPr>
              <a:t>Visualization</a:t>
            </a:r>
            <a:r>
              <a:rPr spc="-55" dirty="0">
                <a:latin typeface="Carlito"/>
                <a:cs typeface="Carlito"/>
              </a:rPr>
              <a:t> </a:t>
            </a:r>
            <a:r>
              <a:rPr spc="-10" dirty="0">
                <a:latin typeface="Carlito"/>
                <a:cs typeface="Carlito"/>
              </a:rPr>
              <a:t>Method</a:t>
            </a:r>
          </a:p>
        </p:txBody>
      </p:sp>
      <p:sp>
        <p:nvSpPr>
          <p:cNvPr id="7" name="object 7"/>
          <p:cNvSpPr txBox="1"/>
          <p:nvPr/>
        </p:nvSpPr>
        <p:spPr>
          <a:xfrm>
            <a:off x="821881" y="1981047"/>
            <a:ext cx="5676900" cy="3061335"/>
          </a:xfrm>
          <a:prstGeom prst="rect">
            <a:avLst/>
          </a:prstGeom>
        </p:spPr>
        <p:txBody>
          <a:bodyPr vert="horz" wrap="square" lIns="0" tIns="106680" rIns="0" bIns="0" rtlCol="0">
            <a:spAutoFit/>
          </a:bodyPr>
          <a:lstStyle/>
          <a:p>
            <a:pPr marL="561340" indent="-548640">
              <a:lnSpc>
                <a:spcPct val="100000"/>
              </a:lnSpc>
              <a:spcBef>
                <a:spcPts val="840"/>
              </a:spcBef>
              <a:buClr>
                <a:srgbClr val="CC0000"/>
              </a:buClr>
              <a:buFont typeface="Times New Roman"/>
              <a:buChar char="•"/>
              <a:tabLst>
                <a:tab pos="561340" algn="l"/>
              </a:tabLst>
            </a:pPr>
            <a:r>
              <a:rPr sz="2850" dirty="0">
                <a:latin typeface="Carlito"/>
                <a:cs typeface="Carlito"/>
              </a:rPr>
              <a:t>Choose</a:t>
            </a:r>
            <a:r>
              <a:rPr sz="2850" spc="50" dirty="0">
                <a:latin typeface="Carlito"/>
                <a:cs typeface="Carlito"/>
              </a:rPr>
              <a:t> </a:t>
            </a:r>
            <a:r>
              <a:rPr sz="2850" dirty="0">
                <a:latin typeface="Carlito"/>
                <a:cs typeface="Carlito"/>
              </a:rPr>
              <a:t>a</a:t>
            </a:r>
            <a:r>
              <a:rPr sz="2850" spc="50" dirty="0">
                <a:latin typeface="Carlito"/>
                <a:cs typeface="Carlito"/>
              </a:rPr>
              <a:t> </a:t>
            </a:r>
            <a:r>
              <a:rPr sz="2850" dirty="0">
                <a:latin typeface="Carlito"/>
                <a:cs typeface="Carlito"/>
              </a:rPr>
              <a:t>random</a:t>
            </a:r>
            <a:r>
              <a:rPr sz="2850" spc="55" dirty="0">
                <a:latin typeface="Carlito"/>
                <a:cs typeface="Carlito"/>
              </a:rPr>
              <a:t> </a:t>
            </a:r>
            <a:r>
              <a:rPr sz="2850" spc="-10" dirty="0">
                <a:latin typeface="Carlito"/>
                <a:cs typeface="Carlito"/>
              </a:rPr>
              <a:t>bigram</a:t>
            </a:r>
            <a:endParaRPr sz="2850" dirty="0">
              <a:latin typeface="Carlito"/>
              <a:cs typeface="Carlito"/>
            </a:endParaRPr>
          </a:p>
          <a:p>
            <a:pPr marL="431800">
              <a:lnSpc>
                <a:spcPct val="100000"/>
              </a:lnSpc>
              <a:spcBef>
                <a:spcPts val="750"/>
              </a:spcBef>
            </a:pPr>
            <a:r>
              <a:rPr sz="2850" dirty="0">
                <a:latin typeface="Carlito"/>
                <a:cs typeface="Carlito"/>
              </a:rPr>
              <a:t>(&lt;s&gt;,</a:t>
            </a:r>
            <a:r>
              <a:rPr sz="2850" spc="45" dirty="0">
                <a:latin typeface="Carlito"/>
                <a:cs typeface="Carlito"/>
              </a:rPr>
              <a:t> </a:t>
            </a:r>
            <a:r>
              <a:rPr sz="2850" dirty="0">
                <a:latin typeface="Carlito"/>
                <a:cs typeface="Carlito"/>
              </a:rPr>
              <a:t>w)</a:t>
            </a:r>
            <a:r>
              <a:rPr sz="2850" spc="55" dirty="0">
                <a:latin typeface="Carlito"/>
                <a:cs typeface="Carlito"/>
              </a:rPr>
              <a:t> </a:t>
            </a:r>
            <a:r>
              <a:rPr sz="2850" dirty="0">
                <a:latin typeface="Carlito"/>
                <a:cs typeface="Carlito"/>
              </a:rPr>
              <a:t>according</a:t>
            </a:r>
            <a:r>
              <a:rPr sz="2850" spc="55" dirty="0">
                <a:latin typeface="Carlito"/>
                <a:cs typeface="Carlito"/>
              </a:rPr>
              <a:t> </a:t>
            </a:r>
            <a:r>
              <a:rPr sz="2850" dirty="0">
                <a:latin typeface="Carlito"/>
                <a:cs typeface="Carlito"/>
              </a:rPr>
              <a:t>to</a:t>
            </a:r>
            <a:r>
              <a:rPr sz="2850" spc="55" dirty="0">
                <a:latin typeface="Carlito"/>
                <a:cs typeface="Carlito"/>
              </a:rPr>
              <a:t> </a:t>
            </a:r>
            <a:r>
              <a:rPr sz="2850" dirty="0">
                <a:latin typeface="Carlito"/>
                <a:cs typeface="Carlito"/>
              </a:rPr>
              <a:t>its</a:t>
            </a:r>
            <a:r>
              <a:rPr sz="2850" spc="40" dirty="0">
                <a:latin typeface="Carlito"/>
                <a:cs typeface="Carlito"/>
              </a:rPr>
              <a:t> </a:t>
            </a:r>
            <a:r>
              <a:rPr sz="2850" spc="-10" dirty="0">
                <a:latin typeface="Carlito"/>
                <a:cs typeface="Carlito"/>
              </a:rPr>
              <a:t>probability</a:t>
            </a:r>
            <a:endParaRPr sz="2850" dirty="0">
              <a:latin typeface="Carlito"/>
              <a:cs typeface="Carlito"/>
            </a:endParaRPr>
          </a:p>
          <a:p>
            <a:pPr marL="561975" marR="224154" indent="-549275">
              <a:lnSpc>
                <a:spcPct val="101400"/>
              </a:lnSpc>
              <a:spcBef>
                <a:spcPts val="665"/>
              </a:spcBef>
              <a:buClr>
                <a:srgbClr val="CC0000"/>
              </a:buClr>
              <a:buFont typeface="Times New Roman"/>
              <a:buChar char="•"/>
              <a:tabLst>
                <a:tab pos="561975" algn="l"/>
              </a:tabLst>
            </a:pPr>
            <a:r>
              <a:rPr sz="2850" dirty="0">
                <a:latin typeface="Carlito"/>
                <a:cs typeface="Carlito"/>
              </a:rPr>
              <a:t>Now</a:t>
            </a:r>
            <a:r>
              <a:rPr sz="2850" spc="55" dirty="0">
                <a:latin typeface="Carlito"/>
                <a:cs typeface="Carlito"/>
              </a:rPr>
              <a:t> </a:t>
            </a:r>
            <a:r>
              <a:rPr sz="2850" dirty="0">
                <a:latin typeface="Carlito"/>
                <a:cs typeface="Carlito"/>
              </a:rPr>
              <a:t>choose</a:t>
            </a:r>
            <a:r>
              <a:rPr sz="2850" spc="60" dirty="0">
                <a:latin typeface="Carlito"/>
                <a:cs typeface="Carlito"/>
              </a:rPr>
              <a:t> </a:t>
            </a:r>
            <a:r>
              <a:rPr sz="2850" dirty="0">
                <a:latin typeface="Carlito"/>
                <a:cs typeface="Carlito"/>
              </a:rPr>
              <a:t>a</a:t>
            </a:r>
            <a:r>
              <a:rPr sz="2850" spc="45" dirty="0">
                <a:latin typeface="Carlito"/>
                <a:cs typeface="Carlito"/>
              </a:rPr>
              <a:t> </a:t>
            </a:r>
            <a:r>
              <a:rPr sz="2850" dirty="0">
                <a:latin typeface="Carlito"/>
                <a:cs typeface="Carlito"/>
              </a:rPr>
              <a:t>random</a:t>
            </a:r>
            <a:r>
              <a:rPr sz="2850" spc="55" dirty="0">
                <a:latin typeface="Carlito"/>
                <a:cs typeface="Carlito"/>
              </a:rPr>
              <a:t> </a:t>
            </a:r>
            <a:r>
              <a:rPr sz="2850" spc="-10" dirty="0">
                <a:latin typeface="Carlito"/>
                <a:cs typeface="Carlito"/>
              </a:rPr>
              <a:t>bigram </a:t>
            </a:r>
            <a:r>
              <a:rPr sz="2850" dirty="0">
                <a:latin typeface="Carlito"/>
                <a:cs typeface="Carlito"/>
              </a:rPr>
              <a:t>(w,</a:t>
            </a:r>
            <a:r>
              <a:rPr sz="2850" spc="45" dirty="0">
                <a:latin typeface="Carlito"/>
                <a:cs typeface="Carlito"/>
              </a:rPr>
              <a:t> </a:t>
            </a:r>
            <a:r>
              <a:rPr sz="2850" dirty="0">
                <a:latin typeface="Carlito"/>
                <a:cs typeface="Carlito"/>
              </a:rPr>
              <a:t>x)</a:t>
            </a:r>
            <a:r>
              <a:rPr sz="2850" spc="55" dirty="0">
                <a:latin typeface="Carlito"/>
                <a:cs typeface="Carlito"/>
              </a:rPr>
              <a:t> </a:t>
            </a:r>
            <a:r>
              <a:rPr sz="2850" dirty="0">
                <a:latin typeface="Carlito"/>
                <a:cs typeface="Carlito"/>
              </a:rPr>
              <a:t>according</a:t>
            </a:r>
            <a:r>
              <a:rPr sz="2850" spc="50" dirty="0">
                <a:latin typeface="Carlito"/>
                <a:cs typeface="Carlito"/>
              </a:rPr>
              <a:t> </a:t>
            </a:r>
            <a:r>
              <a:rPr sz="2850" dirty="0">
                <a:latin typeface="Carlito"/>
                <a:cs typeface="Carlito"/>
              </a:rPr>
              <a:t>to</a:t>
            </a:r>
            <a:r>
              <a:rPr sz="2850" spc="50" dirty="0">
                <a:latin typeface="Carlito"/>
                <a:cs typeface="Carlito"/>
              </a:rPr>
              <a:t> </a:t>
            </a:r>
            <a:r>
              <a:rPr sz="2850" dirty="0">
                <a:latin typeface="Carlito"/>
                <a:cs typeface="Carlito"/>
              </a:rPr>
              <a:t>its</a:t>
            </a:r>
            <a:r>
              <a:rPr sz="2850" spc="40" dirty="0">
                <a:latin typeface="Carlito"/>
                <a:cs typeface="Carlito"/>
              </a:rPr>
              <a:t> </a:t>
            </a:r>
            <a:r>
              <a:rPr sz="2850" spc="-10" dirty="0">
                <a:latin typeface="Carlito"/>
                <a:cs typeface="Carlito"/>
              </a:rPr>
              <a:t>probability</a:t>
            </a:r>
            <a:endParaRPr sz="2850" dirty="0">
              <a:latin typeface="Carlito"/>
              <a:cs typeface="Carlito"/>
            </a:endParaRPr>
          </a:p>
          <a:p>
            <a:pPr marL="561340" indent="-548640">
              <a:lnSpc>
                <a:spcPct val="100000"/>
              </a:lnSpc>
              <a:spcBef>
                <a:spcPts val="710"/>
              </a:spcBef>
              <a:buClr>
                <a:srgbClr val="CC0000"/>
              </a:buClr>
              <a:buFont typeface="Times New Roman"/>
              <a:buChar char="•"/>
              <a:tabLst>
                <a:tab pos="561340" algn="l"/>
              </a:tabLst>
            </a:pPr>
            <a:r>
              <a:rPr sz="2850" dirty="0">
                <a:latin typeface="Carlito"/>
                <a:cs typeface="Carlito"/>
              </a:rPr>
              <a:t>And</a:t>
            </a:r>
            <a:r>
              <a:rPr sz="2850" spc="40" dirty="0">
                <a:latin typeface="Carlito"/>
                <a:cs typeface="Carlito"/>
              </a:rPr>
              <a:t> </a:t>
            </a:r>
            <a:r>
              <a:rPr sz="2850" dirty="0">
                <a:latin typeface="Carlito"/>
                <a:cs typeface="Carlito"/>
              </a:rPr>
              <a:t>so</a:t>
            </a:r>
            <a:r>
              <a:rPr sz="2850" spc="45" dirty="0">
                <a:latin typeface="Carlito"/>
                <a:cs typeface="Carlito"/>
              </a:rPr>
              <a:t> </a:t>
            </a:r>
            <a:r>
              <a:rPr sz="2850" dirty="0">
                <a:latin typeface="Carlito"/>
                <a:cs typeface="Carlito"/>
              </a:rPr>
              <a:t>on</a:t>
            </a:r>
            <a:r>
              <a:rPr sz="2850" spc="45" dirty="0">
                <a:latin typeface="Carlito"/>
                <a:cs typeface="Carlito"/>
              </a:rPr>
              <a:t> </a:t>
            </a:r>
            <a:r>
              <a:rPr sz="2850" dirty="0">
                <a:latin typeface="Carlito"/>
                <a:cs typeface="Carlito"/>
              </a:rPr>
              <a:t>until</a:t>
            </a:r>
            <a:r>
              <a:rPr sz="2850" spc="40" dirty="0">
                <a:latin typeface="Carlito"/>
                <a:cs typeface="Carlito"/>
              </a:rPr>
              <a:t> </a:t>
            </a:r>
            <a:r>
              <a:rPr sz="2850" dirty="0">
                <a:latin typeface="Carlito"/>
                <a:cs typeface="Carlito"/>
              </a:rPr>
              <a:t>we</a:t>
            </a:r>
            <a:r>
              <a:rPr sz="2850" spc="50" dirty="0">
                <a:latin typeface="Carlito"/>
                <a:cs typeface="Carlito"/>
              </a:rPr>
              <a:t> </a:t>
            </a:r>
            <a:r>
              <a:rPr sz="2850" dirty="0">
                <a:latin typeface="Carlito"/>
                <a:cs typeface="Carlito"/>
              </a:rPr>
              <a:t>choose</a:t>
            </a:r>
            <a:r>
              <a:rPr sz="2850" spc="50" dirty="0">
                <a:latin typeface="Carlito"/>
                <a:cs typeface="Carlito"/>
              </a:rPr>
              <a:t> </a:t>
            </a:r>
            <a:r>
              <a:rPr sz="2850" spc="-20" dirty="0">
                <a:latin typeface="Carlito"/>
                <a:cs typeface="Carlito"/>
              </a:rPr>
              <a:t>&lt;/s&gt;</a:t>
            </a:r>
            <a:endParaRPr sz="2850" dirty="0">
              <a:latin typeface="Carlito"/>
              <a:cs typeface="Carlito"/>
            </a:endParaRPr>
          </a:p>
          <a:p>
            <a:pPr marL="561340" indent="-548640">
              <a:lnSpc>
                <a:spcPct val="100000"/>
              </a:lnSpc>
              <a:spcBef>
                <a:spcPts val="415"/>
              </a:spcBef>
              <a:buClr>
                <a:srgbClr val="CC0000"/>
              </a:buClr>
              <a:buFont typeface="Times New Roman"/>
              <a:buChar char="•"/>
              <a:tabLst>
                <a:tab pos="561340" algn="l"/>
              </a:tabLst>
            </a:pPr>
            <a:r>
              <a:rPr sz="2850" dirty="0">
                <a:latin typeface="Carlito"/>
                <a:cs typeface="Carlito"/>
              </a:rPr>
              <a:t>Then</a:t>
            </a:r>
            <a:r>
              <a:rPr sz="2850" spc="50" dirty="0">
                <a:latin typeface="Carlito"/>
                <a:cs typeface="Carlito"/>
              </a:rPr>
              <a:t> </a:t>
            </a:r>
            <a:r>
              <a:rPr sz="2850" dirty="0">
                <a:latin typeface="Carlito"/>
                <a:cs typeface="Carlito"/>
              </a:rPr>
              <a:t>string</a:t>
            </a:r>
            <a:r>
              <a:rPr sz="2850" spc="55" dirty="0">
                <a:latin typeface="Carlito"/>
                <a:cs typeface="Carlito"/>
              </a:rPr>
              <a:t> </a:t>
            </a:r>
            <a:r>
              <a:rPr sz="2850" dirty="0">
                <a:latin typeface="Carlito"/>
                <a:cs typeface="Carlito"/>
              </a:rPr>
              <a:t>the</a:t>
            </a:r>
            <a:r>
              <a:rPr sz="2850" spc="60" dirty="0">
                <a:latin typeface="Carlito"/>
                <a:cs typeface="Carlito"/>
              </a:rPr>
              <a:t> </a:t>
            </a:r>
            <a:r>
              <a:rPr sz="2850" dirty="0">
                <a:latin typeface="Carlito"/>
                <a:cs typeface="Carlito"/>
              </a:rPr>
              <a:t>words</a:t>
            </a:r>
            <a:r>
              <a:rPr sz="2850" spc="40" dirty="0">
                <a:latin typeface="Carlito"/>
                <a:cs typeface="Carlito"/>
              </a:rPr>
              <a:t> </a:t>
            </a:r>
            <a:r>
              <a:rPr sz="2850" spc="-10" dirty="0">
                <a:latin typeface="Carlito"/>
                <a:cs typeface="Carlito"/>
              </a:rPr>
              <a:t>together</a:t>
            </a:r>
            <a:endParaRPr sz="2850" dirty="0">
              <a:latin typeface="Carlito"/>
              <a:cs typeface="Carlito"/>
            </a:endParaRPr>
          </a:p>
        </p:txBody>
      </p:sp>
      <p:sp>
        <p:nvSpPr>
          <p:cNvPr id="8" name="object 8"/>
          <p:cNvSpPr txBox="1"/>
          <p:nvPr/>
        </p:nvSpPr>
        <p:spPr>
          <a:xfrm>
            <a:off x="6595364" y="1905000"/>
            <a:ext cx="3743325" cy="2442845"/>
          </a:xfrm>
          <a:prstGeom prst="rect">
            <a:avLst/>
          </a:prstGeom>
        </p:spPr>
        <p:txBody>
          <a:bodyPr vert="horz" wrap="square" lIns="0" tIns="60325" rIns="0" bIns="0" rtlCol="0">
            <a:spAutoFit/>
          </a:bodyPr>
          <a:lstStyle/>
          <a:p>
            <a:pPr marL="12700">
              <a:lnSpc>
                <a:spcPct val="100000"/>
              </a:lnSpc>
              <a:spcBef>
                <a:spcPts val="475"/>
              </a:spcBef>
            </a:pPr>
            <a:r>
              <a:rPr sz="2850" dirty="0">
                <a:solidFill>
                  <a:srgbClr val="A50021"/>
                </a:solidFill>
                <a:latin typeface="Courier New"/>
                <a:cs typeface="Courier New"/>
              </a:rPr>
              <a:t>&lt;s&gt;</a:t>
            </a:r>
            <a:r>
              <a:rPr sz="2850" spc="10" dirty="0">
                <a:solidFill>
                  <a:srgbClr val="A50021"/>
                </a:solidFill>
                <a:latin typeface="Courier New"/>
                <a:cs typeface="Courier New"/>
              </a:rPr>
              <a:t> </a:t>
            </a:r>
            <a:r>
              <a:rPr sz="2850" spc="-50" dirty="0">
                <a:solidFill>
                  <a:srgbClr val="A50021"/>
                </a:solidFill>
                <a:latin typeface="Courier New"/>
                <a:cs typeface="Courier New"/>
              </a:rPr>
              <a:t>I</a:t>
            </a:r>
            <a:endParaRPr sz="2850" dirty="0">
              <a:latin typeface="Courier New"/>
              <a:cs typeface="Courier New"/>
            </a:endParaRPr>
          </a:p>
          <a:p>
            <a:pPr marL="887094">
              <a:lnSpc>
                <a:spcPct val="100000"/>
              </a:lnSpc>
              <a:spcBef>
                <a:spcPts val="380"/>
              </a:spcBef>
            </a:pPr>
            <a:r>
              <a:rPr sz="2850" dirty="0">
                <a:solidFill>
                  <a:srgbClr val="A50021"/>
                </a:solidFill>
                <a:latin typeface="Courier New"/>
                <a:cs typeface="Courier New"/>
              </a:rPr>
              <a:t>I</a:t>
            </a:r>
            <a:r>
              <a:rPr sz="2850" spc="10" dirty="0">
                <a:solidFill>
                  <a:srgbClr val="A50021"/>
                </a:solidFill>
                <a:latin typeface="Courier New"/>
                <a:cs typeface="Courier New"/>
              </a:rPr>
              <a:t> </a:t>
            </a:r>
            <a:r>
              <a:rPr sz="2850" spc="-20" dirty="0">
                <a:latin typeface="Courier New"/>
                <a:cs typeface="Courier New"/>
              </a:rPr>
              <a:t>want</a:t>
            </a:r>
            <a:endParaRPr sz="2850" dirty="0">
              <a:latin typeface="Courier New"/>
              <a:cs typeface="Courier New"/>
            </a:endParaRPr>
          </a:p>
          <a:p>
            <a:pPr marL="1324610">
              <a:lnSpc>
                <a:spcPct val="100000"/>
              </a:lnSpc>
              <a:spcBef>
                <a:spcPts val="414"/>
              </a:spcBef>
            </a:pPr>
            <a:r>
              <a:rPr sz="2850" dirty="0">
                <a:solidFill>
                  <a:srgbClr val="A50021"/>
                </a:solidFill>
                <a:latin typeface="Courier New"/>
                <a:cs typeface="Courier New"/>
              </a:rPr>
              <a:t>want</a:t>
            </a:r>
            <a:r>
              <a:rPr sz="2850" spc="10" dirty="0">
                <a:solidFill>
                  <a:srgbClr val="A50021"/>
                </a:solidFill>
                <a:latin typeface="Courier New"/>
                <a:cs typeface="Courier New"/>
              </a:rPr>
              <a:t> </a:t>
            </a:r>
            <a:r>
              <a:rPr sz="2850" spc="-35" dirty="0">
                <a:latin typeface="Courier New"/>
                <a:cs typeface="Courier New"/>
              </a:rPr>
              <a:t>to</a:t>
            </a:r>
            <a:endParaRPr sz="2850" dirty="0">
              <a:latin typeface="Courier New"/>
              <a:cs typeface="Courier New"/>
            </a:endParaRPr>
          </a:p>
          <a:p>
            <a:pPr marR="5080" algn="r">
              <a:lnSpc>
                <a:spcPct val="100000"/>
              </a:lnSpc>
              <a:spcBef>
                <a:spcPts val="380"/>
              </a:spcBef>
            </a:pPr>
            <a:r>
              <a:rPr sz="2850" dirty="0">
                <a:solidFill>
                  <a:srgbClr val="A50021"/>
                </a:solidFill>
                <a:latin typeface="Courier New"/>
                <a:cs typeface="Courier New"/>
              </a:rPr>
              <a:t>to</a:t>
            </a:r>
            <a:r>
              <a:rPr sz="2850" spc="10" dirty="0">
                <a:solidFill>
                  <a:srgbClr val="A50021"/>
                </a:solidFill>
                <a:latin typeface="Courier New"/>
                <a:cs typeface="Courier New"/>
              </a:rPr>
              <a:t> </a:t>
            </a:r>
            <a:r>
              <a:rPr sz="2850" spc="-25" dirty="0">
                <a:latin typeface="Courier New"/>
                <a:cs typeface="Courier New"/>
              </a:rPr>
              <a:t>eat</a:t>
            </a:r>
            <a:endParaRPr sz="2850" dirty="0">
              <a:latin typeface="Courier New"/>
              <a:cs typeface="Courier New"/>
            </a:endParaRPr>
          </a:p>
          <a:p>
            <a:pPr marR="5080" algn="r">
              <a:lnSpc>
                <a:spcPct val="100000"/>
              </a:lnSpc>
              <a:spcBef>
                <a:spcPts val="380"/>
              </a:spcBef>
            </a:pPr>
            <a:r>
              <a:rPr sz="2850" spc="-25" dirty="0">
                <a:solidFill>
                  <a:srgbClr val="A50021"/>
                </a:solidFill>
                <a:latin typeface="Courier New"/>
                <a:cs typeface="Courier New"/>
              </a:rPr>
              <a:t>eat</a:t>
            </a:r>
            <a:endParaRPr sz="2850" dirty="0">
              <a:latin typeface="Courier New"/>
              <a:cs typeface="Courier New"/>
            </a:endParaRPr>
          </a:p>
        </p:txBody>
      </p:sp>
      <p:sp>
        <p:nvSpPr>
          <p:cNvPr id="9" name="object 9"/>
          <p:cNvSpPr txBox="1"/>
          <p:nvPr/>
        </p:nvSpPr>
        <p:spPr>
          <a:xfrm>
            <a:off x="10531830" y="3839628"/>
            <a:ext cx="1556385" cy="990600"/>
          </a:xfrm>
          <a:prstGeom prst="rect">
            <a:avLst/>
          </a:prstGeom>
        </p:spPr>
        <p:txBody>
          <a:bodyPr vert="horz" wrap="square" lIns="0" tIns="12065" rIns="0" bIns="0" rtlCol="0">
            <a:spAutoFit/>
          </a:bodyPr>
          <a:lstStyle/>
          <a:p>
            <a:pPr marL="12700" marR="5080">
              <a:lnSpc>
                <a:spcPct val="111100"/>
              </a:lnSpc>
              <a:spcBef>
                <a:spcPts val="95"/>
              </a:spcBef>
            </a:pPr>
            <a:r>
              <a:rPr sz="2850" spc="-10" dirty="0">
                <a:latin typeface="Courier New"/>
                <a:cs typeface="Courier New"/>
              </a:rPr>
              <a:t>Chinese </a:t>
            </a:r>
            <a:r>
              <a:rPr sz="2850" spc="-10" dirty="0">
                <a:solidFill>
                  <a:srgbClr val="A50021"/>
                </a:solidFill>
                <a:latin typeface="Courier New"/>
                <a:cs typeface="Courier New"/>
              </a:rPr>
              <a:t>Chinese</a:t>
            </a:r>
            <a:endParaRPr sz="2850" dirty="0">
              <a:latin typeface="Courier New"/>
              <a:cs typeface="Courier New"/>
            </a:endParaRPr>
          </a:p>
        </p:txBody>
      </p:sp>
      <p:sp>
        <p:nvSpPr>
          <p:cNvPr id="10" name="object 10"/>
          <p:cNvSpPr txBox="1"/>
          <p:nvPr/>
        </p:nvSpPr>
        <p:spPr>
          <a:xfrm>
            <a:off x="12281382" y="4322229"/>
            <a:ext cx="900430" cy="990600"/>
          </a:xfrm>
          <a:prstGeom prst="rect">
            <a:avLst/>
          </a:prstGeom>
        </p:spPr>
        <p:txBody>
          <a:bodyPr vert="horz" wrap="square" lIns="0" tIns="12065" rIns="0" bIns="0" rtlCol="0">
            <a:spAutoFit/>
          </a:bodyPr>
          <a:lstStyle/>
          <a:p>
            <a:pPr marL="12700" marR="5080">
              <a:lnSpc>
                <a:spcPct val="111100"/>
              </a:lnSpc>
              <a:spcBef>
                <a:spcPts val="95"/>
              </a:spcBef>
            </a:pPr>
            <a:r>
              <a:rPr lang="en-US" sz="2850" spc="-20" dirty="0">
                <a:latin typeface="Courier New"/>
                <a:cs typeface="Courier New"/>
              </a:rPr>
              <a:t>food </a:t>
            </a:r>
            <a:r>
              <a:rPr lang="en-US" sz="2850" spc="-20" dirty="0">
                <a:solidFill>
                  <a:srgbClr val="A50021"/>
                </a:solidFill>
                <a:latin typeface="Courier New"/>
                <a:cs typeface="Courier New"/>
              </a:rPr>
              <a:t>food</a:t>
            </a:r>
            <a:endParaRPr sz="2850" dirty="0">
              <a:latin typeface="Courier New"/>
              <a:cs typeface="Courier New"/>
            </a:endParaRPr>
          </a:p>
        </p:txBody>
      </p:sp>
      <p:sp>
        <p:nvSpPr>
          <p:cNvPr id="11" name="object 11"/>
          <p:cNvSpPr txBox="1"/>
          <p:nvPr/>
        </p:nvSpPr>
        <p:spPr>
          <a:xfrm>
            <a:off x="13593571" y="4850549"/>
            <a:ext cx="900430" cy="462280"/>
          </a:xfrm>
          <a:prstGeom prst="rect">
            <a:avLst/>
          </a:prstGeom>
        </p:spPr>
        <p:txBody>
          <a:bodyPr vert="horz" wrap="square" lIns="0" tIns="14604" rIns="0" bIns="0" rtlCol="0">
            <a:spAutoFit/>
          </a:bodyPr>
          <a:lstStyle/>
          <a:p>
            <a:pPr marL="12700">
              <a:lnSpc>
                <a:spcPct val="100000"/>
              </a:lnSpc>
              <a:spcBef>
                <a:spcPts val="114"/>
              </a:spcBef>
            </a:pPr>
            <a:r>
              <a:rPr sz="2850" spc="-20" dirty="0">
                <a:latin typeface="Courier New"/>
                <a:cs typeface="Courier New"/>
              </a:rPr>
              <a:t>&lt;/s&gt;</a:t>
            </a:r>
            <a:endParaRPr sz="2850">
              <a:latin typeface="Courier New"/>
              <a:cs typeface="Courier New"/>
            </a:endParaRPr>
          </a:p>
        </p:txBody>
      </p:sp>
      <p:sp>
        <p:nvSpPr>
          <p:cNvPr id="12" name="object 12"/>
          <p:cNvSpPr txBox="1"/>
          <p:nvPr/>
        </p:nvSpPr>
        <p:spPr>
          <a:xfrm>
            <a:off x="6595364" y="5337391"/>
            <a:ext cx="5711825" cy="462280"/>
          </a:xfrm>
          <a:prstGeom prst="rect">
            <a:avLst/>
          </a:prstGeom>
        </p:spPr>
        <p:txBody>
          <a:bodyPr vert="horz" wrap="square" lIns="0" tIns="14604" rIns="0" bIns="0" rtlCol="0">
            <a:spAutoFit/>
          </a:bodyPr>
          <a:lstStyle/>
          <a:p>
            <a:pPr marL="12700">
              <a:lnSpc>
                <a:spcPct val="100000"/>
              </a:lnSpc>
              <a:spcBef>
                <a:spcPts val="114"/>
              </a:spcBef>
            </a:pPr>
            <a:r>
              <a:rPr sz="2850" dirty="0">
                <a:solidFill>
                  <a:srgbClr val="CC0000"/>
                </a:solidFill>
                <a:latin typeface="Courier New"/>
                <a:cs typeface="Courier New"/>
              </a:rPr>
              <a:t>I</a:t>
            </a:r>
            <a:r>
              <a:rPr sz="2850" spc="10" dirty="0">
                <a:solidFill>
                  <a:srgbClr val="CC0000"/>
                </a:solidFill>
                <a:latin typeface="Courier New"/>
                <a:cs typeface="Courier New"/>
              </a:rPr>
              <a:t> </a:t>
            </a:r>
            <a:r>
              <a:rPr sz="2850" dirty="0">
                <a:solidFill>
                  <a:srgbClr val="CC0000"/>
                </a:solidFill>
                <a:latin typeface="Courier New"/>
                <a:cs typeface="Courier New"/>
              </a:rPr>
              <a:t>want</a:t>
            </a:r>
            <a:r>
              <a:rPr sz="2850" spc="10" dirty="0">
                <a:solidFill>
                  <a:srgbClr val="CC0000"/>
                </a:solidFill>
                <a:latin typeface="Courier New"/>
                <a:cs typeface="Courier New"/>
              </a:rPr>
              <a:t> </a:t>
            </a:r>
            <a:r>
              <a:rPr sz="2850" dirty="0">
                <a:solidFill>
                  <a:srgbClr val="CC0000"/>
                </a:solidFill>
                <a:latin typeface="Courier New"/>
                <a:cs typeface="Courier New"/>
              </a:rPr>
              <a:t>to</a:t>
            </a:r>
            <a:r>
              <a:rPr sz="2850" spc="10" dirty="0">
                <a:solidFill>
                  <a:srgbClr val="CC0000"/>
                </a:solidFill>
                <a:latin typeface="Courier New"/>
                <a:cs typeface="Courier New"/>
              </a:rPr>
              <a:t> </a:t>
            </a:r>
            <a:r>
              <a:rPr sz="2850" dirty="0">
                <a:solidFill>
                  <a:srgbClr val="CC0000"/>
                </a:solidFill>
                <a:latin typeface="Courier New"/>
                <a:cs typeface="Courier New"/>
              </a:rPr>
              <a:t>eat</a:t>
            </a:r>
            <a:r>
              <a:rPr sz="2850" spc="10" dirty="0">
                <a:solidFill>
                  <a:srgbClr val="CC0000"/>
                </a:solidFill>
                <a:latin typeface="Courier New"/>
                <a:cs typeface="Courier New"/>
              </a:rPr>
              <a:t> </a:t>
            </a:r>
            <a:r>
              <a:rPr sz="2850" dirty="0">
                <a:solidFill>
                  <a:srgbClr val="CC0000"/>
                </a:solidFill>
                <a:latin typeface="Courier New"/>
                <a:cs typeface="Courier New"/>
              </a:rPr>
              <a:t>Chinese</a:t>
            </a:r>
            <a:r>
              <a:rPr sz="2850" spc="10" dirty="0">
                <a:solidFill>
                  <a:srgbClr val="CC0000"/>
                </a:solidFill>
                <a:latin typeface="Courier New"/>
                <a:cs typeface="Courier New"/>
              </a:rPr>
              <a:t> </a:t>
            </a:r>
            <a:r>
              <a:rPr sz="2850" spc="-20" dirty="0">
                <a:solidFill>
                  <a:srgbClr val="CC0000"/>
                </a:solidFill>
                <a:latin typeface="Courier New"/>
                <a:cs typeface="Courier New"/>
              </a:rPr>
              <a:t>food</a:t>
            </a:r>
            <a:endParaRPr sz="2850">
              <a:latin typeface="Courier New"/>
              <a:cs typeface="Courier New"/>
            </a:endParaRPr>
          </a:p>
        </p:txBody>
      </p:sp>
      <p:pic>
        <p:nvPicPr>
          <p:cNvPr id="20484" name="Picture 4" descr="Data Visualization Best Practices Part 1: The 3 Cardinal Rules | Insight">
            <a:extLst>
              <a:ext uri="{FF2B5EF4-FFF2-40B4-BE49-F238E27FC236}">
                <a16:creationId xmlns:a16="http://schemas.microsoft.com/office/drawing/2014/main" id="{46E24233-DEFC-66A3-5D2A-0A58C532B031}"/>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14664" y="5042382"/>
            <a:ext cx="11965940" cy="3988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2461164" y="0"/>
            <a:ext cx="11583035" cy="1812763"/>
          </a:xfrm>
          <a:prstGeom prst="rect">
            <a:avLst/>
          </a:prstGeom>
        </p:spPr>
        <p:txBody>
          <a:bodyPr vert="horz" wrap="square" lIns="0" tIns="996128" rIns="0" bIns="0" rtlCol="0">
            <a:spAutoFit/>
          </a:bodyPr>
          <a:lstStyle/>
          <a:p>
            <a:pPr marL="12700">
              <a:lnSpc>
                <a:spcPct val="100000"/>
              </a:lnSpc>
              <a:spcBef>
                <a:spcPts val="130"/>
              </a:spcBef>
            </a:pPr>
            <a:r>
              <a:rPr dirty="0">
                <a:latin typeface="Carlito"/>
                <a:cs typeface="Carlito"/>
              </a:rPr>
              <a:t>Shakespeare</a:t>
            </a:r>
            <a:r>
              <a:rPr spc="-65" dirty="0">
                <a:latin typeface="Carlito"/>
                <a:cs typeface="Carlito"/>
              </a:rPr>
              <a:t> </a:t>
            </a:r>
            <a:r>
              <a:rPr dirty="0">
                <a:latin typeface="Carlito"/>
                <a:cs typeface="Carlito"/>
              </a:rPr>
              <a:t>as</a:t>
            </a:r>
            <a:r>
              <a:rPr spc="-50" dirty="0">
                <a:latin typeface="Carlito"/>
                <a:cs typeface="Carlito"/>
              </a:rPr>
              <a:t> </a:t>
            </a:r>
            <a:r>
              <a:rPr spc="-10" dirty="0">
                <a:latin typeface="Carlito"/>
                <a:cs typeface="Carlito"/>
              </a:rPr>
              <a:t>corpus</a:t>
            </a:r>
          </a:p>
        </p:txBody>
      </p:sp>
      <p:sp>
        <p:nvSpPr>
          <p:cNvPr id="7" name="object 7"/>
          <p:cNvSpPr txBox="1"/>
          <p:nvPr/>
        </p:nvSpPr>
        <p:spPr>
          <a:xfrm>
            <a:off x="1159094" y="2209800"/>
            <a:ext cx="13013690" cy="4941866"/>
          </a:xfrm>
          <a:prstGeom prst="rect">
            <a:avLst/>
          </a:prstGeom>
        </p:spPr>
        <p:txBody>
          <a:bodyPr vert="horz" wrap="square" lIns="0" tIns="170180" rIns="0" bIns="0" rtlCol="0">
            <a:spAutoFit/>
          </a:bodyPr>
          <a:lstStyle/>
          <a:p>
            <a:pPr marL="574040" indent="-548640">
              <a:lnSpc>
                <a:spcPct val="100000"/>
              </a:lnSpc>
              <a:spcBef>
                <a:spcPts val="1340"/>
              </a:spcBef>
              <a:buClr>
                <a:srgbClr val="CC0000"/>
              </a:buClr>
              <a:buFont typeface="Times New Roman"/>
              <a:buChar char="•"/>
              <a:tabLst>
                <a:tab pos="574040" algn="l"/>
              </a:tabLst>
            </a:pPr>
            <a:r>
              <a:rPr sz="4000" dirty="0">
                <a:latin typeface="Carlito"/>
                <a:cs typeface="Carlito"/>
              </a:rPr>
              <a:t>N=884,647</a:t>
            </a:r>
            <a:r>
              <a:rPr sz="4000" spc="-15" dirty="0">
                <a:latin typeface="Carlito"/>
                <a:cs typeface="Carlito"/>
              </a:rPr>
              <a:t> </a:t>
            </a:r>
            <a:r>
              <a:rPr sz="4000" dirty="0">
                <a:latin typeface="Carlito"/>
                <a:cs typeface="Carlito"/>
              </a:rPr>
              <a:t>tokens,</a:t>
            </a:r>
            <a:r>
              <a:rPr sz="4000" spc="-10" dirty="0">
                <a:latin typeface="Carlito"/>
                <a:cs typeface="Carlito"/>
              </a:rPr>
              <a:t> V=29,066</a:t>
            </a:r>
            <a:endParaRPr sz="4000" dirty="0">
              <a:latin typeface="Carlito"/>
              <a:cs typeface="Carlito"/>
            </a:endParaRPr>
          </a:p>
          <a:p>
            <a:pPr marL="574675" marR="499109" indent="-549275">
              <a:lnSpc>
                <a:spcPct val="100800"/>
              </a:lnSpc>
              <a:spcBef>
                <a:spcPts val="1195"/>
              </a:spcBef>
              <a:buClr>
                <a:srgbClr val="CC0000"/>
              </a:buClr>
              <a:buFont typeface="Times New Roman"/>
              <a:buChar char="•"/>
              <a:tabLst>
                <a:tab pos="574675" algn="l"/>
              </a:tabLst>
            </a:pPr>
            <a:r>
              <a:rPr sz="4000" dirty="0">
                <a:latin typeface="Carlito"/>
                <a:cs typeface="Carlito"/>
              </a:rPr>
              <a:t>Shakespeare</a:t>
            </a:r>
            <a:r>
              <a:rPr sz="4000" spc="-35" dirty="0">
                <a:latin typeface="Carlito"/>
                <a:cs typeface="Carlito"/>
              </a:rPr>
              <a:t> </a:t>
            </a:r>
            <a:r>
              <a:rPr sz="4000" dirty="0">
                <a:latin typeface="Carlito"/>
                <a:cs typeface="Carlito"/>
              </a:rPr>
              <a:t>produced</a:t>
            </a:r>
            <a:r>
              <a:rPr sz="4000" spc="-10" dirty="0">
                <a:latin typeface="Carlito"/>
                <a:cs typeface="Carlito"/>
              </a:rPr>
              <a:t> </a:t>
            </a:r>
            <a:r>
              <a:rPr sz="4000" dirty="0">
                <a:latin typeface="Carlito"/>
                <a:cs typeface="Carlito"/>
              </a:rPr>
              <a:t>300,000</a:t>
            </a:r>
            <a:r>
              <a:rPr sz="4000" spc="-10" dirty="0">
                <a:latin typeface="Carlito"/>
                <a:cs typeface="Carlito"/>
              </a:rPr>
              <a:t> </a:t>
            </a:r>
            <a:r>
              <a:rPr sz="4000" dirty="0">
                <a:latin typeface="Carlito"/>
                <a:cs typeface="Carlito"/>
              </a:rPr>
              <a:t>bigram</a:t>
            </a:r>
            <a:r>
              <a:rPr sz="4000" spc="-5" dirty="0">
                <a:latin typeface="Carlito"/>
                <a:cs typeface="Carlito"/>
              </a:rPr>
              <a:t> </a:t>
            </a:r>
            <a:r>
              <a:rPr sz="4000" spc="-10" dirty="0">
                <a:latin typeface="Carlito"/>
                <a:cs typeface="Carlito"/>
              </a:rPr>
              <a:t>types </a:t>
            </a:r>
            <a:r>
              <a:rPr sz="4000" dirty="0">
                <a:latin typeface="Carlito"/>
                <a:cs typeface="Carlito"/>
              </a:rPr>
              <a:t>out of V</a:t>
            </a:r>
            <a:r>
              <a:rPr sz="4000" baseline="25326" dirty="0">
                <a:latin typeface="Carlito"/>
                <a:cs typeface="Carlito"/>
              </a:rPr>
              <a:t>2</a:t>
            </a:r>
            <a:r>
              <a:rPr sz="4000" dirty="0">
                <a:latin typeface="Carlito"/>
                <a:cs typeface="Carlito"/>
              </a:rPr>
              <a:t>=</a:t>
            </a:r>
            <a:r>
              <a:rPr sz="4000" spc="5" dirty="0">
                <a:latin typeface="Carlito"/>
                <a:cs typeface="Carlito"/>
              </a:rPr>
              <a:t> </a:t>
            </a:r>
            <a:r>
              <a:rPr sz="4000" dirty="0">
                <a:latin typeface="Carlito"/>
                <a:cs typeface="Carlito"/>
              </a:rPr>
              <a:t>844</a:t>
            </a:r>
            <a:r>
              <a:rPr sz="4000" spc="5" dirty="0">
                <a:latin typeface="Carlito"/>
                <a:cs typeface="Carlito"/>
              </a:rPr>
              <a:t> </a:t>
            </a:r>
            <a:r>
              <a:rPr sz="4000" dirty="0">
                <a:latin typeface="Carlito"/>
                <a:cs typeface="Carlito"/>
              </a:rPr>
              <a:t>million possible</a:t>
            </a:r>
            <a:r>
              <a:rPr sz="4000" spc="-30" dirty="0">
                <a:latin typeface="Carlito"/>
                <a:cs typeface="Carlito"/>
              </a:rPr>
              <a:t> </a:t>
            </a:r>
            <a:r>
              <a:rPr sz="4000" spc="-10" dirty="0">
                <a:latin typeface="Carlito"/>
                <a:cs typeface="Carlito"/>
              </a:rPr>
              <a:t>bigrams.</a:t>
            </a:r>
            <a:endParaRPr sz="4000" dirty="0">
              <a:latin typeface="Carlito"/>
              <a:cs typeface="Carlito"/>
            </a:endParaRPr>
          </a:p>
          <a:p>
            <a:pPr marL="1123315" marR="17780" lvl="1" indent="-366395">
              <a:lnSpc>
                <a:spcPct val="100499"/>
              </a:lnSpc>
              <a:spcBef>
                <a:spcPts val="1140"/>
              </a:spcBef>
              <a:buFont typeface="Times New Roman"/>
              <a:buChar char="•"/>
              <a:tabLst>
                <a:tab pos="1123315" algn="l"/>
              </a:tabLst>
            </a:pPr>
            <a:r>
              <a:rPr sz="3600" dirty="0">
                <a:latin typeface="Carlito"/>
                <a:cs typeface="Carlito"/>
              </a:rPr>
              <a:t>So</a:t>
            </a:r>
            <a:r>
              <a:rPr lang="en-US" sz="3600" dirty="0">
                <a:latin typeface="Carlito"/>
                <a:cs typeface="Carlito"/>
              </a:rPr>
              <a:t>,</a:t>
            </a:r>
            <a:r>
              <a:rPr sz="3600" spc="30" dirty="0">
                <a:latin typeface="Carlito"/>
                <a:cs typeface="Carlito"/>
              </a:rPr>
              <a:t> </a:t>
            </a:r>
            <a:r>
              <a:rPr sz="3600" dirty="0">
                <a:latin typeface="Carlito"/>
                <a:cs typeface="Carlito"/>
              </a:rPr>
              <a:t>99.96%</a:t>
            </a:r>
            <a:r>
              <a:rPr sz="3600" spc="45" dirty="0">
                <a:latin typeface="Carlito"/>
                <a:cs typeface="Carlito"/>
              </a:rPr>
              <a:t> </a:t>
            </a:r>
            <a:r>
              <a:rPr sz="3600" dirty="0">
                <a:latin typeface="Carlito"/>
                <a:cs typeface="Carlito"/>
              </a:rPr>
              <a:t>of</a:t>
            </a:r>
            <a:r>
              <a:rPr sz="3600" spc="30" dirty="0">
                <a:latin typeface="Carlito"/>
                <a:cs typeface="Carlito"/>
              </a:rPr>
              <a:t> </a:t>
            </a:r>
            <a:r>
              <a:rPr sz="3600" dirty="0">
                <a:latin typeface="Carlito"/>
                <a:cs typeface="Carlito"/>
              </a:rPr>
              <a:t>the</a:t>
            </a:r>
            <a:r>
              <a:rPr sz="3600" spc="35" dirty="0">
                <a:latin typeface="Carlito"/>
                <a:cs typeface="Carlito"/>
              </a:rPr>
              <a:t> </a:t>
            </a:r>
            <a:r>
              <a:rPr sz="3600" dirty="0">
                <a:latin typeface="Carlito"/>
                <a:cs typeface="Carlito"/>
              </a:rPr>
              <a:t>possible</a:t>
            </a:r>
            <a:r>
              <a:rPr sz="3600" spc="30" dirty="0">
                <a:latin typeface="Carlito"/>
                <a:cs typeface="Carlito"/>
              </a:rPr>
              <a:t> </a:t>
            </a:r>
            <a:r>
              <a:rPr sz="3600" dirty="0">
                <a:latin typeface="Carlito"/>
                <a:cs typeface="Carlito"/>
              </a:rPr>
              <a:t>bigrams</a:t>
            </a:r>
            <a:r>
              <a:rPr sz="3600" spc="45" dirty="0">
                <a:latin typeface="Carlito"/>
                <a:cs typeface="Carlito"/>
              </a:rPr>
              <a:t> </a:t>
            </a:r>
            <a:r>
              <a:rPr sz="3600" dirty="0">
                <a:latin typeface="Carlito"/>
                <a:cs typeface="Carlito"/>
              </a:rPr>
              <a:t>were</a:t>
            </a:r>
            <a:r>
              <a:rPr sz="3600" spc="35" dirty="0">
                <a:latin typeface="Carlito"/>
                <a:cs typeface="Carlito"/>
              </a:rPr>
              <a:t> </a:t>
            </a:r>
            <a:r>
              <a:rPr sz="3600" dirty="0">
                <a:latin typeface="Carlito"/>
                <a:cs typeface="Carlito"/>
              </a:rPr>
              <a:t>never</a:t>
            </a:r>
            <a:r>
              <a:rPr sz="3600" spc="35" dirty="0">
                <a:latin typeface="Carlito"/>
                <a:cs typeface="Carlito"/>
              </a:rPr>
              <a:t> </a:t>
            </a:r>
            <a:r>
              <a:rPr sz="3600" spc="-20" dirty="0">
                <a:latin typeface="Carlito"/>
                <a:cs typeface="Carlito"/>
              </a:rPr>
              <a:t>seen </a:t>
            </a:r>
            <a:r>
              <a:rPr sz="3600" dirty="0">
                <a:latin typeface="Carlito"/>
                <a:cs typeface="Carlito"/>
              </a:rPr>
              <a:t>(have</a:t>
            </a:r>
            <a:r>
              <a:rPr sz="3600" spc="15" dirty="0">
                <a:latin typeface="Carlito"/>
                <a:cs typeface="Carlito"/>
              </a:rPr>
              <a:t> </a:t>
            </a:r>
            <a:r>
              <a:rPr sz="3600" dirty="0">
                <a:latin typeface="Carlito"/>
                <a:cs typeface="Carlito"/>
              </a:rPr>
              <a:t>zero</a:t>
            </a:r>
            <a:r>
              <a:rPr sz="3600" spc="30" dirty="0">
                <a:latin typeface="Carlito"/>
                <a:cs typeface="Carlito"/>
              </a:rPr>
              <a:t> </a:t>
            </a:r>
            <a:r>
              <a:rPr sz="3600" dirty="0">
                <a:latin typeface="Carlito"/>
                <a:cs typeface="Carlito"/>
              </a:rPr>
              <a:t>entries</a:t>
            </a:r>
            <a:r>
              <a:rPr sz="3600" spc="40" dirty="0">
                <a:latin typeface="Carlito"/>
                <a:cs typeface="Carlito"/>
              </a:rPr>
              <a:t> </a:t>
            </a:r>
            <a:r>
              <a:rPr sz="3600" dirty="0">
                <a:latin typeface="Carlito"/>
                <a:cs typeface="Carlito"/>
              </a:rPr>
              <a:t>in</a:t>
            </a:r>
            <a:r>
              <a:rPr sz="3600" spc="40" dirty="0">
                <a:latin typeface="Carlito"/>
                <a:cs typeface="Carlito"/>
              </a:rPr>
              <a:t> </a:t>
            </a:r>
            <a:r>
              <a:rPr sz="3600" dirty="0">
                <a:latin typeface="Carlito"/>
                <a:cs typeface="Carlito"/>
              </a:rPr>
              <a:t>the</a:t>
            </a:r>
            <a:r>
              <a:rPr sz="3600" spc="25" dirty="0">
                <a:latin typeface="Carlito"/>
                <a:cs typeface="Carlito"/>
              </a:rPr>
              <a:t> </a:t>
            </a:r>
            <a:r>
              <a:rPr sz="3600" spc="-10" dirty="0">
                <a:latin typeface="Carlito"/>
                <a:cs typeface="Carlito"/>
              </a:rPr>
              <a:t>table)</a:t>
            </a:r>
            <a:endParaRPr sz="3600" dirty="0">
              <a:latin typeface="Carlito"/>
              <a:cs typeface="Carlito"/>
            </a:endParaRPr>
          </a:p>
          <a:p>
            <a:pPr marL="574675" marR="89535" indent="-549275">
              <a:lnSpc>
                <a:spcPct val="100200"/>
              </a:lnSpc>
              <a:spcBef>
                <a:spcPts val="1230"/>
              </a:spcBef>
              <a:buClr>
                <a:srgbClr val="CC0000"/>
              </a:buClr>
              <a:buFont typeface="Times New Roman"/>
              <a:buChar char="•"/>
              <a:tabLst>
                <a:tab pos="574675" algn="l"/>
                <a:tab pos="6386195" algn="l"/>
              </a:tabLst>
            </a:pPr>
            <a:r>
              <a:rPr sz="4000" dirty="0">
                <a:latin typeface="Carlito"/>
                <a:cs typeface="Carlito"/>
              </a:rPr>
              <a:t>Quadrigrams</a:t>
            </a:r>
            <a:r>
              <a:rPr sz="4000" spc="-25" dirty="0">
                <a:latin typeface="Carlito"/>
                <a:cs typeface="Carlito"/>
              </a:rPr>
              <a:t> </a:t>
            </a:r>
            <a:r>
              <a:rPr sz="4000" spc="-10" dirty="0">
                <a:latin typeface="Carlito"/>
                <a:cs typeface="Carlito"/>
              </a:rPr>
              <a:t>worse:</a:t>
            </a:r>
            <a:r>
              <a:rPr lang="en-US" sz="4000" spc="-10" dirty="0">
                <a:latin typeface="Carlito"/>
                <a:cs typeface="Carlito"/>
              </a:rPr>
              <a:t> </a:t>
            </a:r>
            <a:r>
              <a:rPr sz="4000" dirty="0">
                <a:latin typeface="Carlito"/>
                <a:cs typeface="Carlito"/>
              </a:rPr>
              <a:t>What's</a:t>
            </a:r>
            <a:r>
              <a:rPr sz="4000" spc="-15" dirty="0">
                <a:latin typeface="Carlito"/>
                <a:cs typeface="Carlito"/>
              </a:rPr>
              <a:t> </a:t>
            </a:r>
            <a:r>
              <a:rPr sz="4000" dirty="0">
                <a:latin typeface="Carlito"/>
                <a:cs typeface="Carlito"/>
              </a:rPr>
              <a:t>coming</a:t>
            </a:r>
            <a:r>
              <a:rPr sz="4000" spc="10" dirty="0">
                <a:latin typeface="Carlito"/>
                <a:cs typeface="Carlito"/>
              </a:rPr>
              <a:t> </a:t>
            </a:r>
            <a:r>
              <a:rPr sz="4000" dirty="0">
                <a:latin typeface="Carlito"/>
                <a:cs typeface="Carlito"/>
              </a:rPr>
              <a:t>out</a:t>
            </a:r>
            <a:r>
              <a:rPr sz="4000" spc="15" dirty="0">
                <a:latin typeface="Carlito"/>
                <a:cs typeface="Carlito"/>
              </a:rPr>
              <a:t> </a:t>
            </a:r>
            <a:r>
              <a:rPr sz="4000" spc="-10" dirty="0">
                <a:latin typeface="Carlito"/>
                <a:cs typeface="Carlito"/>
              </a:rPr>
              <a:t>looks </a:t>
            </a:r>
            <a:r>
              <a:rPr sz="4000" dirty="0">
                <a:latin typeface="Carlito"/>
                <a:cs typeface="Carlito"/>
              </a:rPr>
              <a:t>like</a:t>
            </a:r>
            <a:r>
              <a:rPr sz="4000" spc="-20" dirty="0">
                <a:latin typeface="Carlito"/>
                <a:cs typeface="Carlito"/>
              </a:rPr>
              <a:t> </a:t>
            </a:r>
            <a:r>
              <a:rPr sz="4000" dirty="0">
                <a:latin typeface="Carlito"/>
                <a:cs typeface="Carlito"/>
              </a:rPr>
              <a:t>Shakespeare</a:t>
            </a:r>
            <a:r>
              <a:rPr sz="4000" spc="-20" dirty="0">
                <a:latin typeface="Carlito"/>
                <a:cs typeface="Carlito"/>
              </a:rPr>
              <a:t> </a:t>
            </a:r>
            <a:r>
              <a:rPr sz="4000" dirty="0">
                <a:latin typeface="Carlito"/>
                <a:cs typeface="Carlito"/>
              </a:rPr>
              <a:t>because</a:t>
            </a:r>
            <a:r>
              <a:rPr sz="4000" spc="-20" dirty="0">
                <a:latin typeface="Carlito"/>
                <a:cs typeface="Carlito"/>
              </a:rPr>
              <a:t> </a:t>
            </a:r>
            <a:r>
              <a:rPr sz="4000" dirty="0">
                <a:latin typeface="Carlito"/>
                <a:cs typeface="Carlito"/>
              </a:rPr>
              <a:t>it</a:t>
            </a:r>
            <a:r>
              <a:rPr sz="4000" spc="-20" dirty="0">
                <a:latin typeface="Carlito"/>
                <a:cs typeface="Carlito"/>
              </a:rPr>
              <a:t> </a:t>
            </a:r>
            <a:r>
              <a:rPr sz="4000" b="1" i="1" dirty="0">
                <a:latin typeface="Carlito"/>
                <a:cs typeface="Carlito"/>
              </a:rPr>
              <a:t>is</a:t>
            </a:r>
            <a:r>
              <a:rPr sz="4000" b="1" i="1" spc="-5" dirty="0">
                <a:latin typeface="Carlito"/>
                <a:cs typeface="Carlito"/>
              </a:rPr>
              <a:t> </a:t>
            </a:r>
            <a:r>
              <a:rPr sz="4000" spc="-10" dirty="0">
                <a:latin typeface="Carlito"/>
                <a:cs typeface="Carlito"/>
              </a:rPr>
              <a:t>Shakespeare</a:t>
            </a:r>
            <a:endParaRPr sz="4000" dirty="0">
              <a:latin typeface="Carlito"/>
              <a:cs typeface="Carl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214570" rIns="0" bIns="0" rtlCol="0">
            <a:spAutoFit/>
          </a:bodyPr>
          <a:lstStyle/>
          <a:p>
            <a:pPr marL="12700" marR="5080">
              <a:lnSpc>
                <a:spcPct val="100200"/>
              </a:lnSpc>
              <a:spcBef>
                <a:spcPts val="120"/>
              </a:spcBef>
            </a:pPr>
            <a:r>
              <a:rPr dirty="0">
                <a:latin typeface="Carlito"/>
                <a:cs typeface="Carlito"/>
              </a:rPr>
              <a:t>The</a:t>
            </a:r>
            <a:r>
              <a:rPr spc="-30" dirty="0">
                <a:latin typeface="Carlito"/>
                <a:cs typeface="Carlito"/>
              </a:rPr>
              <a:t> </a:t>
            </a:r>
            <a:r>
              <a:rPr dirty="0">
                <a:latin typeface="Carlito"/>
                <a:cs typeface="Carlito"/>
              </a:rPr>
              <a:t>wall</a:t>
            </a:r>
            <a:r>
              <a:rPr spc="-15" dirty="0">
                <a:latin typeface="Carlito"/>
                <a:cs typeface="Carlito"/>
              </a:rPr>
              <a:t> </a:t>
            </a:r>
            <a:r>
              <a:rPr dirty="0">
                <a:latin typeface="Carlito"/>
                <a:cs typeface="Carlito"/>
              </a:rPr>
              <a:t>street</a:t>
            </a:r>
            <a:r>
              <a:rPr spc="-10" dirty="0">
                <a:latin typeface="Carlito"/>
                <a:cs typeface="Carlito"/>
              </a:rPr>
              <a:t> </a:t>
            </a:r>
            <a:r>
              <a:rPr dirty="0">
                <a:latin typeface="Carlito"/>
                <a:cs typeface="Carlito"/>
              </a:rPr>
              <a:t>journal</a:t>
            </a:r>
            <a:r>
              <a:rPr spc="-15" dirty="0">
                <a:latin typeface="Carlito"/>
                <a:cs typeface="Carlito"/>
              </a:rPr>
              <a:t> </a:t>
            </a:r>
            <a:r>
              <a:rPr dirty="0">
                <a:latin typeface="Carlito"/>
                <a:cs typeface="Carlito"/>
              </a:rPr>
              <a:t>is</a:t>
            </a:r>
            <a:r>
              <a:rPr spc="-20" dirty="0">
                <a:latin typeface="Carlito"/>
                <a:cs typeface="Carlito"/>
              </a:rPr>
              <a:t> </a:t>
            </a:r>
            <a:r>
              <a:rPr dirty="0">
                <a:latin typeface="Carlito"/>
                <a:cs typeface="Carlito"/>
              </a:rPr>
              <a:t>not</a:t>
            </a:r>
            <a:r>
              <a:rPr spc="-10" dirty="0">
                <a:latin typeface="Carlito"/>
                <a:cs typeface="Carlito"/>
              </a:rPr>
              <a:t> shakespeare </a:t>
            </a:r>
            <a:r>
              <a:rPr dirty="0">
                <a:latin typeface="Carlito"/>
                <a:cs typeface="Carlito"/>
              </a:rPr>
              <a:t>(no</a:t>
            </a:r>
            <a:r>
              <a:rPr spc="-15" dirty="0">
                <a:latin typeface="Carlito"/>
                <a:cs typeface="Carlito"/>
              </a:rPr>
              <a:t> </a:t>
            </a:r>
            <a:r>
              <a:rPr spc="-10" dirty="0">
                <a:latin typeface="Carlito"/>
                <a:cs typeface="Carlito"/>
              </a:rPr>
              <a:t>offense)</a:t>
            </a:r>
          </a:p>
        </p:txBody>
      </p:sp>
      <p:grpSp>
        <p:nvGrpSpPr>
          <p:cNvPr id="7" name="object 7"/>
          <p:cNvGrpSpPr/>
          <p:nvPr/>
        </p:nvGrpSpPr>
        <p:grpSpPr>
          <a:xfrm>
            <a:off x="907528" y="2469184"/>
            <a:ext cx="12988290" cy="4671060"/>
            <a:chOff x="907528" y="2469184"/>
            <a:chExt cx="12988290" cy="4671060"/>
          </a:xfrm>
        </p:grpSpPr>
        <p:sp>
          <p:nvSpPr>
            <p:cNvPr id="8" name="object 8"/>
            <p:cNvSpPr/>
            <p:nvPr/>
          </p:nvSpPr>
          <p:spPr>
            <a:xfrm>
              <a:off x="910760" y="2469362"/>
              <a:ext cx="12957175" cy="4671060"/>
            </a:xfrm>
            <a:custGeom>
              <a:avLst/>
              <a:gdLst/>
              <a:ahLst/>
              <a:cxnLst/>
              <a:rect l="l" t="t" r="r" b="b"/>
              <a:pathLst>
                <a:path w="12957175" h="4671059">
                  <a:moveTo>
                    <a:pt x="0" y="0"/>
                  </a:moveTo>
                  <a:lnTo>
                    <a:pt x="0" y="4670679"/>
                  </a:lnTo>
                  <a:lnTo>
                    <a:pt x="12957173" y="4670679"/>
                  </a:lnTo>
                  <a:lnTo>
                    <a:pt x="12957173" y="0"/>
                  </a:lnTo>
                  <a:lnTo>
                    <a:pt x="0" y="0"/>
                  </a:lnTo>
                  <a:close/>
                </a:path>
              </a:pathLst>
            </a:custGeom>
            <a:solidFill>
              <a:srgbClr val="E5E5E5"/>
            </a:solidFill>
          </p:spPr>
          <p:txBody>
            <a:bodyPr wrap="square" lIns="0" tIns="0" rIns="0" bIns="0" rtlCol="0"/>
            <a:lstStyle/>
            <a:p>
              <a:endParaRPr/>
            </a:p>
          </p:txBody>
        </p:sp>
        <p:sp>
          <p:nvSpPr>
            <p:cNvPr id="9" name="object 9"/>
            <p:cNvSpPr/>
            <p:nvPr/>
          </p:nvSpPr>
          <p:spPr>
            <a:xfrm>
              <a:off x="915465" y="2477122"/>
              <a:ext cx="12972415" cy="0"/>
            </a:xfrm>
            <a:custGeom>
              <a:avLst/>
              <a:gdLst/>
              <a:ahLst/>
              <a:cxnLst/>
              <a:rect l="l" t="t" r="r" b="b"/>
              <a:pathLst>
                <a:path w="12972415">
                  <a:moveTo>
                    <a:pt x="0" y="0"/>
                  </a:moveTo>
                  <a:lnTo>
                    <a:pt x="12971876" y="0"/>
                  </a:lnTo>
                </a:path>
              </a:pathLst>
            </a:custGeom>
            <a:ln w="15446">
              <a:solidFill>
                <a:srgbClr val="000000"/>
              </a:solidFill>
            </a:ln>
          </p:spPr>
          <p:txBody>
            <a:bodyPr wrap="square" lIns="0" tIns="0" rIns="0" bIns="0" rtlCol="0"/>
            <a:lstStyle/>
            <a:p>
              <a:endParaRPr/>
            </a:p>
          </p:txBody>
        </p:sp>
        <p:sp>
          <p:nvSpPr>
            <p:cNvPr id="10" name="object 10"/>
            <p:cNvSpPr/>
            <p:nvPr/>
          </p:nvSpPr>
          <p:spPr>
            <a:xfrm>
              <a:off x="923217" y="2484848"/>
              <a:ext cx="0" cy="928369"/>
            </a:xfrm>
            <a:custGeom>
              <a:avLst/>
              <a:gdLst/>
              <a:ahLst/>
              <a:cxnLst/>
              <a:rect l="l" t="t" r="r" b="b"/>
              <a:pathLst>
                <a:path h="928370">
                  <a:moveTo>
                    <a:pt x="0" y="927933"/>
                  </a:moveTo>
                  <a:lnTo>
                    <a:pt x="0" y="0"/>
                  </a:lnTo>
                </a:path>
              </a:pathLst>
            </a:custGeom>
            <a:ln w="15503">
              <a:solidFill>
                <a:srgbClr val="000000"/>
              </a:solidFill>
            </a:ln>
          </p:spPr>
          <p:txBody>
            <a:bodyPr wrap="square" lIns="0" tIns="0" rIns="0" bIns="0" rtlCol="0"/>
            <a:lstStyle/>
            <a:p>
              <a:endParaRPr/>
            </a:p>
          </p:txBody>
        </p:sp>
      </p:grpSp>
      <p:sp>
        <p:nvSpPr>
          <p:cNvPr id="11" name="object 11"/>
          <p:cNvSpPr txBox="1"/>
          <p:nvPr/>
        </p:nvSpPr>
        <p:spPr>
          <a:xfrm>
            <a:off x="1307432" y="2232614"/>
            <a:ext cx="508634" cy="1179830"/>
          </a:xfrm>
          <a:prstGeom prst="rect">
            <a:avLst/>
          </a:prstGeom>
        </p:spPr>
        <p:txBody>
          <a:bodyPr vert="horz" wrap="square" lIns="0" tIns="15875" rIns="0" bIns="0" rtlCol="0">
            <a:spAutoFit/>
          </a:bodyPr>
          <a:lstStyle/>
          <a:p>
            <a:pPr marL="12700">
              <a:lnSpc>
                <a:spcPct val="100000"/>
              </a:lnSpc>
              <a:spcBef>
                <a:spcPts val="125"/>
              </a:spcBef>
            </a:pPr>
            <a:r>
              <a:rPr sz="7550" spc="-50" dirty="0">
                <a:latin typeface="Times New Roman"/>
                <a:cs typeface="Times New Roman"/>
              </a:rPr>
              <a:t>1</a:t>
            </a:r>
            <a:endParaRPr sz="7550">
              <a:latin typeface="Times New Roman"/>
              <a:cs typeface="Times New Roman"/>
            </a:endParaRPr>
          </a:p>
        </p:txBody>
      </p:sp>
      <p:grpSp>
        <p:nvGrpSpPr>
          <p:cNvPr id="12" name="object 12"/>
          <p:cNvGrpSpPr/>
          <p:nvPr/>
        </p:nvGrpSpPr>
        <p:grpSpPr>
          <a:xfrm>
            <a:off x="915465" y="2484848"/>
            <a:ext cx="12972415" cy="4655820"/>
            <a:chOff x="915465" y="2484848"/>
            <a:chExt cx="12972415" cy="4655820"/>
          </a:xfrm>
        </p:grpSpPr>
        <p:sp>
          <p:nvSpPr>
            <p:cNvPr id="13" name="object 13"/>
            <p:cNvSpPr/>
            <p:nvPr/>
          </p:nvSpPr>
          <p:spPr>
            <a:xfrm>
              <a:off x="13879575" y="2484848"/>
              <a:ext cx="0" cy="928369"/>
            </a:xfrm>
            <a:custGeom>
              <a:avLst/>
              <a:gdLst/>
              <a:ahLst/>
              <a:cxnLst/>
              <a:rect l="l" t="t" r="r" b="b"/>
              <a:pathLst>
                <a:path h="928370">
                  <a:moveTo>
                    <a:pt x="0" y="927933"/>
                  </a:moveTo>
                  <a:lnTo>
                    <a:pt x="0" y="0"/>
                  </a:lnTo>
                </a:path>
              </a:pathLst>
            </a:custGeom>
            <a:ln w="15503">
              <a:solidFill>
                <a:srgbClr val="000000"/>
              </a:solidFill>
            </a:ln>
          </p:spPr>
          <p:txBody>
            <a:bodyPr wrap="square" lIns="0" tIns="0" rIns="0" bIns="0" rtlCol="0"/>
            <a:lstStyle/>
            <a:p>
              <a:endParaRPr/>
            </a:p>
          </p:txBody>
        </p:sp>
        <p:sp>
          <p:nvSpPr>
            <p:cNvPr id="14" name="object 14"/>
            <p:cNvSpPr/>
            <p:nvPr/>
          </p:nvSpPr>
          <p:spPr>
            <a:xfrm>
              <a:off x="923217" y="3219465"/>
              <a:ext cx="0" cy="464184"/>
            </a:xfrm>
            <a:custGeom>
              <a:avLst/>
              <a:gdLst/>
              <a:ahLst/>
              <a:cxnLst/>
              <a:rect l="l" t="t" r="r" b="b"/>
              <a:pathLst>
                <a:path h="464185">
                  <a:moveTo>
                    <a:pt x="0" y="463966"/>
                  </a:moveTo>
                  <a:lnTo>
                    <a:pt x="0" y="0"/>
                  </a:lnTo>
                </a:path>
              </a:pathLst>
            </a:custGeom>
            <a:ln w="15503">
              <a:solidFill>
                <a:srgbClr val="000000"/>
              </a:solidFill>
            </a:ln>
          </p:spPr>
          <p:txBody>
            <a:bodyPr wrap="square" lIns="0" tIns="0" rIns="0" bIns="0" rtlCol="0"/>
            <a:lstStyle/>
            <a:p>
              <a:endParaRPr/>
            </a:p>
          </p:txBody>
        </p:sp>
        <p:sp>
          <p:nvSpPr>
            <p:cNvPr id="15" name="object 15"/>
            <p:cNvSpPr/>
            <p:nvPr/>
          </p:nvSpPr>
          <p:spPr>
            <a:xfrm>
              <a:off x="13879575" y="3219465"/>
              <a:ext cx="0" cy="464184"/>
            </a:xfrm>
            <a:custGeom>
              <a:avLst/>
              <a:gdLst/>
              <a:ahLst/>
              <a:cxnLst/>
              <a:rect l="l" t="t" r="r" b="b"/>
              <a:pathLst>
                <a:path h="464185">
                  <a:moveTo>
                    <a:pt x="0" y="463966"/>
                  </a:moveTo>
                  <a:lnTo>
                    <a:pt x="0" y="0"/>
                  </a:lnTo>
                </a:path>
              </a:pathLst>
            </a:custGeom>
            <a:ln w="15503">
              <a:solidFill>
                <a:srgbClr val="000000"/>
              </a:solidFill>
            </a:ln>
          </p:spPr>
          <p:txBody>
            <a:bodyPr wrap="square" lIns="0" tIns="0" rIns="0" bIns="0" rtlCol="0"/>
            <a:lstStyle/>
            <a:p>
              <a:endParaRPr/>
            </a:p>
          </p:txBody>
        </p:sp>
        <p:sp>
          <p:nvSpPr>
            <p:cNvPr id="16" name="object 16"/>
            <p:cNvSpPr/>
            <p:nvPr/>
          </p:nvSpPr>
          <p:spPr>
            <a:xfrm>
              <a:off x="923217" y="3683474"/>
              <a:ext cx="0" cy="928369"/>
            </a:xfrm>
            <a:custGeom>
              <a:avLst/>
              <a:gdLst/>
              <a:ahLst/>
              <a:cxnLst/>
              <a:rect l="l" t="t" r="r" b="b"/>
              <a:pathLst>
                <a:path h="928370">
                  <a:moveTo>
                    <a:pt x="0" y="927933"/>
                  </a:moveTo>
                  <a:lnTo>
                    <a:pt x="0" y="0"/>
                  </a:lnTo>
                </a:path>
              </a:pathLst>
            </a:custGeom>
            <a:ln w="15503">
              <a:solidFill>
                <a:srgbClr val="000000"/>
              </a:solidFill>
            </a:ln>
          </p:spPr>
          <p:txBody>
            <a:bodyPr wrap="square" lIns="0" tIns="0" rIns="0" bIns="0" rtlCol="0"/>
            <a:lstStyle/>
            <a:p>
              <a:endParaRPr/>
            </a:p>
          </p:txBody>
        </p:sp>
        <p:sp>
          <p:nvSpPr>
            <p:cNvPr id="17" name="object 17"/>
            <p:cNvSpPr/>
            <p:nvPr/>
          </p:nvSpPr>
          <p:spPr>
            <a:xfrm>
              <a:off x="13879575" y="3683474"/>
              <a:ext cx="0" cy="928369"/>
            </a:xfrm>
            <a:custGeom>
              <a:avLst/>
              <a:gdLst/>
              <a:ahLst/>
              <a:cxnLst/>
              <a:rect l="l" t="t" r="r" b="b"/>
              <a:pathLst>
                <a:path h="928370">
                  <a:moveTo>
                    <a:pt x="0" y="927933"/>
                  </a:moveTo>
                  <a:lnTo>
                    <a:pt x="0" y="0"/>
                  </a:lnTo>
                </a:path>
              </a:pathLst>
            </a:custGeom>
            <a:ln w="15503">
              <a:solidFill>
                <a:srgbClr val="000000"/>
              </a:solidFill>
            </a:ln>
          </p:spPr>
          <p:txBody>
            <a:bodyPr wrap="square" lIns="0" tIns="0" rIns="0" bIns="0" rtlCol="0"/>
            <a:lstStyle/>
            <a:p>
              <a:endParaRPr/>
            </a:p>
          </p:txBody>
        </p:sp>
        <p:sp>
          <p:nvSpPr>
            <p:cNvPr id="18" name="object 18"/>
            <p:cNvSpPr/>
            <p:nvPr/>
          </p:nvSpPr>
          <p:spPr>
            <a:xfrm>
              <a:off x="923217" y="4611371"/>
              <a:ext cx="0" cy="1121410"/>
            </a:xfrm>
            <a:custGeom>
              <a:avLst/>
              <a:gdLst/>
              <a:ahLst/>
              <a:cxnLst/>
              <a:rect l="l" t="t" r="r" b="b"/>
              <a:pathLst>
                <a:path h="1121410">
                  <a:moveTo>
                    <a:pt x="0" y="1121281"/>
                  </a:moveTo>
                  <a:lnTo>
                    <a:pt x="0" y="0"/>
                  </a:lnTo>
                </a:path>
              </a:pathLst>
            </a:custGeom>
            <a:ln w="15503">
              <a:solidFill>
                <a:srgbClr val="000000"/>
              </a:solidFill>
            </a:ln>
          </p:spPr>
          <p:txBody>
            <a:bodyPr wrap="square" lIns="0" tIns="0" rIns="0" bIns="0" rtlCol="0"/>
            <a:lstStyle/>
            <a:p>
              <a:endParaRPr/>
            </a:p>
          </p:txBody>
        </p:sp>
        <p:sp>
          <p:nvSpPr>
            <p:cNvPr id="19" name="object 19"/>
            <p:cNvSpPr/>
            <p:nvPr/>
          </p:nvSpPr>
          <p:spPr>
            <a:xfrm>
              <a:off x="13879575" y="4611371"/>
              <a:ext cx="0" cy="1121410"/>
            </a:xfrm>
            <a:custGeom>
              <a:avLst/>
              <a:gdLst/>
              <a:ahLst/>
              <a:cxnLst/>
              <a:rect l="l" t="t" r="r" b="b"/>
              <a:pathLst>
                <a:path h="1121410">
                  <a:moveTo>
                    <a:pt x="0" y="1121281"/>
                  </a:moveTo>
                  <a:lnTo>
                    <a:pt x="0" y="0"/>
                  </a:lnTo>
                </a:path>
              </a:pathLst>
            </a:custGeom>
            <a:ln w="15503">
              <a:solidFill>
                <a:srgbClr val="000000"/>
              </a:solidFill>
            </a:ln>
          </p:spPr>
          <p:txBody>
            <a:bodyPr wrap="square" lIns="0" tIns="0" rIns="0" bIns="0" rtlCol="0"/>
            <a:lstStyle/>
            <a:p>
              <a:endParaRPr/>
            </a:p>
          </p:txBody>
        </p:sp>
        <p:sp>
          <p:nvSpPr>
            <p:cNvPr id="20" name="object 20"/>
            <p:cNvSpPr/>
            <p:nvPr/>
          </p:nvSpPr>
          <p:spPr>
            <a:xfrm>
              <a:off x="923217" y="5732695"/>
              <a:ext cx="0" cy="928369"/>
            </a:xfrm>
            <a:custGeom>
              <a:avLst/>
              <a:gdLst/>
              <a:ahLst/>
              <a:cxnLst/>
              <a:rect l="l" t="t" r="r" b="b"/>
              <a:pathLst>
                <a:path h="928370">
                  <a:moveTo>
                    <a:pt x="0" y="927933"/>
                  </a:moveTo>
                  <a:lnTo>
                    <a:pt x="0" y="0"/>
                  </a:lnTo>
                </a:path>
              </a:pathLst>
            </a:custGeom>
            <a:ln w="15503">
              <a:solidFill>
                <a:srgbClr val="000000"/>
              </a:solidFill>
            </a:ln>
          </p:spPr>
          <p:txBody>
            <a:bodyPr wrap="square" lIns="0" tIns="0" rIns="0" bIns="0" rtlCol="0"/>
            <a:lstStyle/>
            <a:p>
              <a:endParaRPr/>
            </a:p>
          </p:txBody>
        </p:sp>
        <p:sp>
          <p:nvSpPr>
            <p:cNvPr id="21" name="object 21"/>
            <p:cNvSpPr/>
            <p:nvPr/>
          </p:nvSpPr>
          <p:spPr>
            <a:xfrm>
              <a:off x="13879575" y="5732695"/>
              <a:ext cx="0" cy="928369"/>
            </a:xfrm>
            <a:custGeom>
              <a:avLst/>
              <a:gdLst/>
              <a:ahLst/>
              <a:cxnLst/>
              <a:rect l="l" t="t" r="r" b="b"/>
              <a:pathLst>
                <a:path h="928370">
                  <a:moveTo>
                    <a:pt x="0" y="927933"/>
                  </a:moveTo>
                  <a:lnTo>
                    <a:pt x="0" y="0"/>
                  </a:lnTo>
                </a:path>
              </a:pathLst>
            </a:custGeom>
            <a:ln w="15503">
              <a:solidFill>
                <a:srgbClr val="000000"/>
              </a:solidFill>
            </a:ln>
          </p:spPr>
          <p:txBody>
            <a:bodyPr wrap="square" lIns="0" tIns="0" rIns="0" bIns="0" rtlCol="0"/>
            <a:lstStyle/>
            <a:p>
              <a:endParaRPr/>
            </a:p>
          </p:txBody>
        </p:sp>
        <p:sp>
          <p:nvSpPr>
            <p:cNvPr id="22" name="object 22"/>
            <p:cNvSpPr/>
            <p:nvPr/>
          </p:nvSpPr>
          <p:spPr>
            <a:xfrm>
              <a:off x="923217" y="6660629"/>
              <a:ext cx="0" cy="464184"/>
            </a:xfrm>
            <a:custGeom>
              <a:avLst/>
              <a:gdLst/>
              <a:ahLst/>
              <a:cxnLst/>
              <a:rect l="l" t="t" r="r" b="b"/>
              <a:pathLst>
                <a:path h="464184">
                  <a:moveTo>
                    <a:pt x="0" y="463966"/>
                  </a:moveTo>
                  <a:lnTo>
                    <a:pt x="0" y="0"/>
                  </a:lnTo>
                </a:path>
              </a:pathLst>
            </a:custGeom>
            <a:ln w="15503">
              <a:solidFill>
                <a:srgbClr val="000000"/>
              </a:solidFill>
            </a:ln>
          </p:spPr>
          <p:txBody>
            <a:bodyPr wrap="square" lIns="0" tIns="0" rIns="0" bIns="0" rtlCol="0"/>
            <a:lstStyle/>
            <a:p>
              <a:endParaRPr/>
            </a:p>
          </p:txBody>
        </p:sp>
        <p:sp>
          <p:nvSpPr>
            <p:cNvPr id="23" name="object 23"/>
            <p:cNvSpPr/>
            <p:nvPr/>
          </p:nvSpPr>
          <p:spPr>
            <a:xfrm>
              <a:off x="13879575" y="6660629"/>
              <a:ext cx="0" cy="464184"/>
            </a:xfrm>
            <a:custGeom>
              <a:avLst/>
              <a:gdLst/>
              <a:ahLst/>
              <a:cxnLst/>
              <a:rect l="l" t="t" r="r" b="b"/>
              <a:pathLst>
                <a:path h="464184">
                  <a:moveTo>
                    <a:pt x="0" y="463966"/>
                  </a:moveTo>
                  <a:lnTo>
                    <a:pt x="0" y="0"/>
                  </a:lnTo>
                </a:path>
              </a:pathLst>
            </a:custGeom>
            <a:ln w="15503">
              <a:solidFill>
                <a:srgbClr val="000000"/>
              </a:solidFill>
            </a:ln>
          </p:spPr>
          <p:txBody>
            <a:bodyPr wrap="square" lIns="0" tIns="0" rIns="0" bIns="0" rtlCol="0"/>
            <a:lstStyle/>
            <a:p>
              <a:endParaRPr/>
            </a:p>
          </p:txBody>
        </p:sp>
        <p:sp>
          <p:nvSpPr>
            <p:cNvPr id="24" name="object 24"/>
            <p:cNvSpPr/>
            <p:nvPr/>
          </p:nvSpPr>
          <p:spPr>
            <a:xfrm>
              <a:off x="915465" y="7132318"/>
              <a:ext cx="12972415" cy="0"/>
            </a:xfrm>
            <a:custGeom>
              <a:avLst/>
              <a:gdLst/>
              <a:ahLst/>
              <a:cxnLst/>
              <a:rect l="l" t="t" r="r" b="b"/>
              <a:pathLst>
                <a:path w="12972415">
                  <a:moveTo>
                    <a:pt x="0" y="0"/>
                  </a:moveTo>
                  <a:lnTo>
                    <a:pt x="12971876" y="0"/>
                  </a:lnTo>
                </a:path>
              </a:pathLst>
            </a:custGeom>
            <a:ln w="15446">
              <a:solidFill>
                <a:srgbClr val="000000"/>
              </a:solidFill>
            </a:ln>
          </p:spPr>
          <p:txBody>
            <a:bodyPr wrap="square" lIns="0" tIns="0" rIns="0" bIns="0" rtlCol="0"/>
            <a:lstStyle/>
            <a:p>
              <a:endParaRPr/>
            </a:p>
          </p:txBody>
        </p:sp>
      </p:grpSp>
      <p:sp>
        <p:nvSpPr>
          <p:cNvPr id="25" name="object 25"/>
          <p:cNvSpPr txBox="1"/>
          <p:nvPr/>
        </p:nvSpPr>
        <p:spPr>
          <a:xfrm>
            <a:off x="1307432" y="3144966"/>
            <a:ext cx="822960" cy="1698625"/>
          </a:xfrm>
          <a:prstGeom prst="rect">
            <a:avLst/>
          </a:prstGeom>
        </p:spPr>
        <p:txBody>
          <a:bodyPr vert="horz" wrap="square" lIns="0" tIns="12065" rIns="0" bIns="0" rtlCol="0">
            <a:spAutoFit/>
          </a:bodyPr>
          <a:lstStyle/>
          <a:p>
            <a:pPr marL="12700">
              <a:lnSpc>
                <a:spcPct val="100000"/>
              </a:lnSpc>
              <a:spcBef>
                <a:spcPts val="95"/>
              </a:spcBef>
            </a:pPr>
            <a:r>
              <a:rPr sz="3050" spc="-20" dirty="0">
                <a:latin typeface="Times New Roman"/>
                <a:cs typeface="Times New Roman"/>
              </a:rPr>
              <a:t>gram</a:t>
            </a:r>
            <a:endParaRPr sz="3050">
              <a:latin typeface="Times New Roman"/>
              <a:cs typeface="Times New Roman"/>
            </a:endParaRPr>
          </a:p>
          <a:p>
            <a:pPr marL="12700">
              <a:lnSpc>
                <a:spcPct val="100000"/>
              </a:lnSpc>
              <a:spcBef>
                <a:spcPts val="450"/>
              </a:spcBef>
            </a:pPr>
            <a:r>
              <a:rPr sz="7550" spc="-50" dirty="0">
                <a:latin typeface="Times New Roman"/>
                <a:cs typeface="Times New Roman"/>
              </a:rPr>
              <a:t>2</a:t>
            </a:r>
            <a:endParaRPr sz="7550">
              <a:latin typeface="Times New Roman"/>
              <a:cs typeface="Times New Roman"/>
            </a:endParaRPr>
          </a:p>
        </p:txBody>
      </p:sp>
      <p:sp>
        <p:nvSpPr>
          <p:cNvPr id="26" name="object 26"/>
          <p:cNvSpPr txBox="1"/>
          <p:nvPr/>
        </p:nvSpPr>
        <p:spPr>
          <a:xfrm>
            <a:off x="1307432" y="4536866"/>
            <a:ext cx="822960" cy="489584"/>
          </a:xfrm>
          <a:prstGeom prst="rect">
            <a:avLst/>
          </a:prstGeom>
        </p:spPr>
        <p:txBody>
          <a:bodyPr vert="horz" wrap="square" lIns="0" tIns="12065" rIns="0" bIns="0" rtlCol="0">
            <a:spAutoFit/>
          </a:bodyPr>
          <a:lstStyle/>
          <a:p>
            <a:pPr marL="12700">
              <a:lnSpc>
                <a:spcPct val="100000"/>
              </a:lnSpc>
              <a:spcBef>
                <a:spcPts val="95"/>
              </a:spcBef>
            </a:pPr>
            <a:r>
              <a:rPr sz="3050" spc="-20" dirty="0">
                <a:latin typeface="Times New Roman"/>
                <a:cs typeface="Times New Roman"/>
              </a:rPr>
              <a:t>gram</a:t>
            </a:r>
            <a:endParaRPr sz="3050">
              <a:latin typeface="Times New Roman"/>
              <a:cs typeface="Times New Roman"/>
            </a:endParaRPr>
          </a:p>
        </p:txBody>
      </p:sp>
      <p:sp>
        <p:nvSpPr>
          <p:cNvPr id="27" name="object 27"/>
          <p:cNvSpPr txBox="1"/>
          <p:nvPr/>
        </p:nvSpPr>
        <p:spPr>
          <a:xfrm>
            <a:off x="1307432" y="5712422"/>
            <a:ext cx="508634" cy="1179830"/>
          </a:xfrm>
          <a:prstGeom prst="rect">
            <a:avLst/>
          </a:prstGeom>
        </p:spPr>
        <p:txBody>
          <a:bodyPr vert="horz" wrap="square" lIns="0" tIns="15875" rIns="0" bIns="0" rtlCol="0">
            <a:spAutoFit/>
          </a:bodyPr>
          <a:lstStyle/>
          <a:p>
            <a:pPr marL="12700">
              <a:lnSpc>
                <a:spcPct val="100000"/>
              </a:lnSpc>
              <a:spcBef>
                <a:spcPts val="125"/>
              </a:spcBef>
            </a:pPr>
            <a:r>
              <a:rPr sz="7550" spc="-50" dirty="0">
                <a:latin typeface="Times New Roman"/>
                <a:cs typeface="Times New Roman"/>
              </a:rPr>
              <a:t>3</a:t>
            </a:r>
            <a:endParaRPr sz="7550">
              <a:latin typeface="Times New Roman"/>
              <a:cs typeface="Times New Roman"/>
            </a:endParaRPr>
          </a:p>
        </p:txBody>
      </p:sp>
      <p:sp>
        <p:nvSpPr>
          <p:cNvPr id="28" name="object 28"/>
          <p:cNvSpPr txBox="1"/>
          <p:nvPr/>
        </p:nvSpPr>
        <p:spPr>
          <a:xfrm>
            <a:off x="1307432" y="6586080"/>
            <a:ext cx="822960" cy="489584"/>
          </a:xfrm>
          <a:prstGeom prst="rect">
            <a:avLst/>
          </a:prstGeom>
        </p:spPr>
        <p:txBody>
          <a:bodyPr vert="horz" wrap="square" lIns="0" tIns="12065" rIns="0" bIns="0" rtlCol="0">
            <a:spAutoFit/>
          </a:bodyPr>
          <a:lstStyle/>
          <a:p>
            <a:pPr marL="12700">
              <a:lnSpc>
                <a:spcPct val="100000"/>
              </a:lnSpc>
              <a:spcBef>
                <a:spcPts val="95"/>
              </a:spcBef>
            </a:pPr>
            <a:r>
              <a:rPr sz="3050" spc="-20" dirty="0">
                <a:latin typeface="Times New Roman"/>
                <a:cs typeface="Times New Roman"/>
              </a:rPr>
              <a:t>gram</a:t>
            </a:r>
            <a:endParaRPr sz="3050">
              <a:latin typeface="Times New Roman"/>
              <a:cs typeface="Times New Roman"/>
            </a:endParaRPr>
          </a:p>
        </p:txBody>
      </p:sp>
      <p:sp>
        <p:nvSpPr>
          <p:cNvPr id="29" name="object 29"/>
          <p:cNvSpPr txBox="1"/>
          <p:nvPr/>
        </p:nvSpPr>
        <p:spPr>
          <a:xfrm>
            <a:off x="2734047" y="2410342"/>
            <a:ext cx="11034395" cy="4665345"/>
          </a:xfrm>
          <a:prstGeom prst="rect">
            <a:avLst/>
          </a:prstGeom>
        </p:spPr>
        <p:txBody>
          <a:bodyPr vert="horz" wrap="square" lIns="0" tIns="12065" rIns="0" bIns="0" rtlCol="0">
            <a:spAutoFit/>
          </a:bodyPr>
          <a:lstStyle/>
          <a:p>
            <a:pPr marL="12700" marR="5080">
              <a:lnSpc>
                <a:spcPct val="100000"/>
              </a:lnSpc>
              <a:spcBef>
                <a:spcPts val="95"/>
              </a:spcBef>
              <a:tabLst>
                <a:tab pos="1343660" algn="l"/>
                <a:tab pos="2604770" algn="l"/>
                <a:tab pos="4232275" algn="l"/>
                <a:tab pos="5513705" algn="l"/>
                <a:tab pos="7562215" algn="l"/>
              </a:tabLst>
            </a:pPr>
            <a:r>
              <a:rPr sz="3050" spc="-10" dirty="0">
                <a:latin typeface="Times New Roman"/>
                <a:cs typeface="Times New Roman"/>
              </a:rPr>
              <a:t>Months</a:t>
            </a:r>
            <a:r>
              <a:rPr sz="3050" dirty="0">
                <a:latin typeface="Times New Roman"/>
                <a:cs typeface="Times New Roman"/>
              </a:rPr>
              <a:t>	the</a:t>
            </a:r>
            <a:r>
              <a:rPr sz="3050" spc="365" dirty="0">
                <a:latin typeface="Times New Roman"/>
                <a:cs typeface="Times New Roman"/>
              </a:rPr>
              <a:t> </a:t>
            </a:r>
            <a:r>
              <a:rPr sz="3050" spc="-25" dirty="0">
                <a:latin typeface="Times New Roman"/>
                <a:cs typeface="Times New Roman"/>
              </a:rPr>
              <a:t>my</a:t>
            </a:r>
            <a:r>
              <a:rPr sz="3050" dirty="0">
                <a:latin typeface="Times New Roman"/>
                <a:cs typeface="Times New Roman"/>
              </a:rPr>
              <a:t>	and</a:t>
            </a:r>
            <a:r>
              <a:rPr sz="3050" spc="370" dirty="0">
                <a:latin typeface="Times New Roman"/>
                <a:cs typeface="Times New Roman"/>
              </a:rPr>
              <a:t> </a:t>
            </a:r>
            <a:r>
              <a:rPr sz="3050" spc="-10" dirty="0">
                <a:latin typeface="Times New Roman"/>
                <a:cs typeface="Times New Roman"/>
              </a:rPr>
              <a:t>issue</a:t>
            </a:r>
            <a:r>
              <a:rPr sz="3050" dirty="0">
                <a:latin typeface="Times New Roman"/>
                <a:cs typeface="Times New Roman"/>
              </a:rPr>
              <a:t>	of</a:t>
            </a:r>
            <a:r>
              <a:rPr sz="3050" spc="380" dirty="0">
                <a:latin typeface="Times New Roman"/>
                <a:cs typeface="Times New Roman"/>
              </a:rPr>
              <a:t> </a:t>
            </a:r>
            <a:r>
              <a:rPr sz="3050" spc="-20" dirty="0">
                <a:latin typeface="Times New Roman"/>
                <a:cs typeface="Times New Roman"/>
              </a:rPr>
              <a:t>year</a:t>
            </a:r>
            <a:r>
              <a:rPr sz="3050" dirty="0">
                <a:latin typeface="Times New Roman"/>
                <a:cs typeface="Times New Roman"/>
              </a:rPr>
              <a:t>	foreign</a:t>
            </a:r>
            <a:r>
              <a:rPr sz="3050" spc="370" dirty="0">
                <a:latin typeface="Times New Roman"/>
                <a:cs typeface="Times New Roman"/>
              </a:rPr>
              <a:t> </a:t>
            </a:r>
            <a:r>
              <a:rPr sz="3050" spc="-25" dirty="0">
                <a:latin typeface="Times New Roman"/>
                <a:cs typeface="Times New Roman"/>
              </a:rPr>
              <a:t>new</a:t>
            </a:r>
            <a:r>
              <a:rPr sz="3050" dirty="0">
                <a:latin typeface="Times New Roman"/>
                <a:cs typeface="Times New Roman"/>
              </a:rPr>
              <a:t>	exchange’s</a:t>
            </a:r>
            <a:r>
              <a:rPr sz="3050" spc="150" dirty="0">
                <a:latin typeface="Times New Roman"/>
                <a:cs typeface="Times New Roman"/>
              </a:rPr>
              <a:t> </a:t>
            </a:r>
            <a:r>
              <a:rPr sz="3050" spc="-10" dirty="0">
                <a:latin typeface="Times New Roman"/>
                <a:cs typeface="Times New Roman"/>
              </a:rPr>
              <a:t>september </a:t>
            </a:r>
            <a:r>
              <a:rPr sz="3050" dirty="0">
                <a:latin typeface="Times New Roman"/>
                <a:cs typeface="Times New Roman"/>
              </a:rPr>
              <a:t>were</a:t>
            </a:r>
            <a:r>
              <a:rPr sz="3050" spc="-25" dirty="0">
                <a:latin typeface="Times New Roman"/>
                <a:cs typeface="Times New Roman"/>
              </a:rPr>
              <a:t> </a:t>
            </a:r>
            <a:r>
              <a:rPr sz="3050" dirty="0">
                <a:latin typeface="Times New Roman"/>
                <a:cs typeface="Times New Roman"/>
              </a:rPr>
              <a:t>recession</a:t>
            </a:r>
            <a:r>
              <a:rPr sz="3050" spc="-15" dirty="0">
                <a:latin typeface="Times New Roman"/>
                <a:cs typeface="Times New Roman"/>
              </a:rPr>
              <a:t> </a:t>
            </a:r>
            <a:r>
              <a:rPr sz="3050" dirty="0">
                <a:latin typeface="Times New Roman"/>
                <a:cs typeface="Times New Roman"/>
              </a:rPr>
              <a:t>exchange</a:t>
            </a:r>
            <a:r>
              <a:rPr sz="3050" spc="-15" dirty="0">
                <a:latin typeface="Times New Roman"/>
                <a:cs typeface="Times New Roman"/>
              </a:rPr>
              <a:t> </a:t>
            </a:r>
            <a:r>
              <a:rPr sz="3050" dirty="0">
                <a:latin typeface="Times New Roman"/>
                <a:cs typeface="Times New Roman"/>
              </a:rPr>
              <a:t>new</a:t>
            </a:r>
            <a:r>
              <a:rPr sz="3050" spc="-15" dirty="0">
                <a:latin typeface="Times New Roman"/>
                <a:cs typeface="Times New Roman"/>
              </a:rPr>
              <a:t> </a:t>
            </a:r>
            <a:r>
              <a:rPr sz="3050" dirty="0">
                <a:latin typeface="Times New Roman"/>
                <a:cs typeface="Times New Roman"/>
              </a:rPr>
              <a:t>endorsed</a:t>
            </a:r>
            <a:r>
              <a:rPr sz="3050" spc="-15" dirty="0">
                <a:latin typeface="Times New Roman"/>
                <a:cs typeface="Times New Roman"/>
              </a:rPr>
              <a:t> </a:t>
            </a:r>
            <a:r>
              <a:rPr sz="3050" dirty="0">
                <a:latin typeface="Times New Roman"/>
                <a:cs typeface="Times New Roman"/>
              </a:rPr>
              <a:t>a</a:t>
            </a:r>
            <a:r>
              <a:rPr sz="3050" spc="-15" dirty="0">
                <a:latin typeface="Times New Roman"/>
                <a:cs typeface="Times New Roman"/>
              </a:rPr>
              <a:t> </a:t>
            </a:r>
            <a:r>
              <a:rPr sz="3050" dirty="0">
                <a:latin typeface="Times New Roman"/>
                <a:cs typeface="Times New Roman"/>
              </a:rPr>
              <a:t>acquire</a:t>
            </a:r>
            <a:r>
              <a:rPr sz="3050" spc="-15" dirty="0">
                <a:latin typeface="Times New Roman"/>
                <a:cs typeface="Times New Roman"/>
              </a:rPr>
              <a:t> </a:t>
            </a:r>
            <a:r>
              <a:rPr sz="3050" dirty="0">
                <a:latin typeface="Times New Roman"/>
                <a:cs typeface="Times New Roman"/>
              </a:rPr>
              <a:t>to</a:t>
            </a:r>
            <a:r>
              <a:rPr sz="3050" spc="-15" dirty="0">
                <a:latin typeface="Times New Roman"/>
                <a:cs typeface="Times New Roman"/>
              </a:rPr>
              <a:t> </a:t>
            </a:r>
            <a:r>
              <a:rPr sz="3050" dirty="0">
                <a:latin typeface="Times New Roman"/>
                <a:cs typeface="Times New Roman"/>
              </a:rPr>
              <a:t>six</a:t>
            </a:r>
            <a:r>
              <a:rPr sz="3050" spc="-10" dirty="0">
                <a:latin typeface="Times New Roman"/>
                <a:cs typeface="Times New Roman"/>
              </a:rPr>
              <a:t> executives</a:t>
            </a:r>
            <a:endParaRPr sz="3050" dirty="0">
              <a:latin typeface="Times New Roman"/>
              <a:cs typeface="Times New Roman"/>
            </a:endParaRPr>
          </a:p>
          <a:p>
            <a:pPr marL="12700">
              <a:lnSpc>
                <a:spcPts val="3654"/>
              </a:lnSpc>
              <a:spcBef>
                <a:spcPts val="2115"/>
              </a:spcBef>
            </a:pPr>
            <a:r>
              <a:rPr sz="3050" dirty="0">
                <a:latin typeface="Times New Roman"/>
                <a:cs typeface="Times New Roman"/>
              </a:rPr>
              <a:t>Last</a:t>
            </a:r>
            <a:r>
              <a:rPr sz="3050" spc="-15" dirty="0">
                <a:latin typeface="Times New Roman"/>
                <a:cs typeface="Times New Roman"/>
              </a:rPr>
              <a:t> </a:t>
            </a:r>
            <a:r>
              <a:rPr sz="3050" dirty="0">
                <a:latin typeface="Times New Roman"/>
                <a:cs typeface="Times New Roman"/>
              </a:rPr>
              <a:t>December</a:t>
            </a:r>
            <a:r>
              <a:rPr sz="3050" spc="-15" dirty="0">
                <a:latin typeface="Times New Roman"/>
                <a:cs typeface="Times New Roman"/>
              </a:rPr>
              <a:t> </a:t>
            </a:r>
            <a:r>
              <a:rPr sz="3050" dirty="0">
                <a:latin typeface="Times New Roman"/>
                <a:cs typeface="Times New Roman"/>
              </a:rPr>
              <a:t>through</a:t>
            </a:r>
            <a:r>
              <a:rPr sz="3050" spc="-15" dirty="0">
                <a:latin typeface="Times New Roman"/>
                <a:cs typeface="Times New Roman"/>
              </a:rPr>
              <a:t> </a:t>
            </a:r>
            <a:r>
              <a:rPr sz="3050" dirty="0">
                <a:latin typeface="Times New Roman"/>
                <a:cs typeface="Times New Roman"/>
              </a:rPr>
              <a:t>the</a:t>
            </a:r>
            <a:r>
              <a:rPr sz="3050" spc="-10" dirty="0">
                <a:latin typeface="Times New Roman"/>
                <a:cs typeface="Times New Roman"/>
              </a:rPr>
              <a:t> </a:t>
            </a:r>
            <a:r>
              <a:rPr sz="3050" dirty="0">
                <a:latin typeface="Times New Roman"/>
                <a:cs typeface="Times New Roman"/>
              </a:rPr>
              <a:t>way</a:t>
            </a:r>
            <a:r>
              <a:rPr sz="3050" spc="-15" dirty="0">
                <a:latin typeface="Times New Roman"/>
                <a:cs typeface="Times New Roman"/>
              </a:rPr>
              <a:t> </a:t>
            </a:r>
            <a:r>
              <a:rPr sz="3050" dirty="0">
                <a:latin typeface="Times New Roman"/>
                <a:cs typeface="Times New Roman"/>
              </a:rPr>
              <a:t>to</a:t>
            </a:r>
            <a:r>
              <a:rPr sz="3050" spc="-15" dirty="0">
                <a:latin typeface="Times New Roman"/>
                <a:cs typeface="Times New Roman"/>
              </a:rPr>
              <a:t> </a:t>
            </a:r>
            <a:r>
              <a:rPr sz="3050" dirty="0">
                <a:latin typeface="Times New Roman"/>
                <a:cs typeface="Times New Roman"/>
              </a:rPr>
              <a:t>preserve</a:t>
            </a:r>
            <a:r>
              <a:rPr sz="3050" spc="-10" dirty="0">
                <a:latin typeface="Times New Roman"/>
                <a:cs typeface="Times New Roman"/>
              </a:rPr>
              <a:t> </a:t>
            </a:r>
            <a:r>
              <a:rPr sz="3050" dirty="0">
                <a:latin typeface="Times New Roman"/>
                <a:cs typeface="Times New Roman"/>
              </a:rPr>
              <a:t>the</a:t>
            </a:r>
            <a:r>
              <a:rPr sz="3050" spc="-15" dirty="0">
                <a:latin typeface="Times New Roman"/>
                <a:cs typeface="Times New Roman"/>
              </a:rPr>
              <a:t> </a:t>
            </a:r>
            <a:r>
              <a:rPr sz="3050" dirty="0">
                <a:latin typeface="Times New Roman"/>
                <a:cs typeface="Times New Roman"/>
              </a:rPr>
              <a:t>Hudson</a:t>
            </a:r>
            <a:r>
              <a:rPr sz="3050" spc="-15" dirty="0">
                <a:latin typeface="Times New Roman"/>
                <a:cs typeface="Times New Roman"/>
              </a:rPr>
              <a:t> </a:t>
            </a:r>
            <a:r>
              <a:rPr sz="3050" dirty="0">
                <a:latin typeface="Times New Roman"/>
                <a:cs typeface="Times New Roman"/>
              </a:rPr>
              <a:t>corporation</a:t>
            </a:r>
            <a:r>
              <a:rPr sz="3050" spc="-10" dirty="0">
                <a:latin typeface="Times New Roman"/>
                <a:cs typeface="Times New Roman"/>
              </a:rPr>
              <a:t> </a:t>
            </a:r>
            <a:r>
              <a:rPr sz="3050" spc="-25" dirty="0">
                <a:latin typeface="Times New Roman"/>
                <a:cs typeface="Times New Roman"/>
              </a:rPr>
              <a:t>N.</a:t>
            </a:r>
            <a:endParaRPr sz="3050" dirty="0">
              <a:latin typeface="Times New Roman"/>
              <a:cs typeface="Times New Roman"/>
            </a:endParaRPr>
          </a:p>
          <a:p>
            <a:pPr marL="12700" marR="5080" algn="just">
              <a:lnSpc>
                <a:spcPts val="3650"/>
              </a:lnSpc>
              <a:spcBef>
                <a:spcPts val="125"/>
              </a:spcBef>
            </a:pPr>
            <a:r>
              <a:rPr sz="3050" dirty="0">
                <a:latin typeface="Times New Roman"/>
                <a:cs typeface="Times New Roman"/>
              </a:rPr>
              <a:t>B.</a:t>
            </a:r>
            <a:r>
              <a:rPr sz="3050" spc="-20" dirty="0">
                <a:latin typeface="Times New Roman"/>
                <a:cs typeface="Times New Roman"/>
              </a:rPr>
              <a:t> </a:t>
            </a:r>
            <a:r>
              <a:rPr sz="3050" dirty="0">
                <a:latin typeface="Times New Roman"/>
                <a:cs typeface="Times New Roman"/>
              </a:rPr>
              <a:t>E.</a:t>
            </a:r>
            <a:r>
              <a:rPr sz="3050" spc="-20" dirty="0">
                <a:latin typeface="Times New Roman"/>
                <a:cs typeface="Times New Roman"/>
              </a:rPr>
              <a:t> </a:t>
            </a:r>
            <a:r>
              <a:rPr sz="3050" dirty="0">
                <a:latin typeface="Times New Roman"/>
                <a:cs typeface="Times New Roman"/>
              </a:rPr>
              <a:t>C.</a:t>
            </a:r>
            <a:r>
              <a:rPr sz="3050" spc="-15" dirty="0">
                <a:latin typeface="Times New Roman"/>
                <a:cs typeface="Times New Roman"/>
              </a:rPr>
              <a:t> </a:t>
            </a:r>
            <a:r>
              <a:rPr sz="3050" spc="-20" dirty="0">
                <a:latin typeface="Times New Roman"/>
                <a:cs typeface="Times New Roman"/>
              </a:rPr>
              <a:t>Taylor </a:t>
            </a:r>
            <a:r>
              <a:rPr sz="3050" dirty="0">
                <a:latin typeface="Times New Roman"/>
                <a:cs typeface="Times New Roman"/>
              </a:rPr>
              <a:t>would</a:t>
            </a:r>
            <a:r>
              <a:rPr sz="3050" spc="-20" dirty="0">
                <a:latin typeface="Times New Roman"/>
                <a:cs typeface="Times New Roman"/>
              </a:rPr>
              <a:t> </a:t>
            </a:r>
            <a:r>
              <a:rPr sz="3050" dirty="0">
                <a:latin typeface="Times New Roman"/>
                <a:cs typeface="Times New Roman"/>
              </a:rPr>
              <a:t>seem</a:t>
            </a:r>
            <a:r>
              <a:rPr sz="3050" spc="-15" dirty="0">
                <a:latin typeface="Times New Roman"/>
                <a:cs typeface="Times New Roman"/>
              </a:rPr>
              <a:t> </a:t>
            </a:r>
            <a:r>
              <a:rPr sz="3050" dirty="0">
                <a:latin typeface="Times New Roman"/>
                <a:cs typeface="Times New Roman"/>
              </a:rPr>
              <a:t>to</a:t>
            </a:r>
            <a:r>
              <a:rPr sz="3050" spc="-20" dirty="0">
                <a:latin typeface="Times New Roman"/>
                <a:cs typeface="Times New Roman"/>
              </a:rPr>
              <a:t> </a:t>
            </a:r>
            <a:r>
              <a:rPr sz="3050" dirty="0">
                <a:latin typeface="Times New Roman"/>
                <a:cs typeface="Times New Roman"/>
              </a:rPr>
              <a:t>complete</a:t>
            </a:r>
            <a:r>
              <a:rPr sz="3050" spc="-20" dirty="0">
                <a:latin typeface="Times New Roman"/>
                <a:cs typeface="Times New Roman"/>
              </a:rPr>
              <a:t> </a:t>
            </a:r>
            <a:r>
              <a:rPr sz="3050" dirty="0">
                <a:latin typeface="Times New Roman"/>
                <a:cs typeface="Times New Roman"/>
              </a:rPr>
              <a:t>the</a:t>
            </a:r>
            <a:r>
              <a:rPr sz="3050" spc="-15" dirty="0">
                <a:latin typeface="Times New Roman"/>
                <a:cs typeface="Times New Roman"/>
              </a:rPr>
              <a:t> </a:t>
            </a:r>
            <a:r>
              <a:rPr sz="3050" dirty="0">
                <a:latin typeface="Times New Roman"/>
                <a:cs typeface="Times New Roman"/>
              </a:rPr>
              <a:t>major</a:t>
            </a:r>
            <a:r>
              <a:rPr sz="3050" spc="-20" dirty="0">
                <a:latin typeface="Times New Roman"/>
                <a:cs typeface="Times New Roman"/>
              </a:rPr>
              <a:t> </a:t>
            </a:r>
            <a:r>
              <a:rPr sz="3050" dirty="0">
                <a:latin typeface="Times New Roman"/>
                <a:cs typeface="Times New Roman"/>
              </a:rPr>
              <a:t>central</a:t>
            </a:r>
            <a:r>
              <a:rPr sz="3050" spc="-20" dirty="0">
                <a:latin typeface="Times New Roman"/>
                <a:cs typeface="Times New Roman"/>
              </a:rPr>
              <a:t> </a:t>
            </a:r>
            <a:r>
              <a:rPr sz="3050" dirty="0">
                <a:latin typeface="Times New Roman"/>
                <a:cs typeface="Times New Roman"/>
              </a:rPr>
              <a:t>planners</a:t>
            </a:r>
            <a:r>
              <a:rPr sz="3050" spc="-15" dirty="0">
                <a:latin typeface="Times New Roman"/>
                <a:cs typeface="Times New Roman"/>
              </a:rPr>
              <a:t> </a:t>
            </a:r>
            <a:r>
              <a:rPr sz="3050" spc="-25" dirty="0">
                <a:latin typeface="Times New Roman"/>
                <a:cs typeface="Times New Roman"/>
              </a:rPr>
              <a:t>one </a:t>
            </a:r>
            <a:r>
              <a:rPr sz="3050" dirty="0">
                <a:latin typeface="Times New Roman"/>
                <a:cs typeface="Times New Roman"/>
              </a:rPr>
              <a:t>point</a:t>
            </a:r>
            <a:r>
              <a:rPr sz="3050" spc="-105" dirty="0">
                <a:latin typeface="Times New Roman"/>
                <a:cs typeface="Times New Roman"/>
              </a:rPr>
              <a:t> </a:t>
            </a:r>
            <a:r>
              <a:rPr sz="3050" spc="-75" dirty="0">
                <a:latin typeface="Times New Roman"/>
                <a:cs typeface="Times New Roman"/>
              </a:rPr>
              <a:t>five</a:t>
            </a:r>
            <a:r>
              <a:rPr sz="3050" spc="-110" dirty="0">
                <a:latin typeface="Times New Roman"/>
                <a:cs typeface="Times New Roman"/>
              </a:rPr>
              <a:t> </a:t>
            </a:r>
            <a:r>
              <a:rPr sz="3050" dirty="0">
                <a:latin typeface="Times New Roman"/>
                <a:cs typeface="Times New Roman"/>
              </a:rPr>
              <a:t>percent</a:t>
            </a:r>
            <a:r>
              <a:rPr sz="3050" spc="-105" dirty="0">
                <a:latin typeface="Times New Roman"/>
                <a:cs typeface="Times New Roman"/>
              </a:rPr>
              <a:t> </a:t>
            </a:r>
            <a:r>
              <a:rPr sz="3050" dirty="0">
                <a:latin typeface="Times New Roman"/>
                <a:cs typeface="Times New Roman"/>
              </a:rPr>
              <a:t>of</a:t>
            </a:r>
            <a:r>
              <a:rPr sz="3050" spc="-110" dirty="0">
                <a:latin typeface="Times New Roman"/>
                <a:cs typeface="Times New Roman"/>
              </a:rPr>
              <a:t> </a:t>
            </a:r>
            <a:r>
              <a:rPr sz="3050" dirty="0">
                <a:latin typeface="Times New Roman"/>
                <a:cs typeface="Times New Roman"/>
              </a:rPr>
              <a:t>U.</a:t>
            </a:r>
            <a:r>
              <a:rPr sz="3050" spc="-105" dirty="0">
                <a:latin typeface="Times New Roman"/>
                <a:cs typeface="Times New Roman"/>
              </a:rPr>
              <a:t> </a:t>
            </a:r>
            <a:r>
              <a:rPr sz="3050" dirty="0">
                <a:latin typeface="Times New Roman"/>
                <a:cs typeface="Times New Roman"/>
              </a:rPr>
              <a:t>S.</a:t>
            </a:r>
            <a:r>
              <a:rPr sz="3050" spc="-105" dirty="0">
                <a:latin typeface="Times New Roman"/>
                <a:cs typeface="Times New Roman"/>
              </a:rPr>
              <a:t> </a:t>
            </a:r>
            <a:r>
              <a:rPr sz="3050" dirty="0">
                <a:latin typeface="Times New Roman"/>
                <a:cs typeface="Times New Roman"/>
              </a:rPr>
              <a:t>E.</a:t>
            </a:r>
            <a:r>
              <a:rPr sz="3050" spc="-110" dirty="0">
                <a:latin typeface="Times New Roman"/>
                <a:cs typeface="Times New Roman"/>
              </a:rPr>
              <a:t> </a:t>
            </a:r>
            <a:r>
              <a:rPr sz="3050" dirty="0">
                <a:latin typeface="Times New Roman"/>
                <a:cs typeface="Times New Roman"/>
              </a:rPr>
              <a:t>has</a:t>
            </a:r>
            <a:r>
              <a:rPr sz="3050" spc="-105" dirty="0">
                <a:latin typeface="Times New Roman"/>
                <a:cs typeface="Times New Roman"/>
              </a:rPr>
              <a:t> </a:t>
            </a:r>
            <a:r>
              <a:rPr sz="3050" dirty="0">
                <a:latin typeface="Times New Roman"/>
                <a:cs typeface="Times New Roman"/>
              </a:rPr>
              <a:t>already</a:t>
            </a:r>
            <a:r>
              <a:rPr sz="3050" spc="-110" dirty="0">
                <a:latin typeface="Times New Roman"/>
                <a:cs typeface="Times New Roman"/>
              </a:rPr>
              <a:t> </a:t>
            </a:r>
            <a:r>
              <a:rPr sz="3050" dirty="0">
                <a:latin typeface="Times New Roman"/>
                <a:cs typeface="Times New Roman"/>
              </a:rPr>
              <a:t>old</a:t>
            </a:r>
            <a:r>
              <a:rPr sz="3050" spc="-105" dirty="0">
                <a:latin typeface="Times New Roman"/>
                <a:cs typeface="Times New Roman"/>
              </a:rPr>
              <a:t> </a:t>
            </a:r>
            <a:r>
              <a:rPr sz="3050" dirty="0">
                <a:latin typeface="Times New Roman"/>
                <a:cs typeface="Times New Roman"/>
              </a:rPr>
              <a:t>M.</a:t>
            </a:r>
            <a:r>
              <a:rPr sz="3050" spc="-105" dirty="0">
                <a:latin typeface="Times New Roman"/>
                <a:cs typeface="Times New Roman"/>
              </a:rPr>
              <a:t> </a:t>
            </a:r>
            <a:r>
              <a:rPr sz="3050" dirty="0">
                <a:latin typeface="Times New Roman"/>
                <a:cs typeface="Times New Roman"/>
              </a:rPr>
              <a:t>X.</a:t>
            </a:r>
            <a:r>
              <a:rPr sz="3050" spc="-110" dirty="0">
                <a:latin typeface="Times New Roman"/>
                <a:cs typeface="Times New Roman"/>
              </a:rPr>
              <a:t> </a:t>
            </a:r>
            <a:r>
              <a:rPr sz="3050" dirty="0">
                <a:latin typeface="Times New Roman"/>
                <a:cs typeface="Times New Roman"/>
              </a:rPr>
              <a:t>corporation</a:t>
            </a:r>
            <a:r>
              <a:rPr sz="3050" spc="-105" dirty="0">
                <a:latin typeface="Times New Roman"/>
                <a:cs typeface="Times New Roman"/>
              </a:rPr>
              <a:t> </a:t>
            </a:r>
            <a:r>
              <a:rPr sz="3050" dirty="0">
                <a:latin typeface="Times New Roman"/>
                <a:cs typeface="Times New Roman"/>
              </a:rPr>
              <a:t>of</a:t>
            </a:r>
            <a:r>
              <a:rPr sz="3050" spc="-110" dirty="0">
                <a:latin typeface="Times New Roman"/>
                <a:cs typeface="Times New Roman"/>
              </a:rPr>
              <a:t> </a:t>
            </a:r>
            <a:r>
              <a:rPr sz="3050" spc="-10" dirty="0">
                <a:latin typeface="Times New Roman"/>
                <a:cs typeface="Times New Roman"/>
              </a:rPr>
              <a:t>living </a:t>
            </a:r>
            <a:r>
              <a:rPr sz="3050" dirty="0">
                <a:latin typeface="Times New Roman"/>
                <a:cs typeface="Times New Roman"/>
              </a:rPr>
              <a:t>on</a:t>
            </a:r>
            <a:r>
              <a:rPr sz="3050" spc="-25" dirty="0">
                <a:latin typeface="Times New Roman"/>
                <a:cs typeface="Times New Roman"/>
              </a:rPr>
              <a:t> </a:t>
            </a:r>
            <a:r>
              <a:rPr sz="3050" dirty="0">
                <a:latin typeface="Times New Roman"/>
                <a:cs typeface="Times New Roman"/>
              </a:rPr>
              <a:t>information</a:t>
            </a:r>
            <a:r>
              <a:rPr sz="3050" spc="-25" dirty="0">
                <a:latin typeface="Times New Roman"/>
                <a:cs typeface="Times New Roman"/>
              </a:rPr>
              <a:t> </a:t>
            </a:r>
            <a:r>
              <a:rPr sz="3050" dirty="0">
                <a:latin typeface="Times New Roman"/>
                <a:cs typeface="Times New Roman"/>
              </a:rPr>
              <a:t>such</a:t>
            </a:r>
            <a:r>
              <a:rPr sz="3050" spc="-20" dirty="0">
                <a:latin typeface="Times New Roman"/>
                <a:cs typeface="Times New Roman"/>
              </a:rPr>
              <a:t> </a:t>
            </a:r>
            <a:r>
              <a:rPr sz="3050" dirty="0">
                <a:latin typeface="Times New Roman"/>
                <a:cs typeface="Times New Roman"/>
              </a:rPr>
              <a:t>as</a:t>
            </a:r>
            <a:r>
              <a:rPr sz="3050" spc="-25" dirty="0">
                <a:latin typeface="Times New Roman"/>
                <a:cs typeface="Times New Roman"/>
              </a:rPr>
              <a:t> </a:t>
            </a:r>
            <a:r>
              <a:rPr sz="3050" dirty="0">
                <a:latin typeface="Times New Roman"/>
                <a:cs typeface="Times New Roman"/>
              </a:rPr>
              <a:t>more</a:t>
            </a:r>
            <a:r>
              <a:rPr sz="3050" spc="-20" dirty="0">
                <a:latin typeface="Times New Roman"/>
                <a:cs typeface="Times New Roman"/>
              </a:rPr>
              <a:t> </a:t>
            </a:r>
            <a:r>
              <a:rPr sz="3050" dirty="0">
                <a:latin typeface="Times New Roman"/>
                <a:cs typeface="Times New Roman"/>
              </a:rPr>
              <a:t>frequently</a:t>
            </a:r>
            <a:r>
              <a:rPr sz="3050" spc="-25" dirty="0">
                <a:latin typeface="Times New Roman"/>
                <a:cs typeface="Times New Roman"/>
              </a:rPr>
              <a:t> </a:t>
            </a:r>
            <a:r>
              <a:rPr sz="3050" dirty="0">
                <a:latin typeface="Times New Roman"/>
                <a:cs typeface="Times New Roman"/>
              </a:rPr>
              <a:t>fishing</a:t>
            </a:r>
            <a:r>
              <a:rPr sz="3050" spc="-20" dirty="0">
                <a:latin typeface="Times New Roman"/>
                <a:cs typeface="Times New Roman"/>
              </a:rPr>
              <a:t> </a:t>
            </a:r>
            <a:r>
              <a:rPr sz="3050" dirty="0">
                <a:latin typeface="Times New Roman"/>
                <a:cs typeface="Times New Roman"/>
              </a:rPr>
              <a:t>to</a:t>
            </a:r>
            <a:r>
              <a:rPr sz="3050" spc="-25" dirty="0">
                <a:latin typeface="Times New Roman"/>
                <a:cs typeface="Times New Roman"/>
              </a:rPr>
              <a:t> </a:t>
            </a:r>
            <a:r>
              <a:rPr sz="3050" dirty="0">
                <a:latin typeface="Times New Roman"/>
                <a:cs typeface="Times New Roman"/>
              </a:rPr>
              <a:t>keep</a:t>
            </a:r>
            <a:r>
              <a:rPr sz="3050" spc="-20" dirty="0">
                <a:latin typeface="Times New Roman"/>
                <a:cs typeface="Times New Roman"/>
              </a:rPr>
              <a:t> </a:t>
            </a:r>
            <a:r>
              <a:rPr sz="3050" spc="-25" dirty="0">
                <a:latin typeface="Times New Roman"/>
                <a:cs typeface="Times New Roman"/>
              </a:rPr>
              <a:t>her</a:t>
            </a:r>
            <a:endParaRPr sz="3050" dirty="0">
              <a:latin typeface="Times New Roman"/>
              <a:cs typeface="Times New Roman"/>
            </a:endParaRPr>
          </a:p>
          <a:p>
            <a:pPr marL="12700" marR="5080">
              <a:lnSpc>
                <a:spcPct val="100000"/>
              </a:lnSpc>
              <a:spcBef>
                <a:spcPts val="1405"/>
              </a:spcBef>
            </a:pPr>
            <a:r>
              <a:rPr sz="3050" spc="-10" dirty="0">
                <a:latin typeface="Times New Roman"/>
                <a:cs typeface="Times New Roman"/>
              </a:rPr>
              <a:t>They</a:t>
            </a:r>
            <a:r>
              <a:rPr sz="3050" spc="-160" dirty="0">
                <a:latin typeface="Times New Roman"/>
                <a:cs typeface="Times New Roman"/>
              </a:rPr>
              <a:t> </a:t>
            </a:r>
            <a:r>
              <a:rPr sz="3050" dirty="0">
                <a:latin typeface="Times New Roman"/>
                <a:cs typeface="Times New Roman"/>
              </a:rPr>
              <a:t>also</a:t>
            </a:r>
            <a:r>
              <a:rPr sz="3050" spc="-160" dirty="0">
                <a:latin typeface="Times New Roman"/>
                <a:cs typeface="Times New Roman"/>
              </a:rPr>
              <a:t> </a:t>
            </a:r>
            <a:r>
              <a:rPr sz="3050" dirty="0">
                <a:latin typeface="Times New Roman"/>
                <a:cs typeface="Times New Roman"/>
              </a:rPr>
              <a:t>point</a:t>
            </a:r>
            <a:r>
              <a:rPr sz="3050" spc="-160" dirty="0">
                <a:latin typeface="Times New Roman"/>
                <a:cs typeface="Times New Roman"/>
              </a:rPr>
              <a:t> </a:t>
            </a:r>
            <a:r>
              <a:rPr sz="3050" dirty="0">
                <a:latin typeface="Times New Roman"/>
                <a:cs typeface="Times New Roman"/>
              </a:rPr>
              <a:t>to</a:t>
            </a:r>
            <a:r>
              <a:rPr sz="3050" spc="-155" dirty="0">
                <a:latin typeface="Times New Roman"/>
                <a:cs typeface="Times New Roman"/>
              </a:rPr>
              <a:t> </a:t>
            </a:r>
            <a:r>
              <a:rPr sz="3050" dirty="0">
                <a:latin typeface="Times New Roman"/>
                <a:cs typeface="Times New Roman"/>
              </a:rPr>
              <a:t>ninety</a:t>
            </a:r>
            <a:r>
              <a:rPr sz="3050" spc="-160" dirty="0">
                <a:latin typeface="Times New Roman"/>
                <a:cs typeface="Times New Roman"/>
              </a:rPr>
              <a:t> </a:t>
            </a:r>
            <a:r>
              <a:rPr sz="3050" dirty="0">
                <a:latin typeface="Times New Roman"/>
                <a:cs typeface="Times New Roman"/>
              </a:rPr>
              <a:t>nine</a:t>
            </a:r>
            <a:r>
              <a:rPr sz="3050" spc="-160" dirty="0">
                <a:latin typeface="Times New Roman"/>
                <a:cs typeface="Times New Roman"/>
              </a:rPr>
              <a:t> </a:t>
            </a:r>
            <a:r>
              <a:rPr sz="3050" dirty="0">
                <a:latin typeface="Times New Roman"/>
                <a:cs typeface="Times New Roman"/>
              </a:rPr>
              <a:t>point</a:t>
            </a:r>
            <a:r>
              <a:rPr sz="3050" spc="-160" dirty="0">
                <a:latin typeface="Times New Roman"/>
                <a:cs typeface="Times New Roman"/>
              </a:rPr>
              <a:t> </a:t>
            </a:r>
            <a:r>
              <a:rPr sz="3050" dirty="0">
                <a:latin typeface="Times New Roman"/>
                <a:cs typeface="Times New Roman"/>
              </a:rPr>
              <a:t>six</a:t>
            </a:r>
            <a:r>
              <a:rPr sz="3050" spc="-155" dirty="0">
                <a:latin typeface="Times New Roman"/>
                <a:cs typeface="Times New Roman"/>
              </a:rPr>
              <a:t> </a:t>
            </a:r>
            <a:r>
              <a:rPr sz="3050" dirty="0">
                <a:latin typeface="Times New Roman"/>
                <a:cs typeface="Times New Roman"/>
              </a:rPr>
              <a:t>billion</a:t>
            </a:r>
            <a:r>
              <a:rPr sz="3050" spc="-160" dirty="0">
                <a:latin typeface="Times New Roman"/>
                <a:cs typeface="Times New Roman"/>
              </a:rPr>
              <a:t> </a:t>
            </a:r>
            <a:r>
              <a:rPr sz="3050" dirty="0">
                <a:latin typeface="Times New Roman"/>
                <a:cs typeface="Times New Roman"/>
              </a:rPr>
              <a:t>dollars</a:t>
            </a:r>
            <a:r>
              <a:rPr sz="3050" spc="-160" dirty="0">
                <a:latin typeface="Times New Roman"/>
                <a:cs typeface="Times New Roman"/>
              </a:rPr>
              <a:t> </a:t>
            </a:r>
            <a:r>
              <a:rPr sz="3050" dirty="0">
                <a:latin typeface="Times New Roman"/>
                <a:cs typeface="Times New Roman"/>
              </a:rPr>
              <a:t>from</a:t>
            </a:r>
            <a:r>
              <a:rPr sz="3050" spc="-160" dirty="0">
                <a:latin typeface="Times New Roman"/>
                <a:cs typeface="Times New Roman"/>
              </a:rPr>
              <a:t> </a:t>
            </a:r>
            <a:r>
              <a:rPr sz="3050" dirty="0">
                <a:latin typeface="Times New Roman"/>
                <a:cs typeface="Times New Roman"/>
              </a:rPr>
              <a:t>two</a:t>
            </a:r>
            <a:r>
              <a:rPr sz="3050" spc="-155" dirty="0">
                <a:latin typeface="Times New Roman"/>
                <a:cs typeface="Times New Roman"/>
              </a:rPr>
              <a:t> </a:t>
            </a:r>
            <a:r>
              <a:rPr sz="3050" spc="-10" dirty="0">
                <a:latin typeface="Times New Roman"/>
                <a:cs typeface="Times New Roman"/>
              </a:rPr>
              <a:t>hundred </a:t>
            </a:r>
            <a:r>
              <a:rPr sz="3050" dirty="0">
                <a:latin typeface="Times New Roman"/>
                <a:cs typeface="Times New Roman"/>
              </a:rPr>
              <a:t>four</a:t>
            </a:r>
            <a:r>
              <a:rPr sz="3050" spc="-5" dirty="0">
                <a:latin typeface="Times New Roman"/>
                <a:cs typeface="Times New Roman"/>
              </a:rPr>
              <a:t> </a:t>
            </a:r>
            <a:r>
              <a:rPr sz="3050" dirty="0">
                <a:latin typeface="Times New Roman"/>
                <a:cs typeface="Times New Roman"/>
              </a:rPr>
              <a:t>oh</a:t>
            </a:r>
            <a:r>
              <a:rPr sz="3050" spc="-5" dirty="0">
                <a:latin typeface="Times New Roman"/>
                <a:cs typeface="Times New Roman"/>
              </a:rPr>
              <a:t> </a:t>
            </a:r>
            <a:r>
              <a:rPr sz="3050" dirty="0">
                <a:latin typeface="Times New Roman"/>
                <a:cs typeface="Times New Roman"/>
              </a:rPr>
              <a:t>six</a:t>
            </a:r>
            <a:r>
              <a:rPr sz="3050" spc="-5" dirty="0">
                <a:latin typeface="Times New Roman"/>
                <a:cs typeface="Times New Roman"/>
              </a:rPr>
              <a:t> </a:t>
            </a:r>
            <a:r>
              <a:rPr sz="3050" dirty="0">
                <a:latin typeface="Times New Roman"/>
                <a:cs typeface="Times New Roman"/>
              </a:rPr>
              <a:t>three</a:t>
            </a:r>
            <a:r>
              <a:rPr sz="3050" spc="-5" dirty="0">
                <a:latin typeface="Times New Roman"/>
                <a:cs typeface="Times New Roman"/>
              </a:rPr>
              <a:t> </a:t>
            </a:r>
            <a:r>
              <a:rPr sz="3050" dirty="0">
                <a:latin typeface="Times New Roman"/>
                <a:cs typeface="Times New Roman"/>
              </a:rPr>
              <a:t>percent of</a:t>
            </a:r>
            <a:r>
              <a:rPr sz="3050" spc="-5" dirty="0">
                <a:latin typeface="Times New Roman"/>
                <a:cs typeface="Times New Roman"/>
              </a:rPr>
              <a:t> </a:t>
            </a:r>
            <a:r>
              <a:rPr sz="3050" dirty="0">
                <a:latin typeface="Times New Roman"/>
                <a:cs typeface="Times New Roman"/>
              </a:rPr>
              <a:t>the</a:t>
            </a:r>
            <a:r>
              <a:rPr sz="3050" spc="-5" dirty="0">
                <a:latin typeface="Times New Roman"/>
                <a:cs typeface="Times New Roman"/>
              </a:rPr>
              <a:t> </a:t>
            </a:r>
            <a:r>
              <a:rPr sz="3050" dirty="0">
                <a:latin typeface="Times New Roman"/>
                <a:cs typeface="Times New Roman"/>
              </a:rPr>
              <a:t>rates</a:t>
            </a:r>
            <a:r>
              <a:rPr sz="3050" spc="-5" dirty="0">
                <a:latin typeface="Times New Roman"/>
                <a:cs typeface="Times New Roman"/>
              </a:rPr>
              <a:t> </a:t>
            </a:r>
            <a:r>
              <a:rPr sz="3050" dirty="0">
                <a:latin typeface="Times New Roman"/>
                <a:cs typeface="Times New Roman"/>
              </a:rPr>
              <a:t>of interest</a:t>
            </a:r>
            <a:r>
              <a:rPr sz="3050" spc="-5" dirty="0">
                <a:latin typeface="Times New Roman"/>
                <a:cs typeface="Times New Roman"/>
              </a:rPr>
              <a:t> </a:t>
            </a:r>
            <a:r>
              <a:rPr sz="3050" dirty="0">
                <a:latin typeface="Times New Roman"/>
                <a:cs typeface="Times New Roman"/>
              </a:rPr>
              <a:t>stores</a:t>
            </a:r>
            <a:r>
              <a:rPr sz="3050" spc="-5" dirty="0">
                <a:latin typeface="Times New Roman"/>
                <a:cs typeface="Times New Roman"/>
              </a:rPr>
              <a:t> </a:t>
            </a:r>
            <a:r>
              <a:rPr sz="3050" dirty="0">
                <a:latin typeface="Times New Roman"/>
                <a:cs typeface="Times New Roman"/>
              </a:rPr>
              <a:t>as</a:t>
            </a:r>
            <a:r>
              <a:rPr sz="3050" spc="-5" dirty="0">
                <a:latin typeface="Times New Roman"/>
                <a:cs typeface="Times New Roman"/>
              </a:rPr>
              <a:t> </a:t>
            </a:r>
            <a:r>
              <a:rPr sz="3050" dirty="0">
                <a:latin typeface="Times New Roman"/>
                <a:cs typeface="Times New Roman"/>
              </a:rPr>
              <a:t>Mexico </a:t>
            </a:r>
            <a:r>
              <a:rPr sz="3050" spc="-25" dirty="0">
                <a:latin typeface="Times New Roman"/>
                <a:cs typeface="Times New Roman"/>
              </a:rPr>
              <a:t>and </a:t>
            </a:r>
            <a:r>
              <a:rPr sz="3050" dirty="0">
                <a:latin typeface="Times New Roman"/>
                <a:cs typeface="Times New Roman"/>
              </a:rPr>
              <a:t>Brazil</a:t>
            </a:r>
            <a:r>
              <a:rPr sz="3050" spc="-25" dirty="0">
                <a:latin typeface="Times New Roman"/>
                <a:cs typeface="Times New Roman"/>
              </a:rPr>
              <a:t> </a:t>
            </a:r>
            <a:r>
              <a:rPr sz="3050" dirty="0">
                <a:latin typeface="Times New Roman"/>
                <a:cs typeface="Times New Roman"/>
              </a:rPr>
              <a:t>on</a:t>
            </a:r>
            <a:r>
              <a:rPr sz="3050" spc="-10" dirty="0">
                <a:latin typeface="Times New Roman"/>
                <a:cs typeface="Times New Roman"/>
              </a:rPr>
              <a:t> </a:t>
            </a:r>
            <a:r>
              <a:rPr sz="3050" dirty="0">
                <a:latin typeface="Times New Roman"/>
                <a:cs typeface="Times New Roman"/>
              </a:rPr>
              <a:t>market</a:t>
            </a:r>
            <a:r>
              <a:rPr sz="3050" spc="-10" dirty="0">
                <a:latin typeface="Times New Roman"/>
                <a:cs typeface="Times New Roman"/>
              </a:rPr>
              <a:t> conditions</a:t>
            </a:r>
            <a:endParaRPr sz="3050" dirty="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996128" rIns="0" bIns="0" rtlCol="0">
            <a:spAutoFit/>
          </a:bodyPr>
          <a:lstStyle/>
          <a:p>
            <a:pPr marL="12700">
              <a:lnSpc>
                <a:spcPct val="100000"/>
              </a:lnSpc>
              <a:spcBef>
                <a:spcPts val="130"/>
              </a:spcBef>
            </a:pPr>
            <a:r>
              <a:rPr dirty="0">
                <a:latin typeface="Carlito"/>
                <a:cs typeface="Carlito"/>
              </a:rPr>
              <a:t>The</a:t>
            </a:r>
            <a:r>
              <a:rPr spc="-20" dirty="0">
                <a:latin typeface="Carlito"/>
                <a:cs typeface="Carlito"/>
              </a:rPr>
              <a:t> </a:t>
            </a:r>
            <a:r>
              <a:rPr dirty="0">
                <a:latin typeface="Carlito"/>
                <a:cs typeface="Carlito"/>
              </a:rPr>
              <a:t>perils</a:t>
            </a:r>
            <a:r>
              <a:rPr spc="-10" dirty="0">
                <a:latin typeface="Carlito"/>
                <a:cs typeface="Carlito"/>
              </a:rPr>
              <a:t> </a:t>
            </a:r>
            <a:r>
              <a:rPr dirty="0">
                <a:latin typeface="Carlito"/>
                <a:cs typeface="Carlito"/>
              </a:rPr>
              <a:t>of</a:t>
            </a:r>
            <a:r>
              <a:rPr spc="-10" dirty="0">
                <a:latin typeface="Carlito"/>
                <a:cs typeface="Carlito"/>
              </a:rPr>
              <a:t> overfitting</a:t>
            </a:r>
          </a:p>
        </p:txBody>
      </p:sp>
      <p:sp>
        <p:nvSpPr>
          <p:cNvPr id="7" name="object 7"/>
          <p:cNvSpPr txBox="1"/>
          <p:nvPr/>
        </p:nvSpPr>
        <p:spPr>
          <a:xfrm>
            <a:off x="454420" y="2514600"/>
            <a:ext cx="13015594" cy="4163960"/>
          </a:xfrm>
          <a:prstGeom prst="rect">
            <a:avLst/>
          </a:prstGeom>
        </p:spPr>
        <p:txBody>
          <a:bodyPr vert="horz" wrap="square" lIns="0" tIns="11430" rIns="0" bIns="0" rtlCol="0">
            <a:spAutoFit/>
          </a:bodyPr>
          <a:lstStyle/>
          <a:p>
            <a:pPr marL="561975" marR="5080" indent="-549275">
              <a:lnSpc>
                <a:spcPct val="100499"/>
              </a:lnSpc>
              <a:spcBef>
                <a:spcPts val="90"/>
              </a:spcBef>
              <a:buClr>
                <a:srgbClr val="CC0000"/>
              </a:buClr>
              <a:buFont typeface="Times New Roman"/>
              <a:buChar char="•"/>
              <a:tabLst>
                <a:tab pos="561975" algn="l"/>
              </a:tabLst>
            </a:pPr>
            <a:r>
              <a:rPr lang="en-US" sz="3200" spc="30" dirty="0">
                <a:latin typeface="Carlito"/>
                <a:cs typeface="Carlito"/>
              </a:rPr>
              <a:t>N- grams</a:t>
            </a:r>
            <a:r>
              <a:rPr sz="3200" spc="30" dirty="0">
                <a:latin typeface="Carlito"/>
                <a:cs typeface="Carlito"/>
              </a:rPr>
              <a:t> </a:t>
            </a:r>
            <a:r>
              <a:rPr sz="3200" dirty="0">
                <a:latin typeface="Carlito"/>
                <a:cs typeface="Carlito"/>
              </a:rPr>
              <a:t>only</a:t>
            </a:r>
            <a:r>
              <a:rPr sz="3200" spc="30" dirty="0">
                <a:latin typeface="Carlito"/>
                <a:cs typeface="Carlito"/>
              </a:rPr>
              <a:t> </a:t>
            </a:r>
            <a:r>
              <a:rPr sz="3200" dirty="0">
                <a:latin typeface="Carlito"/>
                <a:cs typeface="Carlito"/>
              </a:rPr>
              <a:t>work</a:t>
            </a:r>
            <a:r>
              <a:rPr sz="3200" spc="35" dirty="0">
                <a:latin typeface="Carlito"/>
                <a:cs typeface="Carlito"/>
              </a:rPr>
              <a:t> </a:t>
            </a:r>
            <a:r>
              <a:rPr sz="3200" dirty="0">
                <a:latin typeface="Carlito"/>
                <a:cs typeface="Carlito"/>
              </a:rPr>
              <a:t>well</a:t>
            </a:r>
            <a:r>
              <a:rPr sz="3200" spc="20" dirty="0">
                <a:latin typeface="Carlito"/>
                <a:cs typeface="Carlito"/>
              </a:rPr>
              <a:t> </a:t>
            </a:r>
            <a:r>
              <a:rPr sz="3200" dirty="0">
                <a:latin typeface="Carlito"/>
                <a:cs typeface="Carlito"/>
              </a:rPr>
              <a:t>for</a:t>
            </a:r>
            <a:r>
              <a:rPr sz="3200" spc="30" dirty="0">
                <a:latin typeface="Carlito"/>
                <a:cs typeface="Carlito"/>
              </a:rPr>
              <a:t> </a:t>
            </a:r>
            <a:r>
              <a:rPr sz="3200" dirty="0">
                <a:latin typeface="Carlito"/>
                <a:cs typeface="Carlito"/>
              </a:rPr>
              <a:t>word</a:t>
            </a:r>
            <a:r>
              <a:rPr sz="3200" spc="45" dirty="0">
                <a:latin typeface="Carlito"/>
                <a:cs typeface="Carlito"/>
              </a:rPr>
              <a:t> </a:t>
            </a:r>
            <a:r>
              <a:rPr sz="3200" dirty="0">
                <a:latin typeface="Carlito"/>
                <a:cs typeface="Carlito"/>
              </a:rPr>
              <a:t>prediction</a:t>
            </a:r>
            <a:r>
              <a:rPr sz="3200" spc="40" dirty="0">
                <a:latin typeface="Carlito"/>
                <a:cs typeface="Carlito"/>
              </a:rPr>
              <a:t> </a:t>
            </a:r>
            <a:r>
              <a:rPr sz="3200" dirty="0">
                <a:latin typeface="Carlito"/>
                <a:cs typeface="Carlito"/>
              </a:rPr>
              <a:t>if</a:t>
            </a:r>
            <a:r>
              <a:rPr sz="3200" spc="20" dirty="0">
                <a:latin typeface="Carlito"/>
                <a:cs typeface="Carlito"/>
              </a:rPr>
              <a:t> </a:t>
            </a:r>
            <a:r>
              <a:rPr sz="3200" dirty="0">
                <a:latin typeface="Carlito"/>
                <a:cs typeface="Carlito"/>
              </a:rPr>
              <a:t>the</a:t>
            </a:r>
            <a:r>
              <a:rPr sz="3200" spc="30" dirty="0">
                <a:latin typeface="Carlito"/>
                <a:cs typeface="Carlito"/>
              </a:rPr>
              <a:t> </a:t>
            </a:r>
            <a:r>
              <a:rPr sz="3200" spc="-140" dirty="0">
                <a:latin typeface="Carlito"/>
                <a:cs typeface="Carlito"/>
              </a:rPr>
              <a:t>test </a:t>
            </a:r>
            <a:r>
              <a:rPr sz="3200" dirty="0">
                <a:latin typeface="Carlito"/>
                <a:cs typeface="Carlito"/>
              </a:rPr>
              <a:t>corpus</a:t>
            </a:r>
            <a:r>
              <a:rPr sz="3200" spc="40" dirty="0">
                <a:latin typeface="Carlito"/>
                <a:cs typeface="Carlito"/>
              </a:rPr>
              <a:t> </a:t>
            </a:r>
            <a:r>
              <a:rPr sz="3200" dirty="0">
                <a:latin typeface="Carlito"/>
                <a:cs typeface="Carlito"/>
              </a:rPr>
              <a:t>looks</a:t>
            </a:r>
            <a:r>
              <a:rPr sz="3200" spc="50" dirty="0">
                <a:latin typeface="Carlito"/>
                <a:cs typeface="Carlito"/>
              </a:rPr>
              <a:t> </a:t>
            </a:r>
            <a:r>
              <a:rPr sz="3200" dirty="0">
                <a:latin typeface="Carlito"/>
                <a:cs typeface="Carlito"/>
              </a:rPr>
              <a:t>like</a:t>
            </a:r>
            <a:r>
              <a:rPr sz="3200" spc="40" dirty="0">
                <a:latin typeface="Carlito"/>
                <a:cs typeface="Carlito"/>
              </a:rPr>
              <a:t> </a:t>
            </a:r>
            <a:r>
              <a:rPr sz="3200" dirty="0">
                <a:latin typeface="Carlito"/>
                <a:cs typeface="Carlito"/>
              </a:rPr>
              <a:t>the</a:t>
            </a:r>
            <a:r>
              <a:rPr sz="3200" spc="35" dirty="0">
                <a:latin typeface="Carlito"/>
                <a:cs typeface="Carlito"/>
              </a:rPr>
              <a:t> </a:t>
            </a:r>
            <a:r>
              <a:rPr sz="3200" dirty="0">
                <a:latin typeface="Carlito"/>
                <a:cs typeface="Carlito"/>
              </a:rPr>
              <a:t>training</a:t>
            </a:r>
            <a:r>
              <a:rPr sz="3200" spc="35" dirty="0">
                <a:latin typeface="Carlito"/>
                <a:cs typeface="Carlito"/>
              </a:rPr>
              <a:t> </a:t>
            </a:r>
            <a:r>
              <a:rPr sz="3200" spc="-10" dirty="0">
                <a:latin typeface="Carlito"/>
                <a:cs typeface="Carlito"/>
              </a:rPr>
              <a:t>corpus</a:t>
            </a:r>
            <a:endParaRPr sz="3200" dirty="0">
              <a:latin typeface="Carlito"/>
              <a:cs typeface="Carlito"/>
            </a:endParaRPr>
          </a:p>
          <a:p>
            <a:pPr marL="1110615" lvl="1" indent="-365760">
              <a:lnSpc>
                <a:spcPct val="100000"/>
              </a:lnSpc>
              <a:spcBef>
                <a:spcPts val="1125"/>
              </a:spcBef>
              <a:buFont typeface="Times New Roman"/>
              <a:buChar char="•"/>
              <a:tabLst>
                <a:tab pos="1110615" algn="l"/>
              </a:tabLst>
            </a:pPr>
            <a:r>
              <a:rPr sz="3200" dirty="0">
                <a:latin typeface="Carlito"/>
                <a:cs typeface="Carlito"/>
              </a:rPr>
              <a:t>In</a:t>
            </a:r>
            <a:r>
              <a:rPr sz="3200" spc="15" dirty="0">
                <a:latin typeface="Carlito"/>
                <a:cs typeface="Carlito"/>
              </a:rPr>
              <a:t> </a:t>
            </a:r>
            <a:r>
              <a:rPr sz="3200" dirty="0">
                <a:latin typeface="Carlito"/>
                <a:cs typeface="Carlito"/>
              </a:rPr>
              <a:t>real</a:t>
            </a:r>
            <a:r>
              <a:rPr sz="3200" spc="5" dirty="0">
                <a:latin typeface="Carlito"/>
                <a:cs typeface="Carlito"/>
              </a:rPr>
              <a:t> </a:t>
            </a:r>
            <a:r>
              <a:rPr sz="3200" dirty="0">
                <a:latin typeface="Carlito"/>
                <a:cs typeface="Carlito"/>
              </a:rPr>
              <a:t>life,</a:t>
            </a:r>
            <a:r>
              <a:rPr sz="3200" spc="15" dirty="0">
                <a:latin typeface="Carlito"/>
                <a:cs typeface="Carlito"/>
              </a:rPr>
              <a:t> </a:t>
            </a:r>
            <a:r>
              <a:rPr sz="3200" dirty="0">
                <a:latin typeface="Carlito"/>
                <a:cs typeface="Carlito"/>
              </a:rPr>
              <a:t>it</a:t>
            </a:r>
            <a:r>
              <a:rPr sz="3200" spc="15" dirty="0">
                <a:latin typeface="Carlito"/>
                <a:cs typeface="Carlito"/>
              </a:rPr>
              <a:t> </a:t>
            </a:r>
            <a:r>
              <a:rPr sz="3200" dirty="0">
                <a:latin typeface="Carlito"/>
                <a:cs typeface="Carlito"/>
              </a:rPr>
              <a:t>often</a:t>
            </a:r>
            <a:r>
              <a:rPr sz="3200" spc="25" dirty="0">
                <a:latin typeface="Carlito"/>
                <a:cs typeface="Carlito"/>
              </a:rPr>
              <a:t> </a:t>
            </a:r>
            <a:r>
              <a:rPr sz="3200" spc="-10" dirty="0">
                <a:latin typeface="Carlito"/>
                <a:cs typeface="Carlito"/>
              </a:rPr>
              <a:t>doesn’t</a:t>
            </a:r>
            <a:endParaRPr sz="3200" dirty="0">
              <a:latin typeface="Carlito"/>
              <a:cs typeface="Carlito"/>
            </a:endParaRPr>
          </a:p>
          <a:p>
            <a:pPr marL="1110615" lvl="1" indent="-365760">
              <a:lnSpc>
                <a:spcPct val="100000"/>
              </a:lnSpc>
              <a:spcBef>
                <a:spcPts val="1125"/>
              </a:spcBef>
              <a:buFont typeface="Times New Roman"/>
              <a:buChar char="•"/>
              <a:tabLst>
                <a:tab pos="1110615" algn="l"/>
              </a:tabLst>
            </a:pPr>
            <a:r>
              <a:rPr sz="3200" dirty="0">
                <a:latin typeface="Carlito"/>
                <a:cs typeface="Carlito"/>
              </a:rPr>
              <a:t>We</a:t>
            </a:r>
            <a:r>
              <a:rPr sz="3200" spc="20" dirty="0">
                <a:latin typeface="Carlito"/>
                <a:cs typeface="Carlito"/>
              </a:rPr>
              <a:t> </a:t>
            </a:r>
            <a:r>
              <a:rPr sz="3200" dirty="0">
                <a:latin typeface="Carlito"/>
                <a:cs typeface="Carlito"/>
              </a:rPr>
              <a:t>need</a:t>
            </a:r>
            <a:r>
              <a:rPr sz="3200" spc="45" dirty="0">
                <a:latin typeface="Carlito"/>
                <a:cs typeface="Carlito"/>
              </a:rPr>
              <a:t> </a:t>
            </a:r>
            <a:r>
              <a:rPr sz="3200" dirty="0">
                <a:latin typeface="Carlito"/>
                <a:cs typeface="Carlito"/>
              </a:rPr>
              <a:t>to</a:t>
            </a:r>
            <a:r>
              <a:rPr sz="3200" spc="40" dirty="0">
                <a:latin typeface="Carlito"/>
                <a:cs typeface="Carlito"/>
              </a:rPr>
              <a:t> </a:t>
            </a:r>
            <a:r>
              <a:rPr sz="3200" dirty="0">
                <a:latin typeface="Carlito"/>
                <a:cs typeface="Carlito"/>
              </a:rPr>
              <a:t>train</a:t>
            </a:r>
            <a:r>
              <a:rPr sz="3200" spc="45" dirty="0">
                <a:latin typeface="Carlito"/>
                <a:cs typeface="Carlito"/>
              </a:rPr>
              <a:t> </a:t>
            </a:r>
            <a:r>
              <a:rPr sz="3200" dirty="0">
                <a:latin typeface="Carlito"/>
                <a:cs typeface="Carlito"/>
              </a:rPr>
              <a:t>robust</a:t>
            </a:r>
            <a:r>
              <a:rPr sz="3200" spc="25" dirty="0">
                <a:latin typeface="Carlito"/>
                <a:cs typeface="Carlito"/>
              </a:rPr>
              <a:t> </a:t>
            </a:r>
            <a:r>
              <a:rPr sz="3200" dirty="0">
                <a:latin typeface="Carlito"/>
                <a:cs typeface="Carlito"/>
              </a:rPr>
              <a:t>models</a:t>
            </a:r>
            <a:r>
              <a:rPr sz="3200" spc="45" dirty="0">
                <a:latin typeface="Carlito"/>
                <a:cs typeface="Carlito"/>
              </a:rPr>
              <a:t> </a:t>
            </a:r>
            <a:r>
              <a:rPr sz="3200" dirty="0">
                <a:latin typeface="Carlito"/>
                <a:cs typeface="Carlito"/>
              </a:rPr>
              <a:t>that</a:t>
            </a:r>
            <a:r>
              <a:rPr sz="3200" spc="30" dirty="0">
                <a:latin typeface="Carlito"/>
                <a:cs typeface="Carlito"/>
              </a:rPr>
              <a:t> </a:t>
            </a:r>
            <a:r>
              <a:rPr sz="3200" spc="-10" dirty="0">
                <a:latin typeface="Carlito"/>
                <a:cs typeface="Carlito"/>
              </a:rPr>
              <a:t>generalize!</a:t>
            </a:r>
            <a:endParaRPr sz="3200" dirty="0">
              <a:latin typeface="Carlito"/>
              <a:cs typeface="Carlito"/>
            </a:endParaRPr>
          </a:p>
          <a:p>
            <a:pPr marL="1110615" lvl="1" indent="-365760">
              <a:lnSpc>
                <a:spcPct val="100000"/>
              </a:lnSpc>
              <a:spcBef>
                <a:spcPts val="1130"/>
              </a:spcBef>
              <a:buFont typeface="Times New Roman"/>
              <a:buChar char="•"/>
              <a:tabLst>
                <a:tab pos="1110615" algn="l"/>
              </a:tabLst>
            </a:pPr>
            <a:r>
              <a:rPr sz="3200" dirty="0">
                <a:latin typeface="Carlito"/>
                <a:cs typeface="Carlito"/>
              </a:rPr>
              <a:t>One</a:t>
            </a:r>
            <a:r>
              <a:rPr sz="3200" spc="10" dirty="0">
                <a:latin typeface="Carlito"/>
                <a:cs typeface="Carlito"/>
              </a:rPr>
              <a:t> </a:t>
            </a:r>
            <a:r>
              <a:rPr sz="3200" dirty="0">
                <a:latin typeface="Carlito"/>
                <a:cs typeface="Carlito"/>
              </a:rPr>
              <a:t>kind</a:t>
            </a:r>
            <a:r>
              <a:rPr sz="3200" spc="45" dirty="0">
                <a:latin typeface="Carlito"/>
                <a:cs typeface="Carlito"/>
              </a:rPr>
              <a:t> </a:t>
            </a:r>
            <a:r>
              <a:rPr sz="3200" dirty="0">
                <a:latin typeface="Carlito"/>
                <a:cs typeface="Carlito"/>
              </a:rPr>
              <a:t>of</a:t>
            </a:r>
            <a:r>
              <a:rPr sz="3200" spc="20" dirty="0">
                <a:latin typeface="Carlito"/>
                <a:cs typeface="Carlito"/>
              </a:rPr>
              <a:t> </a:t>
            </a:r>
            <a:r>
              <a:rPr sz="3200" dirty="0">
                <a:latin typeface="Carlito"/>
                <a:cs typeface="Carlito"/>
              </a:rPr>
              <a:t>generalization:</a:t>
            </a:r>
            <a:r>
              <a:rPr sz="3200" spc="25" dirty="0">
                <a:latin typeface="Carlito"/>
                <a:cs typeface="Carlito"/>
              </a:rPr>
              <a:t> </a:t>
            </a:r>
            <a:r>
              <a:rPr sz="3200" spc="-10" dirty="0">
                <a:latin typeface="Carlito"/>
                <a:cs typeface="Carlito"/>
              </a:rPr>
              <a:t>Zeros!</a:t>
            </a:r>
            <a:endParaRPr lang="en-US" sz="3200" dirty="0">
              <a:latin typeface="Carlito"/>
              <a:cs typeface="Carlito"/>
            </a:endParaRPr>
          </a:p>
          <a:p>
            <a:pPr marL="1659889" lvl="2" indent="-365760">
              <a:lnSpc>
                <a:spcPct val="100000"/>
              </a:lnSpc>
              <a:spcBef>
                <a:spcPts val="1090"/>
              </a:spcBef>
              <a:buClr>
                <a:srgbClr val="CC0000"/>
              </a:buClr>
              <a:buFont typeface="Times New Roman"/>
              <a:buChar char="•"/>
              <a:tabLst>
                <a:tab pos="1659889" algn="l"/>
              </a:tabLst>
            </a:pPr>
            <a:r>
              <a:rPr lang="en-US" sz="3200" dirty="0">
                <a:latin typeface="Carlito"/>
                <a:cs typeface="Carlito"/>
              </a:rPr>
              <a:t>Things</a:t>
            </a:r>
            <a:r>
              <a:rPr lang="en-US" sz="3200" spc="45" dirty="0">
                <a:latin typeface="Carlito"/>
                <a:cs typeface="Carlito"/>
              </a:rPr>
              <a:t> </a:t>
            </a:r>
            <a:r>
              <a:rPr lang="en-US" sz="3200" dirty="0">
                <a:latin typeface="Carlito"/>
                <a:cs typeface="Carlito"/>
              </a:rPr>
              <a:t>that</a:t>
            </a:r>
            <a:r>
              <a:rPr lang="en-US" sz="3200" spc="35" dirty="0">
                <a:latin typeface="Carlito"/>
                <a:cs typeface="Carlito"/>
              </a:rPr>
              <a:t> </a:t>
            </a:r>
            <a:r>
              <a:rPr lang="en-US" sz="3200" dirty="0">
                <a:latin typeface="Carlito"/>
                <a:cs typeface="Carlito"/>
              </a:rPr>
              <a:t>don’t</a:t>
            </a:r>
            <a:r>
              <a:rPr lang="en-US" sz="3200" spc="35" dirty="0">
                <a:latin typeface="Carlito"/>
                <a:cs typeface="Carlito"/>
              </a:rPr>
              <a:t> </a:t>
            </a:r>
            <a:r>
              <a:rPr lang="en-US" sz="3200" dirty="0">
                <a:latin typeface="Carlito"/>
                <a:cs typeface="Carlito"/>
              </a:rPr>
              <a:t>ever</a:t>
            </a:r>
            <a:r>
              <a:rPr lang="en-US" sz="3200" spc="30" dirty="0">
                <a:latin typeface="Carlito"/>
                <a:cs typeface="Carlito"/>
              </a:rPr>
              <a:t> </a:t>
            </a:r>
            <a:r>
              <a:rPr lang="en-US" sz="3200" dirty="0">
                <a:latin typeface="Carlito"/>
                <a:cs typeface="Carlito"/>
              </a:rPr>
              <a:t>occur</a:t>
            </a:r>
            <a:r>
              <a:rPr lang="en-US" sz="3200" spc="25" dirty="0">
                <a:latin typeface="Carlito"/>
                <a:cs typeface="Carlito"/>
              </a:rPr>
              <a:t> </a:t>
            </a:r>
            <a:r>
              <a:rPr lang="en-US" sz="3200" dirty="0">
                <a:latin typeface="Carlito"/>
                <a:cs typeface="Carlito"/>
              </a:rPr>
              <a:t>in</a:t>
            </a:r>
            <a:r>
              <a:rPr lang="en-US" sz="3200" spc="40" dirty="0">
                <a:latin typeface="Carlito"/>
                <a:cs typeface="Carlito"/>
              </a:rPr>
              <a:t> </a:t>
            </a:r>
            <a:r>
              <a:rPr lang="en-US" sz="3200" dirty="0">
                <a:latin typeface="Carlito"/>
                <a:cs typeface="Carlito"/>
              </a:rPr>
              <a:t>the</a:t>
            </a:r>
            <a:r>
              <a:rPr lang="en-US" sz="3200" spc="30" dirty="0">
                <a:latin typeface="Carlito"/>
                <a:cs typeface="Carlito"/>
              </a:rPr>
              <a:t> </a:t>
            </a:r>
            <a:r>
              <a:rPr lang="en-US" sz="3200" dirty="0">
                <a:latin typeface="Carlito"/>
                <a:cs typeface="Carlito"/>
              </a:rPr>
              <a:t>training</a:t>
            </a:r>
            <a:r>
              <a:rPr lang="en-US" sz="3200" spc="25" dirty="0">
                <a:latin typeface="Carlito"/>
                <a:cs typeface="Carlito"/>
              </a:rPr>
              <a:t> </a:t>
            </a:r>
            <a:r>
              <a:rPr lang="en-US" sz="3200" spc="-25" dirty="0">
                <a:latin typeface="Carlito"/>
                <a:cs typeface="Carlito"/>
              </a:rPr>
              <a:t>set</a:t>
            </a:r>
            <a:endParaRPr lang="en-US" sz="3200" dirty="0">
              <a:latin typeface="Carlito"/>
              <a:cs typeface="Carlito"/>
            </a:endParaRPr>
          </a:p>
          <a:p>
            <a:pPr marL="2209165" lvl="3" indent="-365760">
              <a:lnSpc>
                <a:spcPct val="100000"/>
              </a:lnSpc>
              <a:spcBef>
                <a:spcPts val="1130"/>
              </a:spcBef>
              <a:buFont typeface="Times New Roman"/>
              <a:buChar char="•"/>
              <a:tabLst>
                <a:tab pos="2209165" algn="l"/>
              </a:tabLst>
            </a:pPr>
            <a:r>
              <a:rPr sz="3200" dirty="0">
                <a:latin typeface="Carlito"/>
                <a:cs typeface="Carlito"/>
              </a:rPr>
              <a:t>But</a:t>
            </a:r>
            <a:r>
              <a:rPr sz="3200" spc="30" dirty="0">
                <a:latin typeface="Carlito"/>
                <a:cs typeface="Carlito"/>
              </a:rPr>
              <a:t> </a:t>
            </a:r>
            <a:r>
              <a:rPr sz="3200" dirty="0">
                <a:latin typeface="Carlito"/>
                <a:cs typeface="Carlito"/>
              </a:rPr>
              <a:t>occur</a:t>
            </a:r>
            <a:r>
              <a:rPr sz="3200" spc="35" dirty="0">
                <a:latin typeface="Carlito"/>
                <a:cs typeface="Carlito"/>
              </a:rPr>
              <a:t> </a:t>
            </a:r>
            <a:r>
              <a:rPr sz="3200" dirty="0">
                <a:latin typeface="Carlito"/>
                <a:cs typeface="Carlito"/>
              </a:rPr>
              <a:t>in</a:t>
            </a:r>
            <a:r>
              <a:rPr sz="3200" spc="50" dirty="0">
                <a:latin typeface="Carlito"/>
                <a:cs typeface="Carlito"/>
              </a:rPr>
              <a:t> </a:t>
            </a:r>
            <a:r>
              <a:rPr sz="3200" dirty="0">
                <a:latin typeface="Carlito"/>
                <a:cs typeface="Carlito"/>
              </a:rPr>
              <a:t>the</a:t>
            </a:r>
            <a:r>
              <a:rPr sz="3200" spc="30" dirty="0">
                <a:latin typeface="Carlito"/>
                <a:cs typeface="Carlito"/>
              </a:rPr>
              <a:t> </a:t>
            </a:r>
            <a:r>
              <a:rPr sz="3200" dirty="0">
                <a:latin typeface="Carlito"/>
                <a:cs typeface="Carlito"/>
              </a:rPr>
              <a:t>test</a:t>
            </a:r>
            <a:r>
              <a:rPr sz="3200" spc="40" dirty="0">
                <a:latin typeface="Carlito"/>
                <a:cs typeface="Carlito"/>
              </a:rPr>
              <a:t> </a:t>
            </a:r>
            <a:r>
              <a:rPr sz="3200" spc="-25" dirty="0">
                <a:latin typeface="Carlito"/>
                <a:cs typeface="Carlito"/>
              </a:rPr>
              <a:t>set</a:t>
            </a:r>
            <a:endParaRPr sz="3200" dirty="0">
              <a:latin typeface="Carlito"/>
              <a:cs typeface="Carlito"/>
            </a:endParaRPr>
          </a:p>
        </p:txBody>
      </p:sp>
      <p:pic>
        <p:nvPicPr>
          <p:cNvPr id="21510" name="Picture 6" descr="Understanding Overfitting and How to Prevent It">
            <a:extLst>
              <a:ext uri="{FF2B5EF4-FFF2-40B4-BE49-F238E27FC236}">
                <a16:creationId xmlns:a16="http://schemas.microsoft.com/office/drawing/2014/main" id="{1C2FB13F-399A-4E4C-9B16-0322A987A94C}"/>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r="48485" b="13636"/>
          <a:stretch/>
        </p:blipFill>
        <p:spPr bwMode="auto">
          <a:xfrm>
            <a:off x="10169464" y="3276600"/>
            <a:ext cx="4460936" cy="4985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2244532" y="280620"/>
            <a:ext cx="11583035" cy="1682964"/>
          </a:xfrm>
          <a:prstGeom prst="rect">
            <a:avLst/>
          </a:prstGeom>
        </p:spPr>
        <p:txBody>
          <a:bodyPr vert="horz" wrap="square" lIns="0" tIns="996128" rIns="0" bIns="0" rtlCol="0">
            <a:spAutoFit/>
          </a:bodyPr>
          <a:lstStyle/>
          <a:p>
            <a:pPr marL="12700">
              <a:lnSpc>
                <a:spcPct val="100000"/>
              </a:lnSpc>
              <a:spcBef>
                <a:spcPts val="130"/>
              </a:spcBef>
            </a:pPr>
            <a:r>
              <a:rPr sz="4400" dirty="0">
                <a:latin typeface="Carlito"/>
                <a:cs typeface="Carlito"/>
              </a:rPr>
              <a:t>Zero</a:t>
            </a:r>
            <a:r>
              <a:rPr sz="4400" spc="-45" dirty="0">
                <a:latin typeface="Carlito"/>
                <a:cs typeface="Carlito"/>
              </a:rPr>
              <a:t> </a:t>
            </a:r>
            <a:r>
              <a:rPr sz="4400" dirty="0">
                <a:latin typeface="Carlito"/>
                <a:cs typeface="Carlito"/>
              </a:rPr>
              <a:t>probability</a:t>
            </a:r>
            <a:r>
              <a:rPr sz="4400" spc="-40" dirty="0">
                <a:latin typeface="Carlito"/>
                <a:cs typeface="Carlito"/>
              </a:rPr>
              <a:t> </a:t>
            </a:r>
            <a:r>
              <a:rPr sz="4400" spc="-10" dirty="0">
                <a:latin typeface="Carlito"/>
                <a:cs typeface="Carlito"/>
              </a:rPr>
              <a:t>bigrams</a:t>
            </a:r>
          </a:p>
        </p:txBody>
      </p:sp>
      <p:sp>
        <p:nvSpPr>
          <p:cNvPr id="7" name="object 7"/>
          <p:cNvSpPr txBox="1">
            <a:spLocks noGrp="1"/>
          </p:cNvSpPr>
          <p:nvPr>
            <p:ph type="body" idx="1"/>
          </p:nvPr>
        </p:nvSpPr>
        <p:spPr>
          <a:xfrm>
            <a:off x="914400" y="2743200"/>
            <a:ext cx="6874178" cy="3141816"/>
          </a:xfrm>
          <a:prstGeom prst="rect">
            <a:avLst/>
          </a:prstGeom>
        </p:spPr>
        <p:txBody>
          <a:bodyPr vert="horz" wrap="square" lIns="0" tIns="182811" rIns="0" bIns="0" rtlCol="0">
            <a:spAutoFit/>
          </a:bodyPr>
          <a:lstStyle/>
          <a:p>
            <a:pPr marL="561340" indent="-548640">
              <a:lnSpc>
                <a:spcPct val="100000"/>
              </a:lnSpc>
              <a:spcBef>
                <a:spcPts val="1090"/>
              </a:spcBef>
              <a:buClr>
                <a:srgbClr val="CC0000"/>
              </a:buClr>
              <a:buFont typeface="Times New Roman"/>
              <a:buChar char="•"/>
              <a:tabLst>
                <a:tab pos="561340" algn="l"/>
              </a:tabLst>
            </a:pPr>
            <a:r>
              <a:rPr dirty="0"/>
              <a:t>Bigrams</a:t>
            </a:r>
            <a:r>
              <a:rPr spc="25" dirty="0"/>
              <a:t> </a:t>
            </a:r>
            <a:r>
              <a:rPr dirty="0"/>
              <a:t>with</a:t>
            </a:r>
            <a:r>
              <a:rPr spc="30" dirty="0"/>
              <a:t> </a:t>
            </a:r>
            <a:r>
              <a:rPr dirty="0"/>
              <a:t>zero</a:t>
            </a:r>
            <a:r>
              <a:rPr spc="20" dirty="0"/>
              <a:t> </a:t>
            </a:r>
            <a:r>
              <a:rPr spc="-10" dirty="0"/>
              <a:t>probability</a:t>
            </a:r>
          </a:p>
          <a:p>
            <a:pPr marL="1110615" lvl="1" indent="-365760">
              <a:lnSpc>
                <a:spcPct val="100000"/>
              </a:lnSpc>
              <a:spcBef>
                <a:spcPts val="805"/>
              </a:spcBef>
              <a:buFont typeface="Times New Roman"/>
              <a:buChar char="•"/>
              <a:tabLst>
                <a:tab pos="1110615" algn="l"/>
              </a:tabLst>
            </a:pPr>
            <a:r>
              <a:rPr sz="3200" dirty="0">
                <a:latin typeface="Carlito"/>
                <a:cs typeface="Carlito"/>
              </a:rPr>
              <a:t>mean</a:t>
            </a:r>
            <a:r>
              <a:rPr sz="3200" spc="-40" dirty="0">
                <a:latin typeface="Carlito"/>
                <a:cs typeface="Carlito"/>
              </a:rPr>
              <a:t> </a:t>
            </a:r>
            <a:r>
              <a:rPr sz="3200" dirty="0">
                <a:latin typeface="Carlito"/>
                <a:cs typeface="Carlito"/>
              </a:rPr>
              <a:t>that</a:t>
            </a:r>
            <a:r>
              <a:rPr sz="3200" spc="-25" dirty="0">
                <a:latin typeface="Carlito"/>
                <a:cs typeface="Carlito"/>
              </a:rPr>
              <a:t> </a:t>
            </a:r>
            <a:r>
              <a:rPr sz="3200" dirty="0">
                <a:latin typeface="Carlito"/>
                <a:cs typeface="Carlito"/>
              </a:rPr>
              <a:t>we</a:t>
            </a:r>
            <a:r>
              <a:rPr sz="3200" spc="-25" dirty="0">
                <a:latin typeface="Carlito"/>
                <a:cs typeface="Carlito"/>
              </a:rPr>
              <a:t> </a:t>
            </a:r>
            <a:r>
              <a:rPr sz="3200" dirty="0">
                <a:latin typeface="Carlito"/>
                <a:cs typeface="Carlito"/>
              </a:rPr>
              <a:t>will</a:t>
            </a:r>
            <a:r>
              <a:rPr sz="3200" spc="-35" dirty="0">
                <a:latin typeface="Carlito"/>
                <a:cs typeface="Carlito"/>
              </a:rPr>
              <a:t> </a:t>
            </a:r>
            <a:r>
              <a:rPr sz="3200" dirty="0">
                <a:latin typeface="Carlito"/>
                <a:cs typeface="Carlito"/>
              </a:rPr>
              <a:t>assign</a:t>
            </a:r>
            <a:r>
              <a:rPr sz="3200" spc="-35" dirty="0">
                <a:latin typeface="Carlito"/>
                <a:cs typeface="Carlito"/>
              </a:rPr>
              <a:t> </a:t>
            </a:r>
            <a:r>
              <a:rPr sz="3200" dirty="0">
                <a:latin typeface="Carlito"/>
                <a:cs typeface="Carlito"/>
              </a:rPr>
              <a:t>0</a:t>
            </a:r>
            <a:r>
              <a:rPr sz="3200" spc="-35" dirty="0">
                <a:latin typeface="Carlito"/>
                <a:cs typeface="Carlito"/>
              </a:rPr>
              <a:t> </a:t>
            </a:r>
            <a:r>
              <a:rPr sz="3200" dirty="0">
                <a:latin typeface="Carlito"/>
                <a:cs typeface="Carlito"/>
              </a:rPr>
              <a:t>probability</a:t>
            </a:r>
            <a:r>
              <a:rPr sz="3200" spc="-40" dirty="0">
                <a:latin typeface="Carlito"/>
                <a:cs typeface="Carlito"/>
              </a:rPr>
              <a:t> </a:t>
            </a:r>
            <a:r>
              <a:rPr sz="3200" dirty="0">
                <a:latin typeface="Carlito"/>
                <a:cs typeface="Carlito"/>
              </a:rPr>
              <a:t>to</a:t>
            </a:r>
            <a:r>
              <a:rPr sz="3200" spc="-45" dirty="0">
                <a:latin typeface="Carlito"/>
                <a:cs typeface="Carlito"/>
              </a:rPr>
              <a:t> </a:t>
            </a:r>
            <a:r>
              <a:rPr sz="3200" dirty="0">
                <a:latin typeface="Carlito"/>
                <a:cs typeface="Carlito"/>
              </a:rPr>
              <a:t>the</a:t>
            </a:r>
            <a:r>
              <a:rPr sz="3200" spc="-25" dirty="0">
                <a:latin typeface="Carlito"/>
                <a:cs typeface="Carlito"/>
              </a:rPr>
              <a:t> </a:t>
            </a:r>
            <a:r>
              <a:rPr sz="3200" dirty="0">
                <a:latin typeface="Carlito"/>
                <a:cs typeface="Carlito"/>
              </a:rPr>
              <a:t>test</a:t>
            </a:r>
            <a:r>
              <a:rPr sz="3200" spc="-25" dirty="0">
                <a:latin typeface="Carlito"/>
                <a:cs typeface="Carlito"/>
              </a:rPr>
              <a:t> </a:t>
            </a:r>
            <a:r>
              <a:rPr sz="3200" spc="-20" dirty="0">
                <a:latin typeface="Carlito"/>
                <a:cs typeface="Carlito"/>
              </a:rPr>
              <a:t>set!</a:t>
            </a:r>
            <a:endParaRPr sz="3200" dirty="0">
              <a:latin typeface="Carlito"/>
              <a:cs typeface="Carlito"/>
            </a:endParaRPr>
          </a:p>
          <a:p>
            <a:pPr marL="561340" indent="-548640">
              <a:lnSpc>
                <a:spcPct val="100000"/>
              </a:lnSpc>
              <a:spcBef>
                <a:spcPts val="930"/>
              </a:spcBef>
              <a:buClr>
                <a:srgbClr val="CC0000"/>
              </a:buClr>
              <a:buFont typeface="Times New Roman"/>
              <a:buChar char="•"/>
              <a:tabLst>
                <a:tab pos="561340" algn="l"/>
              </a:tabLst>
            </a:pPr>
            <a:r>
              <a:rPr dirty="0"/>
              <a:t>And</a:t>
            </a:r>
            <a:r>
              <a:rPr spc="45" dirty="0"/>
              <a:t> </a:t>
            </a:r>
            <a:r>
              <a:rPr dirty="0"/>
              <a:t>hence</a:t>
            </a:r>
            <a:r>
              <a:rPr spc="50" dirty="0"/>
              <a:t> </a:t>
            </a:r>
            <a:r>
              <a:rPr dirty="0"/>
              <a:t>we</a:t>
            </a:r>
            <a:r>
              <a:rPr spc="50" dirty="0"/>
              <a:t> </a:t>
            </a:r>
            <a:r>
              <a:rPr dirty="0"/>
              <a:t>cannot</a:t>
            </a:r>
            <a:r>
              <a:rPr spc="35" dirty="0"/>
              <a:t> </a:t>
            </a:r>
            <a:r>
              <a:rPr dirty="0"/>
              <a:t>compute</a:t>
            </a:r>
            <a:r>
              <a:rPr spc="50" dirty="0"/>
              <a:t> </a:t>
            </a:r>
            <a:r>
              <a:rPr dirty="0"/>
              <a:t>perplexity</a:t>
            </a:r>
            <a:r>
              <a:rPr spc="40" dirty="0"/>
              <a:t> </a:t>
            </a:r>
            <a:r>
              <a:rPr dirty="0"/>
              <a:t>(can’t</a:t>
            </a:r>
            <a:r>
              <a:rPr spc="30" dirty="0"/>
              <a:t> </a:t>
            </a:r>
            <a:r>
              <a:rPr dirty="0"/>
              <a:t>divide</a:t>
            </a:r>
            <a:r>
              <a:rPr spc="55" dirty="0"/>
              <a:t> </a:t>
            </a:r>
            <a:r>
              <a:rPr dirty="0"/>
              <a:t>by</a:t>
            </a:r>
            <a:r>
              <a:rPr spc="40" dirty="0"/>
              <a:t> </a:t>
            </a:r>
            <a:r>
              <a:rPr spc="-25" dirty="0"/>
              <a:t>0)!</a:t>
            </a:r>
          </a:p>
        </p:txBody>
      </p:sp>
      <p:pic>
        <p:nvPicPr>
          <p:cNvPr id="23554" name="Picture 2" descr="Coin flipping - Wikipedia">
            <a:extLst>
              <a:ext uri="{FF2B5EF4-FFF2-40B4-BE49-F238E27FC236}">
                <a16:creationId xmlns:a16="http://schemas.microsoft.com/office/drawing/2014/main" id="{4377F1D9-82D5-51E7-F2D0-FC3306687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963" y="0"/>
            <a:ext cx="6497637"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2328164" y="718282"/>
            <a:ext cx="10100310" cy="609600"/>
          </a:xfrm>
          <a:prstGeom prst="rect">
            <a:avLst/>
          </a:prstGeom>
        </p:spPr>
        <p:txBody>
          <a:bodyPr vert="horz" wrap="square" lIns="0" tIns="16510" rIns="0" bIns="0" rtlCol="0">
            <a:spAutoFit/>
          </a:bodyPr>
          <a:lstStyle/>
          <a:p>
            <a:pPr marL="12700">
              <a:lnSpc>
                <a:spcPct val="100000"/>
              </a:lnSpc>
              <a:spcBef>
                <a:spcPts val="130"/>
              </a:spcBef>
            </a:pPr>
            <a:r>
              <a:rPr sz="3800" dirty="0"/>
              <a:t>The</a:t>
            </a:r>
            <a:r>
              <a:rPr sz="3800" spc="30" dirty="0"/>
              <a:t> </a:t>
            </a:r>
            <a:r>
              <a:rPr sz="3800" dirty="0"/>
              <a:t>intuition</a:t>
            </a:r>
            <a:r>
              <a:rPr sz="3800" spc="20" dirty="0"/>
              <a:t> </a:t>
            </a:r>
            <a:r>
              <a:rPr sz="3800" dirty="0"/>
              <a:t>of</a:t>
            </a:r>
            <a:r>
              <a:rPr sz="3800" spc="25" dirty="0"/>
              <a:t> </a:t>
            </a:r>
            <a:r>
              <a:rPr sz="3800" dirty="0"/>
              <a:t>smoothing</a:t>
            </a:r>
            <a:r>
              <a:rPr sz="3800" spc="25" dirty="0"/>
              <a:t> </a:t>
            </a:r>
            <a:r>
              <a:rPr sz="3800" dirty="0"/>
              <a:t>(from</a:t>
            </a:r>
            <a:r>
              <a:rPr sz="3800" spc="35" dirty="0"/>
              <a:t> </a:t>
            </a:r>
            <a:r>
              <a:rPr sz="3800" dirty="0"/>
              <a:t>Dan</a:t>
            </a:r>
            <a:r>
              <a:rPr sz="3800" spc="20" dirty="0"/>
              <a:t> </a:t>
            </a:r>
            <a:r>
              <a:rPr sz="3800" spc="-10" dirty="0"/>
              <a:t>Klein)</a:t>
            </a:r>
            <a:endParaRPr sz="3800" dirty="0"/>
          </a:p>
        </p:txBody>
      </p:sp>
      <p:sp>
        <p:nvSpPr>
          <p:cNvPr id="7" name="object 7"/>
          <p:cNvSpPr txBox="1"/>
          <p:nvPr/>
        </p:nvSpPr>
        <p:spPr>
          <a:xfrm>
            <a:off x="368300" y="1665605"/>
            <a:ext cx="6870700" cy="6640195"/>
          </a:xfrm>
          <a:prstGeom prst="rect">
            <a:avLst/>
          </a:prstGeom>
        </p:spPr>
        <p:txBody>
          <a:bodyPr vert="horz" wrap="square" lIns="0" tIns="170815" rIns="0" bIns="0" rtlCol="0">
            <a:spAutoFit/>
          </a:bodyPr>
          <a:lstStyle/>
          <a:p>
            <a:pPr marL="561340" indent="-548640">
              <a:lnSpc>
                <a:spcPct val="100000"/>
              </a:lnSpc>
              <a:spcBef>
                <a:spcPts val="1345"/>
              </a:spcBef>
              <a:buClr>
                <a:srgbClr val="CC0000"/>
              </a:buClr>
              <a:buFont typeface="Times New Roman"/>
              <a:buChar char="•"/>
              <a:tabLst>
                <a:tab pos="561340" algn="l"/>
              </a:tabLst>
            </a:pPr>
            <a:r>
              <a:rPr sz="2850" dirty="0">
                <a:latin typeface="Carlito"/>
                <a:cs typeface="Carlito"/>
              </a:rPr>
              <a:t>When</a:t>
            </a:r>
            <a:r>
              <a:rPr sz="2850" spc="45" dirty="0">
                <a:latin typeface="Carlito"/>
                <a:cs typeface="Carlito"/>
              </a:rPr>
              <a:t> </a:t>
            </a:r>
            <a:r>
              <a:rPr sz="2850" dirty="0">
                <a:latin typeface="Carlito"/>
                <a:cs typeface="Carlito"/>
              </a:rPr>
              <a:t>we</a:t>
            </a:r>
            <a:r>
              <a:rPr sz="2850" spc="55" dirty="0">
                <a:latin typeface="Carlito"/>
                <a:cs typeface="Carlito"/>
              </a:rPr>
              <a:t> </a:t>
            </a:r>
            <a:r>
              <a:rPr sz="2850" dirty="0">
                <a:latin typeface="Carlito"/>
                <a:cs typeface="Carlito"/>
              </a:rPr>
              <a:t>have</a:t>
            </a:r>
            <a:r>
              <a:rPr sz="2850" spc="60" dirty="0">
                <a:latin typeface="Carlito"/>
                <a:cs typeface="Carlito"/>
              </a:rPr>
              <a:t> </a:t>
            </a:r>
            <a:r>
              <a:rPr sz="2850" dirty="0">
                <a:latin typeface="Carlito"/>
                <a:cs typeface="Carlito"/>
              </a:rPr>
              <a:t>sparse</a:t>
            </a:r>
            <a:r>
              <a:rPr sz="2850" spc="55" dirty="0">
                <a:latin typeface="Carlito"/>
                <a:cs typeface="Carlito"/>
              </a:rPr>
              <a:t> </a:t>
            </a:r>
            <a:r>
              <a:rPr sz="2850" spc="-10" dirty="0">
                <a:latin typeface="Carlito"/>
                <a:cs typeface="Carlito"/>
              </a:rPr>
              <a:t>statistics:</a:t>
            </a:r>
            <a:endParaRPr sz="2850" dirty="0">
              <a:latin typeface="Carlito"/>
              <a:cs typeface="Carlito"/>
            </a:endParaRPr>
          </a:p>
          <a:p>
            <a:pPr marL="2354580" marR="2331720" indent="-147955">
              <a:lnSpc>
                <a:spcPct val="100000"/>
              </a:lnSpc>
              <a:spcBef>
                <a:spcPts val="1120"/>
              </a:spcBef>
            </a:pPr>
            <a:r>
              <a:rPr sz="2550" dirty="0">
                <a:latin typeface="Carlito"/>
                <a:cs typeface="Carlito"/>
              </a:rPr>
              <a:t>P(w</a:t>
            </a:r>
            <a:r>
              <a:rPr sz="2550" spc="-5" dirty="0">
                <a:latin typeface="Carlito"/>
                <a:cs typeface="Carlito"/>
              </a:rPr>
              <a:t> </a:t>
            </a:r>
            <a:r>
              <a:rPr sz="2550" dirty="0">
                <a:latin typeface="Carlito"/>
                <a:cs typeface="Carlito"/>
              </a:rPr>
              <a:t>|</a:t>
            </a:r>
            <a:r>
              <a:rPr sz="2550" spc="-10" dirty="0">
                <a:latin typeface="Carlito"/>
                <a:cs typeface="Carlito"/>
              </a:rPr>
              <a:t> </a:t>
            </a:r>
            <a:r>
              <a:rPr sz="2550" dirty="0">
                <a:latin typeface="Carlito"/>
                <a:cs typeface="Carlito"/>
              </a:rPr>
              <a:t>denied</a:t>
            </a:r>
            <a:r>
              <a:rPr sz="2550" spc="-15" dirty="0">
                <a:latin typeface="Carlito"/>
                <a:cs typeface="Carlito"/>
              </a:rPr>
              <a:t> </a:t>
            </a:r>
            <a:r>
              <a:rPr sz="2550" spc="-20" dirty="0">
                <a:latin typeface="Carlito"/>
                <a:cs typeface="Carlito"/>
              </a:rPr>
              <a:t>the) </a:t>
            </a:r>
            <a:r>
              <a:rPr sz="2550" dirty="0">
                <a:latin typeface="Carlito"/>
                <a:cs typeface="Carlito"/>
              </a:rPr>
              <a:t>3</a:t>
            </a:r>
            <a:r>
              <a:rPr sz="2550" spc="5" dirty="0">
                <a:latin typeface="Carlito"/>
                <a:cs typeface="Carlito"/>
              </a:rPr>
              <a:t> </a:t>
            </a:r>
            <a:r>
              <a:rPr sz="2550" spc="-10" dirty="0">
                <a:latin typeface="Carlito"/>
                <a:cs typeface="Carlito"/>
              </a:rPr>
              <a:t>allegations</a:t>
            </a:r>
            <a:endParaRPr sz="2550" dirty="0">
              <a:latin typeface="Carlito"/>
              <a:cs typeface="Carlito"/>
            </a:endParaRPr>
          </a:p>
          <a:p>
            <a:pPr marL="2354580">
              <a:lnSpc>
                <a:spcPct val="100000"/>
              </a:lnSpc>
              <a:spcBef>
                <a:spcPts val="45"/>
              </a:spcBef>
            </a:pPr>
            <a:r>
              <a:rPr sz="2550" dirty="0">
                <a:latin typeface="Carlito"/>
                <a:cs typeface="Carlito"/>
              </a:rPr>
              <a:t>2</a:t>
            </a:r>
            <a:r>
              <a:rPr sz="2550" spc="5" dirty="0">
                <a:latin typeface="Carlito"/>
                <a:cs typeface="Carlito"/>
              </a:rPr>
              <a:t> </a:t>
            </a:r>
            <a:r>
              <a:rPr sz="2550" spc="-10" dirty="0">
                <a:latin typeface="Carlito"/>
                <a:cs typeface="Carlito"/>
              </a:rPr>
              <a:t>reports</a:t>
            </a:r>
            <a:endParaRPr sz="2550" dirty="0">
              <a:latin typeface="Carlito"/>
              <a:cs typeface="Carlito"/>
            </a:endParaRPr>
          </a:p>
          <a:p>
            <a:pPr marL="2354580">
              <a:lnSpc>
                <a:spcPct val="100000"/>
              </a:lnSpc>
              <a:spcBef>
                <a:spcPts val="5"/>
              </a:spcBef>
            </a:pPr>
            <a:r>
              <a:rPr sz="2550" dirty="0">
                <a:latin typeface="Carlito"/>
                <a:cs typeface="Carlito"/>
              </a:rPr>
              <a:t>1</a:t>
            </a:r>
            <a:r>
              <a:rPr sz="2550" spc="5" dirty="0">
                <a:latin typeface="Carlito"/>
                <a:cs typeface="Carlito"/>
              </a:rPr>
              <a:t> </a:t>
            </a:r>
            <a:r>
              <a:rPr sz="2550" spc="-10" dirty="0">
                <a:latin typeface="Carlito"/>
                <a:cs typeface="Carlito"/>
              </a:rPr>
              <a:t>claims</a:t>
            </a:r>
            <a:endParaRPr sz="2550" dirty="0">
              <a:latin typeface="Carlito"/>
              <a:cs typeface="Carlito"/>
            </a:endParaRPr>
          </a:p>
          <a:p>
            <a:pPr marL="2354580">
              <a:lnSpc>
                <a:spcPct val="100000"/>
              </a:lnSpc>
              <a:spcBef>
                <a:spcPts val="10"/>
              </a:spcBef>
            </a:pPr>
            <a:r>
              <a:rPr sz="2550" dirty="0">
                <a:latin typeface="Carlito"/>
                <a:cs typeface="Carlito"/>
              </a:rPr>
              <a:t>1</a:t>
            </a:r>
            <a:r>
              <a:rPr sz="2550" spc="5" dirty="0">
                <a:latin typeface="Carlito"/>
                <a:cs typeface="Carlito"/>
              </a:rPr>
              <a:t> </a:t>
            </a:r>
            <a:r>
              <a:rPr sz="2550" spc="-10" dirty="0">
                <a:latin typeface="Carlito"/>
                <a:cs typeface="Carlito"/>
              </a:rPr>
              <a:t>request</a:t>
            </a:r>
            <a:endParaRPr sz="2550" dirty="0">
              <a:latin typeface="Carlito"/>
              <a:cs typeface="Carlito"/>
            </a:endParaRPr>
          </a:p>
          <a:p>
            <a:pPr marL="2354580">
              <a:lnSpc>
                <a:spcPct val="100000"/>
              </a:lnSpc>
              <a:spcBef>
                <a:spcPts val="770"/>
              </a:spcBef>
            </a:pPr>
            <a:r>
              <a:rPr sz="2550" dirty="0">
                <a:latin typeface="Carlito"/>
                <a:cs typeface="Carlito"/>
              </a:rPr>
              <a:t>7</a:t>
            </a:r>
            <a:r>
              <a:rPr sz="2550" spc="5" dirty="0">
                <a:latin typeface="Carlito"/>
                <a:cs typeface="Carlito"/>
              </a:rPr>
              <a:t> </a:t>
            </a:r>
            <a:r>
              <a:rPr sz="2550" spc="-10" dirty="0">
                <a:latin typeface="Carlito"/>
                <a:cs typeface="Carlito"/>
              </a:rPr>
              <a:t>total</a:t>
            </a:r>
            <a:endParaRPr sz="2550" dirty="0">
              <a:latin typeface="Carlito"/>
              <a:cs typeface="Carlito"/>
            </a:endParaRPr>
          </a:p>
          <a:p>
            <a:pPr marL="561340" indent="-548640">
              <a:lnSpc>
                <a:spcPct val="100000"/>
              </a:lnSpc>
              <a:spcBef>
                <a:spcPts val="1200"/>
              </a:spcBef>
              <a:buClr>
                <a:srgbClr val="CC0000"/>
              </a:buClr>
              <a:buFont typeface="Times New Roman"/>
              <a:buChar char="•"/>
              <a:tabLst>
                <a:tab pos="561340" algn="l"/>
              </a:tabLst>
            </a:pPr>
            <a:r>
              <a:rPr sz="2850" dirty="0">
                <a:latin typeface="Carlito"/>
                <a:cs typeface="Carlito"/>
              </a:rPr>
              <a:t>Steal</a:t>
            </a:r>
            <a:r>
              <a:rPr sz="2850" spc="50" dirty="0">
                <a:latin typeface="Carlito"/>
                <a:cs typeface="Carlito"/>
              </a:rPr>
              <a:t> </a:t>
            </a:r>
            <a:r>
              <a:rPr sz="2850" dirty="0">
                <a:latin typeface="Carlito"/>
                <a:cs typeface="Carlito"/>
              </a:rPr>
              <a:t>probability</a:t>
            </a:r>
            <a:r>
              <a:rPr sz="2850" spc="70" dirty="0">
                <a:latin typeface="Carlito"/>
                <a:cs typeface="Carlito"/>
              </a:rPr>
              <a:t> </a:t>
            </a:r>
            <a:r>
              <a:rPr sz="2850" dirty="0">
                <a:latin typeface="Carlito"/>
                <a:cs typeface="Carlito"/>
              </a:rPr>
              <a:t>mass</a:t>
            </a:r>
            <a:r>
              <a:rPr sz="2850" spc="60" dirty="0">
                <a:latin typeface="Carlito"/>
                <a:cs typeface="Carlito"/>
              </a:rPr>
              <a:t> </a:t>
            </a:r>
            <a:r>
              <a:rPr sz="2850" dirty="0">
                <a:latin typeface="Carlito"/>
                <a:cs typeface="Carlito"/>
              </a:rPr>
              <a:t>to</a:t>
            </a:r>
            <a:r>
              <a:rPr sz="2850" spc="75" dirty="0">
                <a:latin typeface="Carlito"/>
                <a:cs typeface="Carlito"/>
              </a:rPr>
              <a:t> </a:t>
            </a:r>
            <a:r>
              <a:rPr sz="2850" dirty="0">
                <a:latin typeface="Carlito"/>
                <a:cs typeface="Carlito"/>
              </a:rPr>
              <a:t>generalize</a:t>
            </a:r>
            <a:r>
              <a:rPr sz="2850" spc="80" dirty="0">
                <a:latin typeface="Carlito"/>
                <a:cs typeface="Carlito"/>
              </a:rPr>
              <a:t> </a:t>
            </a:r>
            <a:r>
              <a:rPr sz="2850" spc="-10" dirty="0">
                <a:latin typeface="Carlito"/>
                <a:cs typeface="Carlito"/>
              </a:rPr>
              <a:t>better</a:t>
            </a:r>
            <a:endParaRPr sz="2850" dirty="0">
              <a:latin typeface="Carlito"/>
              <a:cs typeface="Carlito"/>
            </a:endParaRPr>
          </a:p>
          <a:p>
            <a:pPr marL="2329180">
              <a:lnSpc>
                <a:spcPct val="100000"/>
              </a:lnSpc>
              <a:spcBef>
                <a:spcPts val="190"/>
              </a:spcBef>
            </a:pPr>
            <a:r>
              <a:rPr sz="2550" dirty="0">
                <a:latin typeface="Carlito"/>
                <a:cs typeface="Carlito"/>
              </a:rPr>
              <a:t>P(w</a:t>
            </a:r>
            <a:r>
              <a:rPr sz="2550" spc="-5" dirty="0">
                <a:latin typeface="Carlito"/>
                <a:cs typeface="Carlito"/>
              </a:rPr>
              <a:t> </a:t>
            </a:r>
            <a:r>
              <a:rPr sz="2550" dirty="0">
                <a:latin typeface="Carlito"/>
                <a:cs typeface="Carlito"/>
              </a:rPr>
              <a:t>|</a:t>
            </a:r>
            <a:r>
              <a:rPr sz="2550" spc="-10" dirty="0">
                <a:latin typeface="Carlito"/>
                <a:cs typeface="Carlito"/>
              </a:rPr>
              <a:t> </a:t>
            </a:r>
            <a:r>
              <a:rPr sz="2550" dirty="0">
                <a:latin typeface="Carlito"/>
                <a:cs typeface="Carlito"/>
              </a:rPr>
              <a:t>denied</a:t>
            </a:r>
            <a:r>
              <a:rPr sz="2550" spc="-15" dirty="0">
                <a:latin typeface="Carlito"/>
                <a:cs typeface="Carlito"/>
              </a:rPr>
              <a:t> </a:t>
            </a:r>
            <a:r>
              <a:rPr sz="2550" spc="-20" dirty="0">
                <a:latin typeface="Carlito"/>
                <a:cs typeface="Carlito"/>
              </a:rPr>
              <a:t>the)</a:t>
            </a:r>
            <a:endParaRPr sz="2550" dirty="0">
              <a:latin typeface="Carlito"/>
              <a:cs typeface="Carlito"/>
            </a:endParaRPr>
          </a:p>
          <a:p>
            <a:pPr marL="2476500">
              <a:lnSpc>
                <a:spcPct val="100000"/>
              </a:lnSpc>
              <a:spcBef>
                <a:spcPts val="5"/>
              </a:spcBef>
            </a:pPr>
            <a:r>
              <a:rPr sz="2550" dirty="0">
                <a:latin typeface="Carlito"/>
                <a:cs typeface="Carlito"/>
              </a:rPr>
              <a:t>2.5</a:t>
            </a:r>
            <a:r>
              <a:rPr sz="2550" spc="15" dirty="0">
                <a:latin typeface="Carlito"/>
                <a:cs typeface="Carlito"/>
              </a:rPr>
              <a:t> </a:t>
            </a:r>
            <a:r>
              <a:rPr sz="2550" spc="-10" dirty="0">
                <a:latin typeface="Carlito"/>
                <a:cs typeface="Carlito"/>
              </a:rPr>
              <a:t>allegations</a:t>
            </a:r>
            <a:endParaRPr sz="2550" dirty="0">
              <a:latin typeface="Carlito"/>
              <a:cs typeface="Carlito"/>
            </a:endParaRPr>
          </a:p>
          <a:p>
            <a:pPr marL="2476500">
              <a:lnSpc>
                <a:spcPct val="100000"/>
              </a:lnSpc>
              <a:spcBef>
                <a:spcPts val="40"/>
              </a:spcBef>
            </a:pPr>
            <a:r>
              <a:rPr sz="2550" dirty="0">
                <a:latin typeface="Carlito"/>
                <a:cs typeface="Carlito"/>
              </a:rPr>
              <a:t>1.5</a:t>
            </a:r>
            <a:r>
              <a:rPr sz="2550" spc="15" dirty="0">
                <a:latin typeface="Carlito"/>
                <a:cs typeface="Carlito"/>
              </a:rPr>
              <a:t> </a:t>
            </a:r>
            <a:r>
              <a:rPr sz="2550" spc="-10" dirty="0">
                <a:latin typeface="Carlito"/>
                <a:cs typeface="Carlito"/>
              </a:rPr>
              <a:t>reports</a:t>
            </a:r>
            <a:endParaRPr sz="2550" dirty="0">
              <a:latin typeface="Carlito"/>
              <a:cs typeface="Carlito"/>
            </a:endParaRPr>
          </a:p>
          <a:p>
            <a:pPr marL="2476500">
              <a:lnSpc>
                <a:spcPct val="100000"/>
              </a:lnSpc>
              <a:spcBef>
                <a:spcPts val="5"/>
              </a:spcBef>
            </a:pPr>
            <a:r>
              <a:rPr sz="2550" dirty="0">
                <a:latin typeface="Carlito"/>
                <a:cs typeface="Carlito"/>
              </a:rPr>
              <a:t>0.5</a:t>
            </a:r>
            <a:r>
              <a:rPr sz="2550" spc="15" dirty="0">
                <a:latin typeface="Carlito"/>
                <a:cs typeface="Carlito"/>
              </a:rPr>
              <a:t> </a:t>
            </a:r>
            <a:r>
              <a:rPr sz="2550" spc="-10" dirty="0">
                <a:latin typeface="Carlito"/>
                <a:cs typeface="Carlito"/>
              </a:rPr>
              <a:t>claims</a:t>
            </a:r>
            <a:endParaRPr sz="2550" dirty="0">
              <a:latin typeface="Carlito"/>
              <a:cs typeface="Carlito"/>
            </a:endParaRPr>
          </a:p>
          <a:p>
            <a:pPr marL="2476500">
              <a:lnSpc>
                <a:spcPct val="100000"/>
              </a:lnSpc>
              <a:spcBef>
                <a:spcPts val="10"/>
              </a:spcBef>
            </a:pPr>
            <a:r>
              <a:rPr sz="2550" dirty="0">
                <a:latin typeface="Carlito"/>
                <a:cs typeface="Carlito"/>
              </a:rPr>
              <a:t>0.5</a:t>
            </a:r>
            <a:r>
              <a:rPr sz="2550" spc="15" dirty="0">
                <a:latin typeface="Carlito"/>
                <a:cs typeface="Carlito"/>
              </a:rPr>
              <a:t> </a:t>
            </a:r>
            <a:r>
              <a:rPr sz="2550" spc="-10" dirty="0">
                <a:latin typeface="Carlito"/>
                <a:cs typeface="Carlito"/>
              </a:rPr>
              <a:t>request</a:t>
            </a:r>
            <a:endParaRPr sz="2550" dirty="0">
              <a:latin typeface="Carlito"/>
              <a:cs typeface="Carlito"/>
            </a:endParaRPr>
          </a:p>
          <a:p>
            <a:pPr marL="2476500">
              <a:lnSpc>
                <a:spcPct val="100000"/>
              </a:lnSpc>
              <a:spcBef>
                <a:spcPts val="5"/>
              </a:spcBef>
            </a:pPr>
            <a:r>
              <a:rPr sz="2550" dirty="0">
                <a:solidFill>
                  <a:srgbClr val="CC0000"/>
                </a:solidFill>
                <a:latin typeface="Carlito"/>
                <a:cs typeface="Carlito"/>
              </a:rPr>
              <a:t>2</a:t>
            </a:r>
            <a:r>
              <a:rPr sz="2550" spc="5" dirty="0">
                <a:solidFill>
                  <a:srgbClr val="CC0000"/>
                </a:solidFill>
                <a:latin typeface="Carlito"/>
                <a:cs typeface="Carlito"/>
              </a:rPr>
              <a:t> </a:t>
            </a:r>
            <a:r>
              <a:rPr sz="2550" spc="-10" dirty="0">
                <a:solidFill>
                  <a:srgbClr val="CC0000"/>
                </a:solidFill>
                <a:latin typeface="Carlito"/>
                <a:cs typeface="Carlito"/>
              </a:rPr>
              <a:t>other</a:t>
            </a:r>
            <a:endParaRPr sz="2550" dirty="0">
              <a:latin typeface="Carlito"/>
              <a:cs typeface="Carlito"/>
            </a:endParaRPr>
          </a:p>
          <a:p>
            <a:pPr marL="2476500">
              <a:lnSpc>
                <a:spcPct val="100000"/>
              </a:lnSpc>
              <a:spcBef>
                <a:spcPts val="805"/>
              </a:spcBef>
            </a:pPr>
            <a:r>
              <a:rPr sz="2550" dirty="0">
                <a:latin typeface="Carlito"/>
                <a:cs typeface="Carlito"/>
              </a:rPr>
              <a:t>7</a:t>
            </a:r>
            <a:r>
              <a:rPr sz="2550" spc="5" dirty="0">
                <a:latin typeface="Carlito"/>
                <a:cs typeface="Carlito"/>
              </a:rPr>
              <a:t> </a:t>
            </a:r>
            <a:r>
              <a:rPr sz="2550" spc="-10" dirty="0">
                <a:latin typeface="Carlito"/>
                <a:cs typeface="Carlito"/>
              </a:rPr>
              <a:t>total</a:t>
            </a:r>
            <a:endParaRPr sz="2550" dirty="0">
              <a:latin typeface="Carlito"/>
              <a:cs typeface="Carlito"/>
            </a:endParaRPr>
          </a:p>
        </p:txBody>
      </p:sp>
      <p:grpSp>
        <p:nvGrpSpPr>
          <p:cNvPr id="8" name="object 8"/>
          <p:cNvGrpSpPr/>
          <p:nvPr/>
        </p:nvGrpSpPr>
        <p:grpSpPr>
          <a:xfrm>
            <a:off x="7551419" y="1790700"/>
            <a:ext cx="6355080" cy="2697480"/>
            <a:chOff x="7551419" y="1790700"/>
            <a:chExt cx="6355080" cy="2697480"/>
          </a:xfrm>
        </p:grpSpPr>
        <p:sp>
          <p:nvSpPr>
            <p:cNvPr id="9" name="object 9"/>
            <p:cNvSpPr/>
            <p:nvPr/>
          </p:nvSpPr>
          <p:spPr>
            <a:xfrm>
              <a:off x="7559039" y="1798320"/>
              <a:ext cx="6339840" cy="2682240"/>
            </a:xfrm>
            <a:custGeom>
              <a:avLst/>
              <a:gdLst/>
              <a:ahLst/>
              <a:cxnLst/>
              <a:rect l="l" t="t" r="r" b="b"/>
              <a:pathLst>
                <a:path w="6339840" h="2682240">
                  <a:moveTo>
                    <a:pt x="0" y="0"/>
                  </a:moveTo>
                  <a:lnTo>
                    <a:pt x="6339827" y="0"/>
                  </a:lnTo>
                  <a:lnTo>
                    <a:pt x="6339827" y="2682234"/>
                  </a:lnTo>
                  <a:lnTo>
                    <a:pt x="0" y="2682234"/>
                  </a:lnTo>
                  <a:lnTo>
                    <a:pt x="0" y="0"/>
                  </a:lnTo>
                  <a:close/>
                </a:path>
              </a:pathLst>
            </a:custGeom>
            <a:ln w="15239">
              <a:solidFill>
                <a:srgbClr val="000000"/>
              </a:solidFill>
            </a:ln>
          </p:spPr>
          <p:txBody>
            <a:bodyPr wrap="square" lIns="0" tIns="0" rIns="0" bIns="0" rtlCol="0"/>
            <a:lstStyle/>
            <a:p>
              <a:endParaRPr/>
            </a:p>
          </p:txBody>
        </p:sp>
        <p:sp>
          <p:nvSpPr>
            <p:cNvPr id="10" name="object 10"/>
            <p:cNvSpPr/>
            <p:nvPr/>
          </p:nvSpPr>
          <p:spPr>
            <a:xfrm>
              <a:off x="7802879" y="2042159"/>
              <a:ext cx="609600" cy="2438400"/>
            </a:xfrm>
            <a:custGeom>
              <a:avLst/>
              <a:gdLst/>
              <a:ahLst/>
              <a:cxnLst/>
              <a:rect l="l" t="t" r="r" b="b"/>
              <a:pathLst>
                <a:path w="609600" h="2438400">
                  <a:moveTo>
                    <a:pt x="609600" y="0"/>
                  </a:moveTo>
                  <a:lnTo>
                    <a:pt x="0" y="0"/>
                  </a:lnTo>
                  <a:lnTo>
                    <a:pt x="0" y="2438400"/>
                  </a:lnTo>
                  <a:lnTo>
                    <a:pt x="609600" y="2438400"/>
                  </a:lnTo>
                  <a:lnTo>
                    <a:pt x="609600" y="0"/>
                  </a:lnTo>
                  <a:close/>
                </a:path>
              </a:pathLst>
            </a:custGeom>
            <a:solidFill>
              <a:srgbClr val="A4001D"/>
            </a:solidFill>
          </p:spPr>
          <p:txBody>
            <a:bodyPr wrap="square" lIns="0" tIns="0" rIns="0" bIns="0" rtlCol="0"/>
            <a:lstStyle/>
            <a:p>
              <a:endParaRPr/>
            </a:p>
          </p:txBody>
        </p:sp>
        <p:sp>
          <p:nvSpPr>
            <p:cNvPr id="11" name="object 11"/>
            <p:cNvSpPr/>
            <p:nvPr/>
          </p:nvSpPr>
          <p:spPr>
            <a:xfrm>
              <a:off x="7802879" y="2042164"/>
              <a:ext cx="609600" cy="2438400"/>
            </a:xfrm>
            <a:custGeom>
              <a:avLst/>
              <a:gdLst/>
              <a:ahLst/>
              <a:cxnLst/>
              <a:rect l="l" t="t" r="r" b="b"/>
              <a:pathLst>
                <a:path w="609600" h="2438400">
                  <a:moveTo>
                    <a:pt x="0" y="2438395"/>
                  </a:moveTo>
                  <a:lnTo>
                    <a:pt x="0" y="0"/>
                  </a:lnTo>
                  <a:lnTo>
                    <a:pt x="609598" y="0"/>
                  </a:lnTo>
                  <a:lnTo>
                    <a:pt x="609598" y="2438395"/>
                  </a:lnTo>
                  <a:lnTo>
                    <a:pt x="0" y="2438395"/>
                  </a:lnTo>
                  <a:close/>
                </a:path>
              </a:pathLst>
            </a:custGeom>
            <a:ln w="15239">
              <a:solidFill>
                <a:srgbClr val="000000"/>
              </a:solidFill>
            </a:ln>
          </p:spPr>
          <p:txBody>
            <a:bodyPr wrap="square" lIns="0" tIns="0" rIns="0" bIns="0" rtlCol="0"/>
            <a:lstStyle/>
            <a:p>
              <a:endParaRPr/>
            </a:p>
          </p:txBody>
        </p:sp>
      </p:grpSp>
      <p:sp>
        <p:nvSpPr>
          <p:cNvPr id="12" name="object 12"/>
          <p:cNvSpPr txBox="1"/>
          <p:nvPr/>
        </p:nvSpPr>
        <p:spPr>
          <a:xfrm>
            <a:off x="7929488" y="2497262"/>
            <a:ext cx="360045" cy="1525905"/>
          </a:xfrm>
          <a:prstGeom prst="rect">
            <a:avLst/>
          </a:prstGeom>
        </p:spPr>
        <p:txBody>
          <a:bodyPr vert="vert270" wrap="square" lIns="0" tIns="7620" rIns="0" bIns="0" rtlCol="0">
            <a:spAutoFit/>
          </a:bodyPr>
          <a:lstStyle/>
          <a:p>
            <a:pPr marL="12700">
              <a:lnSpc>
                <a:spcPct val="100000"/>
              </a:lnSpc>
              <a:spcBef>
                <a:spcPts val="60"/>
              </a:spcBef>
            </a:pPr>
            <a:r>
              <a:rPr sz="2200" spc="85" dirty="0">
                <a:latin typeface="Trebuchet MS"/>
                <a:cs typeface="Trebuchet MS"/>
              </a:rPr>
              <a:t>allegations</a:t>
            </a:r>
            <a:endParaRPr sz="2200">
              <a:latin typeface="Trebuchet MS"/>
              <a:cs typeface="Trebuchet MS"/>
            </a:endParaRPr>
          </a:p>
        </p:txBody>
      </p:sp>
      <p:grpSp>
        <p:nvGrpSpPr>
          <p:cNvPr id="13" name="object 13"/>
          <p:cNvGrpSpPr/>
          <p:nvPr/>
        </p:nvGrpSpPr>
        <p:grpSpPr>
          <a:xfrm>
            <a:off x="8526780" y="2766063"/>
            <a:ext cx="624840" cy="1722120"/>
            <a:chOff x="8526780" y="2766063"/>
            <a:chExt cx="624840" cy="1722120"/>
          </a:xfrm>
        </p:grpSpPr>
        <p:sp>
          <p:nvSpPr>
            <p:cNvPr id="14" name="object 14"/>
            <p:cNvSpPr/>
            <p:nvPr/>
          </p:nvSpPr>
          <p:spPr>
            <a:xfrm>
              <a:off x="8534400" y="2773680"/>
              <a:ext cx="609600" cy="1706880"/>
            </a:xfrm>
            <a:custGeom>
              <a:avLst/>
              <a:gdLst/>
              <a:ahLst/>
              <a:cxnLst/>
              <a:rect l="l" t="t" r="r" b="b"/>
              <a:pathLst>
                <a:path w="609600" h="1706879">
                  <a:moveTo>
                    <a:pt x="609600" y="0"/>
                  </a:moveTo>
                  <a:lnTo>
                    <a:pt x="0" y="0"/>
                  </a:lnTo>
                  <a:lnTo>
                    <a:pt x="0" y="1706880"/>
                  </a:lnTo>
                  <a:lnTo>
                    <a:pt x="609600" y="1706880"/>
                  </a:lnTo>
                  <a:lnTo>
                    <a:pt x="609600" y="0"/>
                  </a:lnTo>
                  <a:close/>
                </a:path>
              </a:pathLst>
            </a:custGeom>
            <a:solidFill>
              <a:srgbClr val="A4001D"/>
            </a:solidFill>
          </p:spPr>
          <p:txBody>
            <a:bodyPr wrap="square" lIns="0" tIns="0" rIns="0" bIns="0" rtlCol="0"/>
            <a:lstStyle/>
            <a:p>
              <a:endParaRPr/>
            </a:p>
          </p:txBody>
        </p:sp>
        <p:sp>
          <p:nvSpPr>
            <p:cNvPr id="15" name="object 15"/>
            <p:cNvSpPr/>
            <p:nvPr/>
          </p:nvSpPr>
          <p:spPr>
            <a:xfrm>
              <a:off x="8534400" y="2773683"/>
              <a:ext cx="609600" cy="1706880"/>
            </a:xfrm>
            <a:custGeom>
              <a:avLst/>
              <a:gdLst/>
              <a:ahLst/>
              <a:cxnLst/>
              <a:rect l="l" t="t" r="r" b="b"/>
              <a:pathLst>
                <a:path w="609600" h="1706879">
                  <a:moveTo>
                    <a:pt x="0" y="1706876"/>
                  </a:moveTo>
                  <a:lnTo>
                    <a:pt x="0" y="0"/>
                  </a:lnTo>
                  <a:lnTo>
                    <a:pt x="609598" y="0"/>
                  </a:lnTo>
                  <a:lnTo>
                    <a:pt x="609598" y="1706876"/>
                  </a:lnTo>
                  <a:lnTo>
                    <a:pt x="0" y="1706876"/>
                  </a:lnTo>
                  <a:close/>
                </a:path>
              </a:pathLst>
            </a:custGeom>
            <a:ln w="15239">
              <a:solidFill>
                <a:srgbClr val="000000"/>
              </a:solidFill>
            </a:ln>
          </p:spPr>
          <p:txBody>
            <a:bodyPr wrap="square" lIns="0" tIns="0" rIns="0" bIns="0" rtlCol="0"/>
            <a:lstStyle/>
            <a:p>
              <a:endParaRPr/>
            </a:p>
          </p:txBody>
        </p:sp>
      </p:grpSp>
      <p:sp>
        <p:nvSpPr>
          <p:cNvPr id="16" name="object 16"/>
          <p:cNvSpPr txBox="1"/>
          <p:nvPr/>
        </p:nvSpPr>
        <p:spPr>
          <a:xfrm>
            <a:off x="8661009" y="3115793"/>
            <a:ext cx="360045" cy="1021715"/>
          </a:xfrm>
          <a:prstGeom prst="rect">
            <a:avLst/>
          </a:prstGeom>
        </p:spPr>
        <p:txBody>
          <a:bodyPr vert="vert270" wrap="square" lIns="0" tIns="7620" rIns="0" bIns="0" rtlCol="0">
            <a:spAutoFit/>
          </a:bodyPr>
          <a:lstStyle/>
          <a:p>
            <a:pPr marL="12700">
              <a:lnSpc>
                <a:spcPct val="100000"/>
              </a:lnSpc>
              <a:spcBef>
                <a:spcPts val="60"/>
              </a:spcBef>
            </a:pPr>
            <a:r>
              <a:rPr sz="2200" spc="95" dirty="0">
                <a:latin typeface="Trebuchet MS"/>
                <a:cs typeface="Trebuchet MS"/>
              </a:rPr>
              <a:t>reports</a:t>
            </a:r>
            <a:endParaRPr sz="2200">
              <a:latin typeface="Trebuchet MS"/>
              <a:cs typeface="Trebuchet MS"/>
            </a:endParaRPr>
          </a:p>
        </p:txBody>
      </p:sp>
      <p:grpSp>
        <p:nvGrpSpPr>
          <p:cNvPr id="17" name="object 17"/>
          <p:cNvGrpSpPr/>
          <p:nvPr/>
        </p:nvGrpSpPr>
        <p:grpSpPr>
          <a:xfrm>
            <a:off x="9258300" y="3497581"/>
            <a:ext cx="624840" cy="990600"/>
            <a:chOff x="9258300" y="3497581"/>
            <a:chExt cx="624840" cy="990600"/>
          </a:xfrm>
        </p:grpSpPr>
        <p:sp>
          <p:nvSpPr>
            <p:cNvPr id="18" name="object 18"/>
            <p:cNvSpPr/>
            <p:nvPr/>
          </p:nvSpPr>
          <p:spPr>
            <a:xfrm>
              <a:off x="9265920" y="3505199"/>
              <a:ext cx="609600" cy="975360"/>
            </a:xfrm>
            <a:custGeom>
              <a:avLst/>
              <a:gdLst/>
              <a:ahLst/>
              <a:cxnLst/>
              <a:rect l="l" t="t" r="r" b="b"/>
              <a:pathLst>
                <a:path w="609600" h="975360">
                  <a:moveTo>
                    <a:pt x="609600" y="0"/>
                  </a:moveTo>
                  <a:lnTo>
                    <a:pt x="0" y="0"/>
                  </a:lnTo>
                  <a:lnTo>
                    <a:pt x="0" y="975360"/>
                  </a:lnTo>
                  <a:lnTo>
                    <a:pt x="609600" y="975360"/>
                  </a:lnTo>
                  <a:lnTo>
                    <a:pt x="609600" y="0"/>
                  </a:lnTo>
                  <a:close/>
                </a:path>
              </a:pathLst>
            </a:custGeom>
            <a:solidFill>
              <a:srgbClr val="A4001D"/>
            </a:solidFill>
          </p:spPr>
          <p:txBody>
            <a:bodyPr wrap="square" lIns="0" tIns="0" rIns="0" bIns="0" rtlCol="0"/>
            <a:lstStyle/>
            <a:p>
              <a:endParaRPr/>
            </a:p>
          </p:txBody>
        </p:sp>
        <p:sp>
          <p:nvSpPr>
            <p:cNvPr id="19" name="object 19"/>
            <p:cNvSpPr/>
            <p:nvPr/>
          </p:nvSpPr>
          <p:spPr>
            <a:xfrm>
              <a:off x="9265920" y="3505201"/>
              <a:ext cx="609600" cy="975360"/>
            </a:xfrm>
            <a:custGeom>
              <a:avLst/>
              <a:gdLst/>
              <a:ahLst/>
              <a:cxnLst/>
              <a:rect l="l" t="t" r="r" b="b"/>
              <a:pathLst>
                <a:path w="609600" h="975360">
                  <a:moveTo>
                    <a:pt x="0" y="975358"/>
                  </a:moveTo>
                  <a:lnTo>
                    <a:pt x="0" y="0"/>
                  </a:lnTo>
                  <a:lnTo>
                    <a:pt x="609598" y="0"/>
                  </a:lnTo>
                  <a:lnTo>
                    <a:pt x="609598" y="975358"/>
                  </a:lnTo>
                  <a:lnTo>
                    <a:pt x="0" y="975358"/>
                  </a:lnTo>
                  <a:close/>
                </a:path>
              </a:pathLst>
            </a:custGeom>
            <a:ln w="15239">
              <a:solidFill>
                <a:srgbClr val="000000"/>
              </a:solidFill>
            </a:ln>
          </p:spPr>
          <p:txBody>
            <a:bodyPr wrap="square" lIns="0" tIns="0" rIns="0" bIns="0" rtlCol="0"/>
            <a:lstStyle/>
            <a:p>
              <a:endParaRPr/>
            </a:p>
          </p:txBody>
        </p:sp>
      </p:grpSp>
      <p:sp>
        <p:nvSpPr>
          <p:cNvPr id="20" name="object 20"/>
          <p:cNvSpPr txBox="1"/>
          <p:nvPr/>
        </p:nvSpPr>
        <p:spPr>
          <a:xfrm>
            <a:off x="9392529" y="3541476"/>
            <a:ext cx="360045" cy="902969"/>
          </a:xfrm>
          <a:prstGeom prst="rect">
            <a:avLst/>
          </a:prstGeom>
        </p:spPr>
        <p:txBody>
          <a:bodyPr vert="vert270" wrap="square" lIns="0" tIns="7620" rIns="0" bIns="0" rtlCol="0">
            <a:spAutoFit/>
          </a:bodyPr>
          <a:lstStyle/>
          <a:p>
            <a:pPr marL="12700">
              <a:lnSpc>
                <a:spcPct val="100000"/>
              </a:lnSpc>
              <a:spcBef>
                <a:spcPts val="60"/>
              </a:spcBef>
            </a:pPr>
            <a:r>
              <a:rPr sz="2200" spc="95" dirty="0">
                <a:latin typeface="Trebuchet MS"/>
                <a:cs typeface="Trebuchet MS"/>
              </a:rPr>
              <a:t>claims</a:t>
            </a:r>
            <a:endParaRPr sz="2200">
              <a:latin typeface="Trebuchet MS"/>
              <a:cs typeface="Trebuchet MS"/>
            </a:endParaRPr>
          </a:p>
        </p:txBody>
      </p:sp>
      <p:grpSp>
        <p:nvGrpSpPr>
          <p:cNvPr id="21" name="object 21"/>
          <p:cNvGrpSpPr/>
          <p:nvPr/>
        </p:nvGrpSpPr>
        <p:grpSpPr>
          <a:xfrm>
            <a:off x="9989819" y="3497581"/>
            <a:ext cx="624840" cy="990600"/>
            <a:chOff x="9989819" y="3497581"/>
            <a:chExt cx="624840" cy="990600"/>
          </a:xfrm>
        </p:grpSpPr>
        <p:sp>
          <p:nvSpPr>
            <p:cNvPr id="22" name="object 22"/>
            <p:cNvSpPr/>
            <p:nvPr/>
          </p:nvSpPr>
          <p:spPr>
            <a:xfrm>
              <a:off x="9997439" y="3505199"/>
              <a:ext cx="609600" cy="975360"/>
            </a:xfrm>
            <a:custGeom>
              <a:avLst/>
              <a:gdLst/>
              <a:ahLst/>
              <a:cxnLst/>
              <a:rect l="l" t="t" r="r" b="b"/>
              <a:pathLst>
                <a:path w="609600" h="975360">
                  <a:moveTo>
                    <a:pt x="609600" y="0"/>
                  </a:moveTo>
                  <a:lnTo>
                    <a:pt x="0" y="0"/>
                  </a:lnTo>
                  <a:lnTo>
                    <a:pt x="0" y="975360"/>
                  </a:lnTo>
                  <a:lnTo>
                    <a:pt x="609600" y="975360"/>
                  </a:lnTo>
                  <a:lnTo>
                    <a:pt x="609600" y="0"/>
                  </a:lnTo>
                  <a:close/>
                </a:path>
              </a:pathLst>
            </a:custGeom>
            <a:solidFill>
              <a:srgbClr val="A4001D"/>
            </a:solidFill>
          </p:spPr>
          <p:txBody>
            <a:bodyPr wrap="square" lIns="0" tIns="0" rIns="0" bIns="0" rtlCol="0"/>
            <a:lstStyle/>
            <a:p>
              <a:endParaRPr/>
            </a:p>
          </p:txBody>
        </p:sp>
        <p:sp>
          <p:nvSpPr>
            <p:cNvPr id="23" name="object 23"/>
            <p:cNvSpPr/>
            <p:nvPr/>
          </p:nvSpPr>
          <p:spPr>
            <a:xfrm>
              <a:off x="9997439" y="3505201"/>
              <a:ext cx="609600" cy="975360"/>
            </a:xfrm>
            <a:custGeom>
              <a:avLst/>
              <a:gdLst/>
              <a:ahLst/>
              <a:cxnLst/>
              <a:rect l="l" t="t" r="r" b="b"/>
              <a:pathLst>
                <a:path w="609600" h="975360">
                  <a:moveTo>
                    <a:pt x="0" y="975358"/>
                  </a:moveTo>
                  <a:lnTo>
                    <a:pt x="0" y="0"/>
                  </a:lnTo>
                  <a:lnTo>
                    <a:pt x="609598" y="0"/>
                  </a:lnTo>
                  <a:lnTo>
                    <a:pt x="609598" y="975358"/>
                  </a:lnTo>
                  <a:lnTo>
                    <a:pt x="0" y="975358"/>
                  </a:lnTo>
                  <a:close/>
                </a:path>
              </a:pathLst>
            </a:custGeom>
            <a:ln w="15239">
              <a:solidFill>
                <a:srgbClr val="000000"/>
              </a:solidFill>
            </a:ln>
          </p:spPr>
          <p:txBody>
            <a:bodyPr wrap="square" lIns="0" tIns="0" rIns="0" bIns="0" rtlCol="0"/>
            <a:lstStyle/>
            <a:p>
              <a:endParaRPr/>
            </a:p>
          </p:txBody>
        </p:sp>
      </p:grpSp>
      <p:sp>
        <p:nvSpPr>
          <p:cNvPr id="24" name="object 24"/>
          <p:cNvSpPr txBox="1"/>
          <p:nvPr/>
        </p:nvSpPr>
        <p:spPr>
          <a:xfrm>
            <a:off x="10147130" y="3534387"/>
            <a:ext cx="314960" cy="916305"/>
          </a:xfrm>
          <a:prstGeom prst="rect">
            <a:avLst/>
          </a:prstGeom>
        </p:spPr>
        <p:txBody>
          <a:bodyPr vert="vert270" wrap="square" lIns="0" tIns="8890" rIns="0" bIns="0" rtlCol="0">
            <a:spAutoFit/>
          </a:bodyPr>
          <a:lstStyle/>
          <a:p>
            <a:pPr marL="12700">
              <a:lnSpc>
                <a:spcPct val="100000"/>
              </a:lnSpc>
              <a:spcBef>
                <a:spcPts val="70"/>
              </a:spcBef>
            </a:pPr>
            <a:r>
              <a:rPr sz="1900" spc="60" dirty="0">
                <a:latin typeface="Trebuchet MS"/>
                <a:cs typeface="Trebuchet MS"/>
              </a:rPr>
              <a:t>request</a:t>
            </a:r>
            <a:endParaRPr sz="1900">
              <a:latin typeface="Trebuchet MS"/>
              <a:cs typeface="Trebuchet MS"/>
            </a:endParaRPr>
          </a:p>
        </p:txBody>
      </p:sp>
      <p:sp>
        <p:nvSpPr>
          <p:cNvPr id="25" name="object 25"/>
          <p:cNvSpPr txBox="1"/>
          <p:nvPr/>
        </p:nvSpPr>
        <p:spPr>
          <a:xfrm>
            <a:off x="11004825" y="3072016"/>
            <a:ext cx="1609090" cy="1275080"/>
          </a:xfrm>
          <a:prstGeom prst="rect">
            <a:avLst/>
          </a:prstGeom>
        </p:spPr>
        <p:txBody>
          <a:bodyPr vert="vert270" wrap="square" lIns="0" tIns="0" rIns="0" bIns="0" rtlCol="0">
            <a:spAutoFit/>
          </a:bodyPr>
          <a:lstStyle/>
          <a:p>
            <a:pPr marL="25400">
              <a:lnSpc>
                <a:spcPts val="2935"/>
              </a:lnSpc>
            </a:pPr>
            <a:r>
              <a:rPr sz="2550" spc="-10" dirty="0">
                <a:latin typeface="Arial"/>
                <a:cs typeface="Arial"/>
              </a:rPr>
              <a:t>attack</a:t>
            </a:r>
            <a:endParaRPr sz="2550">
              <a:latin typeface="Arial"/>
              <a:cs typeface="Arial"/>
            </a:endParaRPr>
          </a:p>
          <a:p>
            <a:pPr marL="12700" marR="5080">
              <a:lnSpc>
                <a:spcPts val="4800"/>
              </a:lnSpc>
              <a:spcBef>
                <a:spcPts val="250"/>
              </a:spcBef>
            </a:pPr>
            <a:r>
              <a:rPr sz="2550" spc="-25" dirty="0">
                <a:latin typeface="Arial"/>
                <a:cs typeface="Arial"/>
              </a:rPr>
              <a:t>man </a:t>
            </a:r>
            <a:r>
              <a:rPr sz="2550" spc="-10" dirty="0">
                <a:latin typeface="Arial"/>
                <a:cs typeface="Arial"/>
              </a:rPr>
              <a:t>outcome</a:t>
            </a:r>
            <a:endParaRPr sz="2550">
              <a:latin typeface="Arial"/>
              <a:cs typeface="Arial"/>
            </a:endParaRPr>
          </a:p>
        </p:txBody>
      </p:sp>
      <p:sp>
        <p:nvSpPr>
          <p:cNvPr id="26" name="object 26"/>
          <p:cNvSpPr txBox="1"/>
          <p:nvPr/>
        </p:nvSpPr>
        <p:spPr>
          <a:xfrm>
            <a:off x="12935204" y="3426824"/>
            <a:ext cx="677545" cy="807720"/>
          </a:xfrm>
          <a:prstGeom prst="rect">
            <a:avLst/>
          </a:prstGeom>
        </p:spPr>
        <p:txBody>
          <a:bodyPr vert="horz" wrap="square" lIns="0" tIns="16510" rIns="0" bIns="0" rtlCol="0">
            <a:spAutoFit/>
          </a:bodyPr>
          <a:lstStyle/>
          <a:p>
            <a:pPr marL="12700">
              <a:lnSpc>
                <a:spcPct val="100000"/>
              </a:lnSpc>
              <a:spcBef>
                <a:spcPts val="130"/>
              </a:spcBef>
            </a:pPr>
            <a:r>
              <a:rPr sz="5100" spc="-50" dirty="0">
                <a:latin typeface="Arial"/>
                <a:cs typeface="Arial"/>
              </a:rPr>
              <a:t>…</a:t>
            </a:r>
            <a:endParaRPr sz="5100">
              <a:latin typeface="Arial"/>
              <a:cs typeface="Arial"/>
            </a:endParaRPr>
          </a:p>
        </p:txBody>
      </p:sp>
      <p:grpSp>
        <p:nvGrpSpPr>
          <p:cNvPr id="27" name="object 27"/>
          <p:cNvGrpSpPr/>
          <p:nvPr/>
        </p:nvGrpSpPr>
        <p:grpSpPr>
          <a:xfrm>
            <a:off x="7551419" y="5326379"/>
            <a:ext cx="6355080" cy="2697480"/>
            <a:chOff x="7551419" y="5326379"/>
            <a:chExt cx="6355080" cy="2697480"/>
          </a:xfrm>
        </p:grpSpPr>
        <p:sp>
          <p:nvSpPr>
            <p:cNvPr id="28" name="object 28"/>
            <p:cNvSpPr/>
            <p:nvPr/>
          </p:nvSpPr>
          <p:spPr>
            <a:xfrm>
              <a:off x="7559039" y="5333999"/>
              <a:ext cx="6339840" cy="2682240"/>
            </a:xfrm>
            <a:custGeom>
              <a:avLst/>
              <a:gdLst/>
              <a:ahLst/>
              <a:cxnLst/>
              <a:rect l="l" t="t" r="r" b="b"/>
              <a:pathLst>
                <a:path w="6339840" h="2682240">
                  <a:moveTo>
                    <a:pt x="0" y="0"/>
                  </a:moveTo>
                  <a:lnTo>
                    <a:pt x="6339827" y="0"/>
                  </a:lnTo>
                  <a:lnTo>
                    <a:pt x="6339827" y="2682234"/>
                  </a:lnTo>
                  <a:lnTo>
                    <a:pt x="0" y="2682234"/>
                  </a:lnTo>
                  <a:lnTo>
                    <a:pt x="0" y="0"/>
                  </a:lnTo>
                  <a:close/>
                </a:path>
              </a:pathLst>
            </a:custGeom>
            <a:ln w="15239">
              <a:solidFill>
                <a:srgbClr val="000000"/>
              </a:solidFill>
            </a:ln>
          </p:spPr>
          <p:txBody>
            <a:bodyPr wrap="square" lIns="0" tIns="0" rIns="0" bIns="0" rtlCol="0"/>
            <a:lstStyle/>
            <a:p>
              <a:endParaRPr/>
            </a:p>
          </p:txBody>
        </p:sp>
        <p:sp>
          <p:nvSpPr>
            <p:cNvPr id="29" name="object 29"/>
            <p:cNvSpPr/>
            <p:nvPr/>
          </p:nvSpPr>
          <p:spPr>
            <a:xfrm>
              <a:off x="7802879" y="5577839"/>
              <a:ext cx="609600" cy="365760"/>
            </a:xfrm>
            <a:custGeom>
              <a:avLst/>
              <a:gdLst/>
              <a:ahLst/>
              <a:cxnLst/>
              <a:rect l="l" t="t" r="r" b="b"/>
              <a:pathLst>
                <a:path w="609600" h="365760">
                  <a:moveTo>
                    <a:pt x="0" y="365760"/>
                  </a:moveTo>
                  <a:lnTo>
                    <a:pt x="609600" y="365760"/>
                  </a:lnTo>
                  <a:lnTo>
                    <a:pt x="609600" y="0"/>
                  </a:lnTo>
                  <a:lnTo>
                    <a:pt x="0" y="0"/>
                  </a:lnTo>
                  <a:lnTo>
                    <a:pt x="0" y="365760"/>
                  </a:lnTo>
                  <a:close/>
                </a:path>
              </a:pathLst>
            </a:custGeom>
            <a:solidFill>
              <a:srgbClr val="A4001D"/>
            </a:solidFill>
          </p:spPr>
          <p:txBody>
            <a:bodyPr wrap="square" lIns="0" tIns="0" rIns="0" bIns="0" rtlCol="0"/>
            <a:lstStyle/>
            <a:p>
              <a:endParaRPr/>
            </a:p>
          </p:txBody>
        </p:sp>
        <p:sp>
          <p:nvSpPr>
            <p:cNvPr id="30" name="object 30"/>
            <p:cNvSpPr/>
            <p:nvPr/>
          </p:nvSpPr>
          <p:spPr>
            <a:xfrm>
              <a:off x="7802879" y="5577844"/>
              <a:ext cx="609600" cy="2438400"/>
            </a:xfrm>
            <a:custGeom>
              <a:avLst/>
              <a:gdLst/>
              <a:ahLst/>
              <a:cxnLst/>
              <a:rect l="l" t="t" r="r" b="b"/>
              <a:pathLst>
                <a:path w="609600" h="2438400">
                  <a:moveTo>
                    <a:pt x="0" y="2438395"/>
                  </a:moveTo>
                  <a:lnTo>
                    <a:pt x="0" y="0"/>
                  </a:lnTo>
                  <a:lnTo>
                    <a:pt x="609598" y="0"/>
                  </a:lnTo>
                  <a:lnTo>
                    <a:pt x="609598" y="2438395"/>
                  </a:lnTo>
                  <a:lnTo>
                    <a:pt x="0" y="2438395"/>
                  </a:lnTo>
                  <a:close/>
                </a:path>
              </a:pathLst>
            </a:custGeom>
            <a:ln w="15239">
              <a:solidFill>
                <a:srgbClr val="000000"/>
              </a:solidFill>
            </a:ln>
          </p:spPr>
          <p:txBody>
            <a:bodyPr wrap="square" lIns="0" tIns="0" rIns="0" bIns="0" rtlCol="0"/>
            <a:lstStyle/>
            <a:p>
              <a:endParaRPr/>
            </a:p>
          </p:txBody>
        </p:sp>
      </p:grpSp>
      <p:sp>
        <p:nvSpPr>
          <p:cNvPr id="31" name="object 31"/>
          <p:cNvSpPr txBox="1"/>
          <p:nvPr/>
        </p:nvSpPr>
        <p:spPr>
          <a:xfrm>
            <a:off x="7942188" y="6045637"/>
            <a:ext cx="334645" cy="1500505"/>
          </a:xfrm>
          <a:prstGeom prst="rect">
            <a:avLst/>
          </a:prstGeom>
        </p:spPr>
        <p:txBody>
          <a:bodyPr vert="vert270" wrap="square" lIns="0" tIns="0" rIns="0" bIns="0" rtlCol="0">
            <a:spAutoFit/>
          </a:bodyPr>
          <a:lstStyle/>
          <a:p>
            <a:pPr>
              <a:lnSpc>
                <a:spcPts val="2600"/>
              </a:lnSpc>
            </a:pPr>
            <a:r>
              <a:rPr sz="2200" spc="85" dirty="0">
                <a:latin typeface="Trebuchet MS"/>
                <a:cs typeface="Trebuchet MS"/>
              </a:rPr>
              <a:t>allegations</a:t>
            </a:r>
            <a:endParaRPr sz="2200">
              <a:latin typeface="Trebuchet MS"/>
              <a:cs typeface="Trebuchet MS"/>
            </a:endParaRPr>
          </a:p>
        </p:txBody>
      </p:sp>
      <p:grpSp>
        <p:nvGrpSpPr>
          <p:cNvPr id="32" name="object 32"/>
          <p:cNvGrpSpPr/>
          <p:nvPr/>
        </p:nvGrpSpPr>
        <p:grpSpPr>
          <a:xfrm>
            <a:off x="7795259" y="5935984"/>
            <a:ext cx="2819400" cy="2087880"/>
            <a:chOff x="7795259" y="5935984"/>
            <a:chExt cx="2819400" cy="2087880"/>
          </a:xfrm>
        </p:grpSpPr>
        <p:sp>
          <p:nvSpPr>
            <p:cNvPr id="33" name="object 33"/>
            <p:cNvSpPr/>
            <p:nvPr/>
          </p:nvSpPr>
          <p:spPr>
            <a:xfrm>
              <a:off x="8534399" y="6309360"/>
              <a:ext cx="609600" cy="365760"/>
            </a:xfrm>
            <a:custGeom>
              <a:avLst/>
              <a:gdLst/>
              <a:ahLst/>
              <a:cxnLst/>
              <a:rect l="l" t="t" r="r" b="b"/>
              <a:pathLst>
                <a:path w="609600" h="365759">
                  <a:moveTo>
                    <a:pt x="0" y="365759"/>
                  </a:moveTo>
                  <a:lnTo>
                    <a:pt x="609600" y="365759"/>
                  </a:lnTo>
                  <a:lnTo>
                    <a:pt x="609600" y="0"/>
                  </a:lnTo>
                  <a:lnTo>
                    <a:pt x="0" y="0"/>
                  </a:lnTo>
                  <a:lnTo>
                    <a:pt x="0" y="365759"/>
                  </a:lnTo>
                  <a:close/>
                </a:path>
              </a:pathLst>
            </a:custGeom>
            <a:solidFill>
              <a:srgbClr val="A4001D"/>
            </a:solidFill>
          </p:spPr>
          <p:txBody>
            <a:bodyPr wrap="square" lIns="0" tIns="0" rIns="0" bIns="0" rtlCol="0"/>
            <a:lstStyle/>
            <a:p>
              <a:endParaRPr/>
            </a:p>
          </p:txBody>
        </p:sp>
        <p:sp>
          <p:nvSpPr>
            <p:cNvPr id="34" name="object 34"/>
            <p:cNvSpPr/>
            <p:nvPr/>
          </p:nvSpPr>
          <p:spPr>
            <a:xfrm>
              <a:off x="8534399" y="6309363"/>
              <a:ext cx="609600" cy="1706880"/>
            </a:xfrm>
            <a:custGeom>
              <a:avLst/>
              <a:gdLst/>
              <a:ahLst/>
              <a:cxnLst/>
              <a:rect l="l" t="t" r="r" b="b"/>
              <a:pathLst>
                <a:path w="609600" h="1706879">
                  <a:moveTo>
                    <a:pt x="0" y="1706876"/>
                  </a:moveTo>
                  <a:lnTo>
                    <a:pt x="0" y="0"/>
                  </a:lnTo>
                  <a:lnTo>
                    <a:pt x="609598" y="0"/>
                  </a:lnTo>
                  <a:lnTo>
                    <a:pt x="609598" y="1706876"/>
                  </a:lnTo>
                  <a:lnTo>
                    <a:pt x="0" y="1706876"/>
                  </a:lnTo>
                  <a:close/>
                </a:path>
              </a:pathLst>
            </a:custGeom>
            <a:ln w="15239">
              <a:solidFill>
                <a:srgbClr val="000000"/>
              </a:solidFill>
            </a:ln>
          </p:spPr>
          <p:txBody>
            <a:bodyPr wrap="square" lIns="0" tIns="0" rIns="0" bIns="0" rtlCol="0"/>
            <a:lstStyle/>
            <a:p>
              <a:endParaRPr/>
            </a:p>
          </p:txBody>
        </p:sp>
        <p:sp>
          <p:nvSpPr>
            <p:cNvPr id="35" name="object 35"/>
            <p:cNvSpPr/>
            <p:nvPr/>
          </p:nvSpPr>
          <p:spPr>
            <a:xfrm>
              <a:off x="9265919" y="7040880"/>
              <a:ext cx="609600" cy="243840"/>
            </a:xfrm>
            <a:custGeom>
              <a:avLst/>
              <a:gdLst/>
              <a:ahLst/>
              <a:cxnLst/>
              <a:rect l="l" t="t" r="r" b="b"/>
              <a:pathLst>
                <a:path w="609600" h="243840">
                  <a:moveTo>
                    <a:pt x="0" y="243840"/>
                  </a:moveTo>
                  <a:lnTo>
                    <a:pt x="609600" y="243840"/>
                  </a:lnTo>
                  <a:lnTo>
                    <a:pt x="609600" y="0"/>
                  </a:lnTo>
                  <a:lnTo>
                    <a:pt x="0" y="0"/>
                  </a:lnTo>
                  <a:lnTo>
                    <a:pt x="0" y="243840"/>
                  </a:lnTo>
                  <a:close/>
                </a:path>
              </a:pathLst>
            </a:custGeom>
            <a:solidFill>
              <a:srgbClr val="A4001D"/>
            </a:solidFill>
          </p:spPr>
          <p:txBody>
            <a:bodyPr wrap="square" lIns="0" tIns="0" rIns="0" bIns="0" rtlCol="0"/>
            <a:lstStyle/>
            <a:p>
              <a:endParaRPr/>
            </a:p>
          </p:txBody>
        </p:sp>
        <p:sp>
          <p:nvSpPr>
            <p:cNvPr id="36" name="object 36"/>
            <p:cNvSpPr/>
            <p:nvPr/>
          </p:nvSpPr>
          <p:spPr>
            <a:xfrm>
              <a:off x="9265919" y="7040882"/>
              <a:ext cx="609600" cy="975360"/>
            </a:xfrm>
            <a:custGeom>
              <a:avLst/>
              <a:gdLst/>
              <a:ahLst/>
              <a:cxnLst/>
              <a:rect l="l" t="t" r="r" b="b"/>
              <a:pathLst>
                <a:path w="609600" h="975359">
                  <a:moveTo>
                    <a:pt x="0" y="975358"/>
                  </a:moveTo>
                  <a:lnTo>
                    <a:pt x="0" y="0"/>
                  </a:lnTo>
                  <a:lnTo>
                    <a:pt x="609598" y="0"/>
                  </a:lnTo>
                  <a:lnTo>
                    <a:pt x="609598" y="975358"/>
                  </a:lnTo>
                  <a:lnTo>
                    <a:pt x="0" y="975358"/>
                  </a:lnTo>
                  <a:close/>
                </a:path>
              </a:pathLst>
            </a:custGeom>
            <a:ln w="15239">
              <a:solidFill>
                <a:srgbClr val="000000"/>
              </a:solidFill>
            </a:ln>
          </p:spPr>
          <p:txBody>
            <a:bodyPr wrap="square" lIns="0" tIns="0" rIns="0" bIns="0" rtlCol="0"/>
            <a:lstStyle/>
            <a:p>
              <a:endParaRPr/>
            </a:p>
          </p:txBody>
        </p:sp>
        <p:sp>
          <p:nvSpPr>
            <p:cNvPr id="37" name="object 37"/>
            <p:cNvSpPr/>
            <p:nvPr/>
          </p:nvSpPr>
          <p:spPr>
            <a:xfrm>
              <a:off x="9997439" y="7040880"/>
              <a:ext cx="609600" cy="243840"/>
            </a:xfrm>
            <a:custGeom>
              <a:avLst/>
              <a:gdLst/>
              <a:ahLst/>
              <a:cxnLst/>
              <a:rect l="l" t="t" r="r" b="b"/>
              <a:pathLst>
                <a:path w="609600" h="243840">
                  <a:moveTo>
                    <a:pt x="0" y="243840"/>
                  </a:moveTo>
                  <a:lnTo>
                    <a:pt x="609600" y="243840"/>
                  </a:lnTo>
                  <a:lnTo>
                    <a:pt x="609600" y="0"/>
                  </a:lnTo>
                  <a:lnTo>
                    <a:pt x="0" y="0"/>
                  </a:lnTo>
                  <a:lnTo>
                    <a:pt x="0" y="243840"/>
                  </a:lnTo>
                  <a:close/>
                </a:path>
              </a:pathLst>
            </a:custGeom>
            <a:solidFill>
              <a:srgbClr val="A4001D"/>
            </a:solidFill>
          </p:spPr>
          <p:txBody>
            <a:bodyPr wrap="square" lIns="0" tIns="0" rIns="0" bIns="0" rtlCol="0"/>
            <a:lstStyle/>
            <a:p>
              <a:endParaRPr/>
            </a:p>
          </p:txBody>
        </p:sp>
        <p:sp>
          <p:nvSpPr>
            <p:cNvPr id="38" name="object 38"/>
            <p:cNvSpPr/>
            <p:nvPr/>
          </p:nvSpPr>
          <p:spPr>
            <a:xfrm>
              <a:off x="9997439" y="7040882"/>
              <a:ext cx="609600" cy="975360"/>
            </a:xfrm>
            <a:custGeom>
              <a:avLst/>
              <a:gdLst/>
              <a:ahLst/>
              <a:cxnLst/>
              <a:rect l="l" t="t" r="r" b="b"/>
              <a:pathLst>
                <a:path w="609600" h="975359">
                  <a:moveTo>
                    <a:pt x="0" y="975358"/>
                  </a:moveTo>
                  <a:lnTo>
                    <a:pt x="0" y="0"/>
                  </a:lnTo>
                  <a:lnTo>
                    <a:pt x="609598" y="0"/>
                  </a:lnTo>
                  <a:lnTo>
                    <a:pt x="609598" y="975358"/>
                  </a:lnTo>
                  <a:lnTo>
                    <a:pt x="0" y="975358"/>
                  </a:lnTo>
                  <a:close/>
                </a:path>
              </a:pathLst>
            </a:custGeom>
            <a:ln w="15239">
              <a:solidFill>
                <a:srgbClr val="000000"/>
              </a:solidFill>
            </a:ln>
          </p:spPr>
          <p:txBody>
            <a:bodyPr wrap="square" lIns="0" tIns="0" rIns="0" bIns="0" rtlCol="0"/>
            <a:lstStyle/>
            <a:p>
              <a:endParaRPr/>
            </a:p>
          </p:txBody>
        </p:sp>
        <p:sp>
          <p:nvSpPr>
            <p:cNvPr id="39" name="object 39"/>
            <p:cNvSpPr/>
            <p:nvPr/>
          </p:nvSpPr>
          <p:spPr>
            <a:xfrm>
              <a:off x="7802879" y="5943600"/>
              <a:ext cx="609600" cy="2072639"/>
            </a:xfrm>
            <a:custGeom>
              <a:avLst/>
              <a:gdLst/>
              <a:ahLst/>
              <a:cxnLst/>
              <a:rect l="l" t="t" r="r" b="b"/>
              <a:pathLst>
                <a:path w="609600" h="2072640">
                  <a:moveTo>
                    <a:pt x="609600" y="0"/>
                  </a:moveTo>
                  <a:lnTo>
                    <a:pt x="0" y="0"/>
                  </a:lnTo>
                  <a:lnTo>
                    <a:pt x="0" y="2072639"/>
                  </a:lnTo>
                  <a:lnTo>
                    <a:pt x="609600" y="2072639"/>
                  </a:lnTo>
                  <a:lnTo>
                    <a:pt x="609600" y="0"/>
                  </a:lnTo>
                  <a:close/>
                </a:path>
              </a:pathLst>
            </a:custGeom>
            <a:solidFill>
              <a:srgbClr val="FF9999"/>
            </a:solidFill>
          </p:spPr>
          <p:txBody>
            <a:bodyPr wrap="square" lIns="0" tIns="0" rIns="0" bIns="0" rtlCol="0"/>
            <a:lstStyle/>
            <a:p>
              <a:endParaRPr/>
            </a:p>
          </p:txBody>
        </p:sp>
        <p:sp>
          <p:nvSpPr>
            <p:cNvPr id="40" name="object 40"/>
            <p:cNvSpPr/>
            <p:nvPr/>
          </p:nvSpPr>
          <p:spPr>
            <a:xfrm>
              <a:off x="7802879" y="5943604"/>
              <a:ext cx="609600" cy="2072639"/>
            </a:xfrm>
            <a:custGeom>
              <a:avLst/>
              <a:gdLst/>
              <a:ahLst/>
              <a:cxnLst/>
              <a:rect l="l" t="t" r="r" b="b"/>
              <a:pathLst>
                <a:path w="609600" h="2072640">
                  <a:moveTo>
                    <a:pt x="0" y="2072635"/>
                  </a:moveTo>
                  <a:lnTo>
                    <a:pt x="0" y="0"/>
                  </a:lnTo>
                  <a:lnTo>
                    <a:pt x="609598" y="0"/>
                  </a:lnTo>
                  <a:lnTo>
                    <a:pt x="609598" y="2072635"/>
                  </a:lnTo>
                  <a:lnTo>
                    <a:pt x="0" y="2072635"/>
                  </a:lnTo>
                  <a:close/>
                </a:path>
              </a:pathLst>
            </a:custGeom>
            <a:ln w="15239">
              <a:solidFill>
                <a:srgbClr val="000000"/>
              </a:solidFill>
            </a:ln>
          </p:spPr>
          <p:txBody>
            <a:bodyPr wrap="square" lIns="0" tIns="0" rIns="0" bIns="0" rtlCol="0"/>
            <a:lstStyle/>
            <a:p>
              <a:endParaRPr/>
            </a:p>
          </p:txBody>
        </p:sp>
      </p:grpSp>
      <p:sp>
        <p:nvSpPr>
          <p:cNvPr id="41" name="object 41"/>
          <p:cNvSpPr txBox="1"/>
          <p:nvPr/>
        </p:nvSpPr>
        <p:spPr>
          <a:xfrm>
            <a:off x="10882905" y="6865320"/>
            <a:ext cx="1050290" cy="895985"/>
          </a:xfrm>
          <a:prstGeom prst="rect">
            <a:avLst/>
          </a:prstGeom>
        </p:spPr>
        <p:txBody>
          <a:bodyPr vert="vert270" wrap="square" lIns="0" tIns="0" rIns="0" bIns="0" rtlCol="0">
            <a:spAutoFit/>
          </a:bodyPr>
          <a:lstStyle/>
          <a:p>
            <a:pPr marL="12700">
              <a:lnSpc>
                <a:spcPts val="2935"/>
              </a:lnSpc>
            </a:pPr>
            <a:r>
              <a:rPr sz="2550" spc="-10" dirty="0">
                <a:latin typeface="Arial"/>
                <a:cs typeface="Arial"/>
              </a:rPr>
              <a:t>attack</a:t>
            </a:r>
            <a:endParaRPr sz="2550">
              <a:latin typeface="Arial"/>
              <a:cs typeface="Arial"/>
            </a:endParaRPr>
          </a:p>
          <a:p>
            <a:pPr marL="12700">
              <a:lnSpc>
                <a:spcPct val="100000"/>
              </a:lnSpc>
              <a:spcBef>
                <a:spcPts val="2140"/>
              </a:spcBef>
            </a:pPr>
            <a:r>
              <a:rPr sz="2550" spc="-25" dirty="0">
                <a:latin typeface="Arial"/>
                <a:cs typeface="Arial"/>
              </a:rPr>
              <a:t>man</a:t>
            </a:r>
            <a:endParaRPr sz="2550">
              <a:latin typeface="Arial"/>
              <a:cs typeface="Arial"/>
            </a:endParaRPr>
          </a:p>
        </p:txBody>
      </p:sp>
      <p:sp>
        <p:nvSpPr>
          <p:cNvPr id="42" name="object 42"/>
          <p:cNvSpPr txBox="1"/>
          <p:nvPr/>
        </p:nvSpPr>
        <p:spPr>
          <a:xfrm>
            <a:off x="12274825" y="6485776"/>
            <a:ext cx="389890" cy="1275080"/>
          </a:xfrm>
          <a:prstGeom prst="rect">
            <a:avLst/>
          </a:prstGeom>
        </p:spPr>
        <p:txBody>
          <a:bodyPr vert="vert270" wrap="square" lIns="0" tIns="0" rIns="0" bIns="0" rtlCol="0">
            <a:spAutoFit/>
          </a:bodyPr>
          <a:lstStyle/>
          <a:p>
            <a:pPr marL="12700">
              <a:lnSpc>
                <a:spcPts val="2935"/>
              </a:lnSpc>
            </a:pPr>
            <a:r>
              <a:rPr sz="2550" spc="-10" dirty="0">
                <a:latin typeface="Arial"/>
                <a:cs typeface="Arial"/>
              </a:rPr>
              <a:t>outcome</a:t>
            </a:r>
            <a:endParaRPr sz="2550">
              <a:latin typeface="Arial"/>
              <a:cs typeface="Arial"/>
            </a:endParaRPr>
          </a:p>
        </p:txBody>
      </p:sp>
      <p:sp>
        <p:nvSpPr>
          <p:cNvPr id="43" name="object 43"/>
          <p:cNvSpPr txBox="1"/>
          <p:nvPr/>
        </p:nvSpPr>
        <p:spPr>
          <a:xfrm>
            <a:off x="12935204" y="6962502"/>
            <a:ext cx="677545" cy="807720"/>
          </a:xfrm>
          <a:prstGeom prst="rect">
            <a:avLst/>
          </a:prstGeom>
        </p:spPr>
        <p:txBody>
          <a:bodyPr vert="horz" wrap="square" lIns="0" tIns="16510" rIns="0" bIns="0" rtlCol="0">
            <a:spAutoFit/>
          </a:bodyPr>
          <a:lstStyle/>
          <a:p>
            <a:pPr marL="12700">
              <a:lnSpc>
                <a:spcPct val="100000"/>
              </a:lnSpc>
              <a:spcBef>
                <a:spcPts val="130"/>
              </a:spcBef>
            </a:pPr>
            <a:r>
              <a:rPr sz="5100" spc="-50" dirty="0">
                <a:latin typeface="Arial"/>
                <a:cs typeface="Arial"/>
              </a:rPr>
              <a:t>…</a:t>
            </a:r>
            <a:endParaRPr sz="5100">
              <a:latin typeface="Arial"/>
              <a:cs typeface="Arial"/>
            </a:endParaRPr>
          </a:p>
        </p:txBody>
      </p:sp>
      <p:sp>
        <p:nvSpPr>
          <p:cNvPr id="44" name="object 44"/>
          <p:cNvSpPr txBox="1"/>
          <p:nvPr/>
        </p:nvSpPr>
        <p:spPr>
          <a:xfrm>
            <a:off x="7929488" y="6216029"/>
            <a:ext cx="360045" cy="1525905"/>
          </a:xfrm>
          <a:prstGeom prst="rect">
            <a:avLst/>
          </a:prstGeom>
        </p:spPr>
        <p:txBody>
          <a:bodyPr vert="vert270" wrap="square" lIns="0" tIns="7620" rIns="0" bIns="0" rtlCol="0">
            <a:spAutoFit/>
          </a:bodyPr>
          <a:lstStyle/>
          <a:p>
            <a:pPr marL="12700">
              <a:lnSpc>
                <a:spcPct val="100000"/>
              </a:lnSpc>
              <a:spcBef>
                <a:spcPts val="60"/>
              </a:spcBef>
            </a:pPr>
            <a:r>
              <a:rPr sz="2200" spc="85" dirty="0">
                <a:latin typeface="Trebuchet MS"/>
                <a:cs typeface="Trebuchet MS"/>
              </a:rPr>
              <a:t>allegations</a:t>
            </a:r>
            <a:endParaRPr sz="2200">
              <a:latin typeface="Trebuchet MS"/>
              <a:cs typeface="Trebuchet MS"/>
            </a:endParaRPr>
          </a:p>
        </p:txBody>
      </p:sp>
      <p:grpSp>
        <p:nvGrpSpPr>
          <p:cNvPr id="45" name="object 45"/>
          <p:cNvGrpSpPr/>
          <p:nvPr/>
        </p:nvGrpSpPr>
        <p:grpSpPr>
          <a:xfrm>
            <a:off x="8526780" y="6667502"/>
            <a:ext cx="624840" cy="1356360"/>
            <a:chOff x="8526780" y="6667502"/>
            <a:chExt cx="624840" cy="1356360"/>
          </a:xfrm>
        </p:grpSpPr>
        <p:sp>
          <p:nvSpPr>
            <p:cNvPr id="46" name="object 46"/>
            <p:cNvSpPr/>
            <p:nvPr/>
          </p:nvSpPr>
          <p:spPr>
            <a:xfrm>
              <a:off x="8534400" y="6675119"/>
              <a:ext cx="609600" cy="1341120"/>
            </a:xfrm>
            <a:custGeom>
              <a:avLst/>
              <a:gdLst/>
              <a:ahLst/>
              <a:cxnLst/>
              <a:rect l="l" t="t" r="r" b="b"/>
              <a:pathLst>
                <a:path w="609600" h="1341120">
                  <a:moveTo>
                    <a:pt x="609600" y="0"/>
                  </a:moveTo>
                  <a:lnTo>
                    <a:pt x="0" y="0"/>
                  </a:lnTo>
                  <a:lnTo>
                    <a:pt x="0" y="1341119"/>
                  </a:lnTo>
                  <a:lnTo>
                    <a:pt x="609600" y="1341119"/>
                  </a:lnTo>
                  <a:lnTo>
                    <a:pt x="609600" y="0"/>
                  </a:lnTo>
                  <a:close/>
                </a:path>
              </a:pathLst>
            </a:custGeom>
            <a:solidFill>
              <a:srgbClr val="FF9999"/>
            </a:solidFill>
          </p:spPr>
          <p:txBody>
            <a:bodyPr wrap="square" lIns="0" tIns="0" rIns="0" bIns="0" rtlCol="0"/>
            <a:lstStyle/>
            <a:p>
              <a:endParaRPr/>
            </a:p>
          </p:txBody>
        </p:sp>
        <p:sp>
          <p:nvSpPr>
            <p:cNvPr id="47" name="object 47"/>
            <p:cNvSpPr/>
            <p:nvPr/>
          </p:nvSpPr>
          <p:spPr>
            <a:xfrm>
              <a:off x="8534400" y="6675122"/>
              <a:ext cx="609600" cy="1341120"/>
            </a:xfrm>
            <a:custGeom>
              <a:avLst/>
              <a:gdLst/>
              <a:ahLst/>
              <a:cxnLst/>
              <a:rect l="l" t="t" r="r" b="b"/>
              <a:pathLst>
                <a:path w="609600" h="1341120">
                  <a:moveTo>
                    <a:pt x="0" y="1341117"/>
                  </a:moveTo>
                  <a:lnTo>
                    <a:pt x="0" y="0"/>
                  </a:lnTo>
                  <a:lnTo>
                    <a:pt x="609598" y="0"/>
                  </a:lnTo>
                  <a:lnTo>
                    <a:pt x="609598" y="1341117"/>
                  </a:lnTo>
                  <a:lnTo>
                    <a:pt x="0" y="1341117"/>
                  </a:lnTo>
                  <a:close/>
                </a:path>
              </a:pathLst>
            </a:custGeom>
            <a:ln w="15239">
              <a:solidFill>
                <a:srgbClr val="000000"/>
              </a:solidFill>
            </a:ln>
          </p:spPr>
          <p:txBody>
            <a:bodyPr wrap="square" lIns="0" tIns="0" rIns="0" bIns="0" rtlCol="0"/>
            <a:lstStyle/>
            <a:p>
              <a:endParaRPr/>
            </a:p>
          </p:txBody>
        </p:sp>
      </p:grpSp>
      <p:sp>
        <p:nvSpPr>
          <p:cNvPr id="48" name="object 48"/>
          <p:cNvSpPr txBox="1"/>
          <p:nvPr/>
        </p:nvSpPr>
        <p:spPr>
          <a:xfrm>
            <a:off x="8661009" y="6834565"/>
            <a:ext cx="360045" cy="1021715"/>
          </a:xfrm>
          <a:prstGeom prst="rect">
            <a:avLst/>
          </a:prstGeom>
        </p:spPr>
        <p:txBody>
          <a:bodyPr vert="vert270" wrap="square" lIns="0" tIns="7620" rIns="0" bIns="0" rtlCol="0">
            <a:spAutoFit/>
          </a:bodyPr>
          <a:lstStyle/>
          <a:p>
            <a:pPr marL="12700">
              <a:lnSpc>
                <a:spcPct val="100000"/>
              </a:lnSpc>
              <a:spcBef>
                <a:spcPts val="60"/>
              </a:spcBef>
            </a:pPr>
            <a:r>
              <a:rPr sz="2200" spc="95" dirty="0">
                <a:latin typeface="Trebuchet MS"/>
                <a:cs typeface="Trebuchet MS"/>
              </a:rPr>
              <a:t>reports</a:t>
            </a:r>
            <a:endParaRPr sz="2200">
              <a:latin typeface="Trebuchet MS"/>
              <a:cs typeface="Trebuchet MS"/>
            </a:endParaRPr>
          </a:p>
        </p:txBody>
      </p:sp>
      <p:grpSp>
        <p:nvGrpSpPr>
          <p:cNvPr id="49" name="object 49"/>
          <p:cNvGrpSpPr/>
          <p:nvPr/>
        </p:nvGrpSpPr>
        <p:grpSpPr>
          <a:xfrm>
            <a:off x="9258300" y="7277101"/>
            <a:ext cx="624840" cy="746760"/>
            <a:chOff x="9258300" y="7277101"/>
            <a:chExt cx="624840" cy="746760"/>
          </a:xfrm>
        </p:grpSpPr>
        <p:sp>
          <p:nvSpPr>
            <p:cNvPr id="50" name="object 50"/>
            <p:cNvSpPr/>
            <p:nvPr/>
          </p:nvSpPr>
          <p:spPr>
            <a:xfrm>
              <a:off x="9265920" y="7284720"/>
              <a:ext cx="609600" cy="731520"/>
            </a:xfrm>
            <a:custGeom>
              <a:avLst/>
              <a:gdLst/>
              <a:ahLst/>
              <a:cxnLst/>
              <a:rect l="l" t="t" r="r" b="b"/>
              <a:pathLst>
                <a:path w="609600" h="731520">
                  <a:moveTo>
                    <a:pt x="609600" y="0"/>
                  </a:moveTo>
                  <a:lnTo>
                    <a:pt x="0" y="0"/>
                  </a:lnTo>
                  <a:lnTo>
                    <a:pt x="0" y="731519"/>
                  </a:lnTo>
                  <a:lnTo>
                    <a:pt x="609600" y="731519"/>
                  </a:lnTo>
                  <a:lnTo>
                    <a:pt x="609600" y="0"/>
                  </a:lnTo>
                  <a:close/>
                </a:path>
              </a:pathLst>
            </a:custGeom>
            <a:solidFill>
              <a:srgbClr val="FF9999"/>
            </a:solidFill>
          </p:spPr>
          <p:txBody>
            <a:bodyPr wrap="square" lIns="0" tIns="0" rIns="0" bIns="0" rtlCol="0"/>
            <a:lstStyle/>
            <a:p>
              <a:endParaRPr/>
            </a:p>
          </p:txBody>
        </p:sp>
        <p:sp>
          <p:nvSpPr>
            <p:cNvPr id="51" name="object 51"/>
            <p:cNvSpPr/>
            <p:nvPr/>
          </p:nvSpPr>
          <p:spPr>
            <a:xfrm>
              <a:off x="9265920" y="7284721"/>
              <a:ext cx="609600" cy="731520"/>
            </a:xfrm>
            <a:custGeom>
              <a:avLst/>
              <a:gdLst/>
              <a:ahLst/>
              <a:cxnLst/>
              <a:rect l="l" t="t" r="r" b="b"/>
              <a:pathLst>
                <a:path w="609600" h="731520">
                  <a:moveTo>
                    <a:pt x="0" y="731518"/>
                  </a:moveTo>
                  <a:lnTo>
                    <a:pt x="0" y="0"/>
                  </a:lnTo>
                  <a:lnTo>
                    <a:pt x="609598" y="0"/>
                  </a:lnTo>
                  <a:lnTo>
                    <a:pt x="609598" y="731518"/>
                  </a:lnTo>
                  <a:lnTo>
                    <a:pt x="0" y="731518"/>
                  </a:lnTo>
                  <a:close/>
                </a:path>
              </a:pathLst>
            </a:custGeom>
            <a:ln w="15239">
              <a:solidFill>
                <a:srgbClr val="000000"/>
              </a:solidFill>
            </a:ln>
          </p:spPr>
          <p:txBody>
            <a:bodyPr wrap="square" lIns="0" tIns="0" rIns="0" bIns="0" rtlCol="0"/>
            <a:lstStyle/>
            <a:p>
              <a:endParaRPr/>
            </a:p>
          </p:txBody>
        </p:sp>
      </p:grpSp>
      <p:sp>
        <p:nvSpPr>
          <p:cNvPr id="52" name="object 52"/>
          <p:cNvSpPr txBox="1"/>
          <p:nvPr/>
        </p:nvSpPr>
        <p:spPr>
          <a:xfrm>
            <a:off x="9415609" y="7259056"/>
            <a:ext cx="314960" cy="781685"/>
          </a:xfrm>
          <a:prstGeom prst="rect">
            <a:avLst/>
          </a:prstGeom>
        </p:spPr>
        <p:txBody>
          <a:bodyPr vert="vert270" wrap="square" lIns="0" tIns="8890" rIns="0" bIns="0" rtlCol="0">
            <a:spAutoFit/>
          </a:bodyPr>
          <a:lstStyle/>
          <a:p>
            <a:pPr marL="12700">
              <a:lnSpc>
                <a:spcPct val="100000"/>
              </a:lnSpc>
              <a:spcBef>
                <a:spcPts val="70"/>
              </a:spcBef>
            </a:pPr>
            <a:r>
              <a:rPr sz="1900" spc="75" dirty="0">
                <a:latin typeface="Trebuchet MS"/>
                <a:cs typeface="Trebuchet MS"/>
              </a:rPr>
              <a:t>claims</a:t>
            </a:r>
            <a:endParaRPr sz="1900">
              <a:latin typeface="Trebuchet MS"/>
              <a:cs typeface="Trebuchet MS"/>
            </a:endParaRPr>
          </a:p>
        </p:txBody>
      </p:sp>
      <p:grpSp>
        <p:nvGrpSpPr>
          <p:cNvPr id="53" name="object 53"/>
          <p:cNvGrpSpPr/>
          <p:nvPr/>
        </p:nvGrpSpPr>
        <p:grpSpPr>
          <a:xfrm>
            <a:off x="9989819" y="7277101"/>
            <a:ext cx="624840" cy="746760"/>
            <a:chOff x="9989819" y="7277101"/>
            <a:chExt cx="624840" cy="746760"/>
          </a:xfrm>
        </p:grpSpPr>
        <p:sp>
          <p:nvSpPr>
            <p:cNvPr id="54" name="object 54"/>
            <p:cNvSpPr/>
            <p:nvPr/>
          </p:nvSpPr>
          <p:spPr>
            <a:xfrm>
              <a:off x="9997439" y="7284720"/>
              <a:ext cx="609600" cy="731520"/>
            </a:xfrm>
            <a:custGeom>
              <a:avLst/>
              <a:gdLst/>
              <a:ahLst/>
              <a:cxnLst/>
              <a:rect l="l" t="t" r="r" b="b"/>
              <a:pathLst>
                <a:path w="609600" h="731520">
                  <a:moveTo>
                    <a:pt x="609600" y="0"/>
                  </a:moveTo>
                  <a:lnTo>
                    <a:pt x="0" y="0"/>
                  </a:lnTo>
                  <a:lnTo>
                    <a:pt x="0" y="731519"/>
                  </a:lnTo>
                  <a:lnTo>
                    <a:pt x="609600" y="731519"/>
                  </a:lnTo>
                  <a:lnTo>
                    <a:pt x="609600" y="0"/>
                  </a:lnTo>
                  <a:close/>
                </a:path>
              </a:pathLst>
            </a:custGeom>
            <a:solidFill>
              <a:srgbClr val="FF9999"/>
            </a:solidFill>
          </p:spPr>
          <p:txBody>
            <a:bodyPr wrap="square" lIns="0" tIns="0" rIns="0" bIns="0" rtlCol="0"/>
            <a:lstStyle/>
            <a:p>
              <a:endParaRPr/>
            </a:p>
          </p:txBody>
        </p:sp>
        <p:sp>
          <p:nvSpPr>
            <p:cNvPr id="55" name="object 55"/>
            <p:cNvSpPr/>
            <p:nvPr/>
          </p:nvSpPr>
          <p:spPr>
            <a:xfrm>
              <a:off x="9997439" y="7284721"/>
              <a:ext cx="609600" cy="731520"/>
            </a:xfrm>
            <a:custGeom>
              <a:avLst/>
              <a:gdLst/>
              <a:ahLst/>
              <a:cxnLst/>
              <a:rect l="l" t="t" r="r" b="b"/>
              <a:pathLst>
                <a:path w="609600" h="731520">
                  <a:moveTo>
                    <a:pt x="0" y="731518"/>
                  </a:moveTo>
                  <a:lnTo>
                    <a:pt x="0" y="0"/>
                  </a:lnTo>
                  <a:lnTo>
                    <a:pt x="609598" y="0"/>
                  </a:lnTo>
                  <a:lnTo>
                    <a:pt x="609598" y="731518"/>
                  </a:lnTo>
                  <a:lnTo>
                    <a:pt x="0" y="731518"/>
                  </a:lnTo>
                  <a:close/>
                </a:path>
              </a:pathLst>
            </a:custGeom>
            <a:ln w="15239">
              <a:solidFill>
                <a:srgbClr val="000000"/>
              </a:solidFill>
            </a:ln>
          </p:spPr>
          <p:txBody>
            <a:bodyPr wrap="square" lIns="0" tIns="0" rIns="0" bIns="0" rtlCol="0"/>
            <a:lstStyle/>
            <a:p>
              <a:endParaRPr/>
            </a:p>
          </p:txBody>
        </p:sp>
      </p:grpSp>
      <p:sp>
        <p:nvSpPr>
          <p:cNvPr id="56" name="object 56"/>
          <p:cNvSpPr txBox="1"/>
          <p:nvPr/>
        </p:nvSpPr>
        <p:spPr>
          <a:xfrm>
            <a:off x="10170124" y="7263955"/>
            <a:ext cx="264795" cy="772795"/>
          </a:xfrm>
          <a:prstGeom prst="rect">
            <a:avLst/>
          </a:prstGeom>
        </p:spPr>
        <p:txBody>
          <a:bodyPr vert="vert270" wrap="square" lIns="0" tIns="5715" rIns="0" bIns="0" rtlCol="0">
            <a:spAutoFit/>
          </a:bodyPr>
          <a:lstStyle/>
          <a:p>
            <a:pPr marL="12700">
              <a:lnSpc>
                <a:spcPct val="100000"/>
              </a:lnSpc>
              <a:spcBef>
                <a:spcPts val="45"/>
              </a:spcBef>
            </a:pPr>
            <a:r>
              <a:rPr sz="1600" spc="45" dirty="0">
                <a:latin typeface="Trebuchet MS"/>
                <a:cs typeface="Trebuchet MS"/>
              </a:rPr>
              <a:t>request</a:t>
            </a:r>
            <a:endParaRPr sz="1600">
              <a:latin typeface="Trebuchet MS"/>
              <a:cs typeface="Trebuchet MS"/>
            </a:endParaRPr>
          </a:p>
        </p:txBody>
      </p:sp>
      <p:grpSp>
        <p:nvGrpSpPr>
          <p:cNvPr id="57" name="object 57"/>
          <p:cNvGrpSpPr/>
          <p:nvPr/>
        </p:nvGrpSpPr>
        <p:grpSpPr>
          <a:xfrm>
            <a:off x="10721340" y="7886700"/>
            <a:ext cx="2087880" cy="137160"/>
            <a:chOff x="10721340" y="7886700"/>
            <a:chExt cx="2087880" cy="137160"/>
          </a:xfrm>
        </p:grpSpPr>
        <p:sp>
          <p:nvSpPr>
            <p:cNvPr id="58" name="object 58"/>
            <p:cNvSpPr/>
            <p:nvPr/>
          </p:nvSpPr>
          <p:spPr>
            <a:xfrm>
              <a:off x="10728960" y="7894319"/>
              <a:ext cx="609600" cy="121920"/>
            </a:xfrm>
            <a:custGeom>
              <a:avLst/>
              <a:gdLst/>
              <a:ahLst/>
              <a:cxnLst/>
              <a:rect l="l" t="t" r="r" b="b"/>
              <a:pathLst>
                <a:path w="609600" h="121920">
                  <a:moveTo>
                    <a:pt x="609600" y="0"/>
                  </a:moveTo>
                  <a:lnTo>
                    <a:pt x="0" y="0"/>
                  </a:lnTo>
                  <a:lnTo>
                    <a:pt x="0" y="121919"/>
                  </a:lnTo>
                  <a:lnTo>
                    <a:pt x="609600" y="121919"/>
                  </a:lnTo>
                  <a:lnTo>
                    <a:pt x="609600" y="0"/>
                  </a:lnTo>
                  <a:close/>
                </a:path>
              </a:pathLst>
            </a:custGeom>
            <a:solidFill>
              <a:srgbClr val="FF9999"/>
            </a:solidFill>
          </p:spPr>
          <p:txBody>
            <a:bodyPr wrap="square" lIns="0" tIns="0" rIns="0" bIns="0" rtlCol="0"/>
            <a:lstStyle/>
            <a:p>
              <a:endParaRPr/>
            </a:p>
          </p:txBody>
        </p:sp>
        <p:sp>
          <p:nvSpPr>
            <p:cNvPr id="59" name="object 59"/>
            <p:cNvSpPr/>
            <p:nvPr/>
          </p:nvSpPr>
          <p:spPr>
            <a:xfrm>
              <a:off x="10728960" y="7894319"/>
              <a:ext cx="609600" cy="121920"/>
            </a:xfrm>
            <a:custGeom>
              <a:avLst/>
              <a:gdLst/>
              <a:ahLst/>
              <a:cxnLst/>
              <a:rect l="l" t="t" r="r" b="b"/>
              <a:pathLst>
                <a:path w="609600" h="121920">
                  <a:moveTo>
                    <a:pt x="0" y="121919"/>
                  </a:moveTo>
                  <a:lnTo>
                    <a:pt x="0" y="0"/>
                  </a:lnTo>
                  <a:lnTo>
                    <a:pt x="609598" y="0"/>
                  </a:lnTo>
                  <a:lnTo>
                    <a:pt x="609598" y="121919"/>
                  </a:lnTo>
                  <a:lnTo>
                    <a:pt x="0" y="121919"/>
                  </a:lnTo>
                  <a:close/>
                </a:path>
              </a:pathLst>
            </a:custGeom>
            <a:ln w="15239">
              <a:solidFill>
                <a:srgbClr val="000000"/>
              </a:solidFill>
            </a:ln>
          </p:spPr>
          <p:txBody>
            <a:bodyPr wrap="square" lIns="0" tIns="0" rIns="0" bIns="0" rtlCol="0"/>
            <a:lstStyle/>
            <a:p>
              <a:endParaRPr/>
            </a:p>
          </p:txBody>
        </p:sp>
        <p:sp>
          <p:nvSpPr>
            <p:cNvPr id="60" name="object 60"/>
            <p:cNvSpPr/>
            <p:nvPr/>
          </p:nvSpPr>
          <p:spPr>
            <a:xfrm>
              <a:off x="11460480" y="7894319"/>
              <a:ext cx="609600" cy="121920"/>
            </a:xfrm>
            <a:custGeom>
              <a:avLst/>
              <a:gdLst/>
              <a:ahLst/>
              <a:cxnLst/>
              <a:rect l="l" t="t" r="r" b="b"/>
              <a:pathLst>
                <a:path w="609600" h="121920">
                  <a:moveTo>
                    <a:pt x="609600" y="0"/>
                  </a:moveTo>
                  <a:lnTo>
                    <a:pt x="0" y="0"/>
                  </a:lnTo>
                  <a:lnTo>
                    <a:pt x="0" y="121919"/>
                  </a:lnTo>
                  <a:lnTo>
                    <a:pt x="609600" y="121919"/>
                  </a:lnTo>
                  <a:lnTo>
                    <a:pt x="609600" y="0"/>
                  </a:lnTo>
                  <a:close/>
                </a:path>
              </a:pathLst>
            </a:custGeom>
            <a:solidFill>
              <a:srgbClr val="FF9999"/>
            </a:solidFill>
          </p:spPr>
          <p:txBody>
            <a:bodyPr wrap="square" lIns="0" tIns="0" rIns="0" bIns="0" rtlCol="0"/>
            <a:lstStyle/>
            <a:p>
              <a:endParaRPr/>
            </a:p>
          </p:txBody>
        </p:sp>
        <p:sp>
          <p:nvSpPr>
            <p:cNvPr id="61" name="object 61"/>
            <p:cNvSpPr/>
            <p:nvPr/>
          </p:nvSpPr>
          <p:spPr>
            <a:xfrm>
              <a:off x="11460480" y="7894319"/>
              <a:ext cx="609600" cy="121920"/>
            </a:xfrm>
            <a:custGeom>
              <a:avLst/>
              <a:gdLst/>
              <a:ahLst/>
              <a:cxnLst/>
              <a:rect l="l" t="t" r="r" b="b"/>
              <a:pathLst>
                <a:path w="609600" h="121920">
                  <a:moveTo>
                    <a:pt x="0" y="121919"/>
                  </a:moveTo>
                  <a:lnTo>
                    <a:pt x="0" y="0"/>
                  </a:lnTo>
                  <a:lnTo>
                    <a:pt x="609598" y="0"/>
                  </a:lnTo>
                  <a:lnTo>
                    <a:pt x="609598" y="121919"/>
                  </a:lnTo>
                  <a:lnTo>
                    <a:pt x="0" y="121919"/>
                  </a:lnTo>
                  <a:close/>
                </a:path>
              </a:pathLst>
            </a:custGeom>
            <a:ln w="15239">
              <a:solidFill>
                <a:srgbClr val="000000"/>
              </a:solidFill>
            </a:ln>
          </p:spPr>
          <p:txBody>
            <a:bodyPr wrap="square" lIns="0" tIns="0" rIns="0" bIns="0" rtlCol="0"/>
            <a:lstStyle/>
            <a:p>
              <a:endParaRPr/>
            </a:p>
          </p:txBody>
        </p:sp>
        <p:sp>
          <p:nvSpPr>
            <p:cNvPr id="62" name="object 62"/>
            <p:cNvSpPr/>
            <p:nvPr/>
          </p:nvSpPr>
          <p:spPr>
            <a:xfrm>
              <a:off x="12192000" y="7894319"/>
              <a:ext cx="609600" cy="121920"/>
            </a:xfrm>
            <a:custGeom>
              <a:avLst/>
              <a:gdLst/>
              <a:ahLst/>
              <a:cxnLst/>
              <a:rect l="l" t="t" r="r" b="b"/>
              <a:pathLst>
                <a:path w="609600" h="121920">
                  <a:moveTo>
                    <a:pt x="609600" y="0"/>
                  </a:moveTo>
                  <a:lnTo>
                    <a:pt x="0" y="0"/>
                  </a:lnTo>
                  <a:lnTo>
                    <a:pt x="0" y="121919"/>
                  </a:lnTo>
                  <a:lnTo>
                    <a:pt x="609600" y="121919"/>
                  </a:lnTo>
                  <a:lnTo>
                    <a:pt x="609600" y="0"/>
                  </a:lnTo>
                  <a:close/>
                </a:path>
              </a:pathLst>
            </a:custGeom>
            <a:solidFill>
              <a:srgbClr val="FF9999"/>
            </a:solidFill>
          </p:spPr>
          <p:txBody>
            <a:bodyPr wrap="square" lIns="0" tIns="0" rIns="0" bIns="0" rtlCol="0"/>
            <a:lstStyle/>
            <a:p>
              <a:endParaRPr/>
            </a:p>
          </p:txBody>
        </p:sp>
        <p:sp>
          <p:nvSpPr>
            <p:cNvPr id="63" name="object 63"/>
            <p:cNvSpPr/>
            <p:nvPr/>
          </p:nvSpPr>
          <p:spPr>
            <a:xfrm>
              <a:off x="12192000" y="7894319"/>
              <a:ext cx="609600" cy="121920"/>
            </a:xfrm>
            <a:custGeom>
              <a:avLst/>
              <a:gdLst/>
              <a:ahLst/>
              <a:cxnLst/>
              <a:rect l="l" t="t" r="r" b="b"/>
              <a:pathLst>
                <a:path w="609600" h="121920">
                  <a:moveTo>
                    <a:pt x="0" y="121919"/>
                  </a:moveTo>
                  <a:lnTo>
                    <a:pt x="0" y="0"/>
                  </a:lnTo>
                  <a:lnTo>
                    <a:pt x="609598" y="0"/>
                  </a:lnTo>
                  <a:lnTo>
                    <a:pt x="609598" y="121919"/>
                  </a:lnTo>
                  <a:lnTo>
                    <a:pt x="0" y="121919"/>
                  </a:lnTo>
                  <a:close/>
                </a:path>
              </a:pathLst>
            </a:custGeom>
            <a:ln w="15239">
              <a:solidFill>
                <a:srgbClr val="000000"/>
              </a:solidFill>
            </a:ln>
          </p:spPr>
          <p:txBody>
            <a:bodyPr wrap="square" lIns="0" tIns="0" rIns="0" bIns="0" rtlCol="0"/>
            <a:lstStyle/>
            <a:p>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519024C-6FEC-6DB4-E87F-29189A763969}"/>
              </a:ext>
            </a:extLst>
          </p:cNvPr>
          <p:cNvSpPr txBox="1">
            <a:spLocks noChangeArrowheads="1"/>
          </p:cNvSpPr>
          <p:nvPr/>
        </p:nvSpPr>
        <p:spPr>
          <a:xfrm>
            <a:off x="4800600" y="762000"/>
            <a:ext cx="9448800" cy="784830"/>
          </a:xfrm>
          <a:prstGeom prst="rect">
            <a:avLst/>
          </a:prstGeom>
        </p:spPr>
        <p:txBody>
          <a:bodyPr wrap="square" lIns="0" tIns="0" rIns="0" bIns="0">
            <a:spAutoFit/>
          </a:bodyPr>
          <a:lstStyle>
            <a:lvl1pPr>
              <a:defRPr sz="5100" b="1" i="0">
                <a:solidFill>
                  <a:schemeClr val="tx1"/>
                </a:solidFill>
                <a:latin typeface="Arial"/>
                <a:ea typeface="+mj-ea"/>
                <a:cs typeface="Arial"/>
              </a:defRPr>
            </a:lvl1pPr>
          </a:lstStyle>
          <a:p>
            <a:r>
              <a:rPr lang="en-US" altLang="en-US" dirty="0"/>
              <a:t>Smoothing</a:t>
            </a:r>
          </a:p>
        </p:txBody>
      </p:sp>
      <p:sp>
        <p:nvSpPr>
          <p:cNvPr id="5" name="Rectangle 3">
            <a:extLst>
              <a:ext uri="{FF2B5EF4-FFF2-40B4-BE49-F238E27FC236}">
                <a16:creationId xmlns:a16="http://schemas.microsoft.com/office/drawing/2014/main" id="{518EE60D-E18A-1F75-F93D-F02C54ADE201}"/>
              </a:ext>
            </a:extLst>
          </p:cNvPr>
          <p:cNvSpPr txBox="1">
            <a:spLocks noChangeArrowheads="1"/>
          </p:cNvSpPr>
          <p:nvPr/>
        </p:nvSpPr>
        <p:spPr>
          <a:xfrm>
            <a:off x="838200" y="2209800"/>
            <a:ext cx="11506200" cy="4045403"/>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lnSpc>
                <a:spcPct val="80000"/>
              </a:lnSpc>
              <a:buFont typeface="Arial" panose="020B0604020202020204" pitchFamily="34" charset="0"/>
              <a:buChar char="•"/>
            </a:pPr>
            <a:r>
              <a:rPr lang="en-US" altLang="en-US" sz="2800" dirty="0"/>
              <a:t>Since there are a combinatorial number of possible word sequences, many rare (but not impossible) combinations never occur in training, so MLE incorrectly assigns zero to many parameters (a.k.a. </a:t>
            </a:r>
            <a:r>
              <a:rPr lang="en-US" altLang="en-US" sz="2800" b="1" i="1" dirty="0"/>
              <a:t>sparse data</a:t>
            </a:r>
            <a:r>
              <a:rPr lang="en-US" altLang="en-US" sz="2800" dirty="0"/>
              <a:t>).</a:t>
            </a:r>
          </a:p>
          <a:p>
            <a:pPr marL="457200" indent="-457200">
              <a:lnSpc>
                <a:spcPct val="80000"/>
              </a:lnSpc>
              <a:buFont typeface="Arial" panose="020B0604020202020204" pitchFamily="34" charset="0"/>
              <a:buChar char="•"/>
            </a:pPr>
            <a:endParaRPr lang="en-US" altLang="en-US" sz="2800" dirty="0"/>
          </a:p>
          <a:p>
            <a:pPr marL="457200" indent="-457200">
              <a:lnSpc>
                <a:spcPct val="80000"/>
              </a:lnSpc>
              <a:buFont typeface="Arial" panose="020B0604020202020204" pitchFamily="34" charset="0"/>
              <a:buChar char="•"/>
            </a:pPr>
            <a:r>
              <a:rPr lang="en-US" altLang="en-US" sz="2800" dirty="0"/>
              <a:t>If a new combination occurs during testing, it is given a probability of zero and the entire sequence gets a probability of zero (i.e. infinite perplexity).</a:t>
            </a:r>
          </a:p>
          <a:p>
            <a:pPr marL="457200" indent="-457200">
              <a:lnSpc>
                <a:spcPct val="80000"/>
              </a:lnSpc>
              <a:buFont typeface="Arial" panose="020B0604020202020204" pitchFamily="34" charset="0"/>
              <a:buChar char="•"/>
            </a:pPr>
            <a:endParaRPr lang="en-US" altLang="en-US" sz="2800" dirty="0"/>
          </a:p>
          <a:p>
            <a:pPr marL="457200" indent="-457200">
              <a:lnSpc>
                <a:spcPct val="80000"/>
              </a:lnSpc>
              <a:buFont typeface="Arial" panose="020B0604020202020204" pitchFamily="34" charset="0"/>
              <a:buChar char="•"/>
            </a:pPr>
            <a:r>
              <a:rPr lang="en-US" altLang="en-US" sz="2800" dirty="0"/>
              <a:t>In practice, parameters are </a:t>
            </a:r>
            <a:r>
              <a:rPr lang="en-US" altLang="en-US" sz="2800" b="1" i="1" dirty="0"/>
              <a:t>smoothed</a:t>
            </a:r>
            <a:r>
              <a:rPr lang="en-US" altLang="en-US" sz="2800" dirty="0"/>
              <a:t> (a.k.a. </a:t>
            </a:r>
            <a:r>
              <a:rPr lang="en-US" altLang="en-US" sz="2800" b="1" i="1" dirty="0"/>
              <a:t>regularized</a:t>
            </a:r>
            <a:r>
              <a:rPr lang="en-US" altLang="en-US" sz="2800" dirty="0"/>
              <a:t>) to reassign some probability mass to unseen events.</a:t>
            </a:r>
          </a:p>
          <a:p>
            <a:pPr marL="457200" indent="-457200">
              <a:lnSpc>
                <a:spcPct val="80000"/>
              </a:lnSpc>
              <a:buFont typeface="Arial" panose="020B0604020202020204" pitchFamily="34" charset="0"/>
              <a:buChar char="•"/>
            </a:pPr>
            <a:endParaRPr lang="en-US" altLang="en-US" sz="2800" dirty="0"/>
          </a:p>
          <a:p>
            <a:pPr lvl="1">
              <a:lnSpc>
                <a:spcPct val="80000"/>
              </a:lnSpc>
            </a:pPr>
            <a:r>
              <a:rPr lang="en-US" altLang="en-US" sz="2400" dirty="0"/>
              <a:t>Adding probability mass to unseen events requires removing it from seen ones (</a:t>
            </a:r>
            <a:r>
              <a:rPr lang="en-US" altLang="en-US" sz="2400" b="1" i="1" dirty="0"/>
              <a:t>discounting</a:t>
            </a:r>
            <a:r>
              <a:rPr lang="en-US" altLang="en-US" sz="2400" dirty="0"/>
              <a:t>) in order to maintain a joint distribution that sums to 1.</a:t>
            </a:r>
          </a:p>
        </p:txBody>
      </p:sp>
      <p:grpSp>
        <p:nvGrpSpPr>
          <p:cNvPr id="6" name="object 3">
            <a:extLst>
              <a:ext uri="{FF2B5EF4-FFF2-40B4-BE49-F238E27FC236}">
                <a16:creationId xmlns:a16="http://schemas.microsoft.com/office/drawing/2014/main" id="{25A2A429-7A9E-DB48-9A0A-18EE5B223E2A}"/>
              </a:ext>
            </a:extLst>
          </p:cNvPr>
          <p:cNvGrpSpPr/>
          <p:nvPr/>
        </p:nvGrpSpPr>
        <p:grpSpPr>
          <a:xfrm>
            <a:off x="-7623" y="-7619"/>
            <a:ext cx="88900" cy="8244840"/>
            <a:chOff x="-7623" y="-7619"/>
            <a:chExt cx="88900" cy="8244840"/>
          </a:xfrm>
        </p:grpSpPr>
        <p:sp>
          <p:nvSpPr>
            <p:cNvPr id="7" name="object 4">
              <a:extLst>
                <a:ext uri="{FF2B5EF4-FFF2-40B4-BE49-F238E27FC236}">
                  <a16:creationId xmlns:a16="http://schemas.microsoft.com/office/drawing/2014/main" id="{6FDBDD62-3328-4E3E-9C74-0A56617DEC73}"/>
                </a:ext>
              </a:extLst>
            </p:cNvPr>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8" name="object 5">
              <a:extLst>
                <a:ext uri="{FF2B5EF4-FFF2-40B4-BE49-F238E27FC236}">
                  <a16:creationId xmlns:a16="http://schemas.microsoft.com/office/drawing/2014/main" id="{689C9D8A-4472-BE08-70B1-42D942B93910}"/>
                </a:ext>
              </a:extLst>
            </p:cNvPr>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Tree>
    <p:extLst>
      <p:ext uri="{BB962C8B-B14F-4D97-AF65-F5344CB8AC3E}">
        <p14:creationId xmlns:p14="http://schemas.microsoft.com/office/powerpoint/2010/main" val="2342666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sz="1600"/>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sz="1600"/>
            </a:p>
          </p:txBody>
        </p:sp>
      </p:grpSp>
      <p:sp>
        <p:nvSpPr>
          <p:cNvPr id="7" name="object 7"/>
          <p:cNvSpPr txBox="1"/>
          <p:nvPr/>
        </p:nvSpPr>
        <p:spPr>
          <a:xfrm>
            <a:off x="1257953" y="1676400"/>
            <a:ext cx="11454130" cy="5385833"/>
          </a:xfrm>
          <a:prstGeom prst="rect">
            <a:avLst/>
          </a:prstGeom>
        </p:spPr>
        <p:txBody>
          <a:bodyPr vert="horz" wrap="square" lIns="0" tIns="11430" rIns="0" bIns="0" rtlCol="0">
            <a:spAutoFit/>
          </a:bodyPr>
          <a:lstStyle/>
          <a:p>
            <a:pPr marL="457200" indent="-457200">
              <a:lnSpc>
                <a:spcPct val="90000"/>
              </a:lnSpc>
              <a:buFont typeface="Arial" panose="020B0604020202020204" pitchFamily="34" charset="0"/>
              <a:buChar char="•"/>
            </a:pPr>
            <a:r>
              <a:rPr lang="en-US" altLang="en-US" sz="2800" dirty="0"/>
              <a:t>Speech recognition</a:t>
            </a:r>
          </a:p>
          <a:p>
            <a:pPr lvl="1">
              <a:lnSpc>
                <a:spcPct val="90000"/>
              </a:lnSpc>
            </a:pPr>
            <a:r>
              <a:rPr lang="en-US" altLang="en-US" sz="2400" dirty="0"/>
              <a:t>	</a:t>
            </a:r>
            <a:r>
              <a:rPr lang="en-US" altLang="en-US" sz="2400" dirty="0">
                <a:solidFill>
                  <a:srgbClr val="00B050"/>
                </a:solidFill>
              </a:rPr>
              <a:t>- “I ate a cherry” is a more likely sentence than “Eye eight uh Jerry”</a:t>
            </a:r>
          </a:p>
          <a:p>
            <a:pPr lvl="1">
              <a:lnSpc>
                <a:spcPct val="90000"/>
              </a:lnSpc>
            </a:pPr>
            <a:r>
              <a:rPr lang="en-US" altLang="en-US" sz="2400" dirty="0">
                <a:solidFill>
                  <a:srgbClr val="00B050"/>
                </a:solidFill>
              </a:rPr>
              <a:t> </a:t>
            </a:r>
          </a:p>
          <a:p>
            <a:pPr marL="457200" indent="-457200">
              <a:lnSpc>
                <a:spcPct val="90000"/>
              </a:lnSpc>
              <a:buFont typeface="Arial" panose="020B0604020202020204" pitchFamily="34" charset="0"/>
              <a:buChar char="•"/>
            </a:pPr>
            <a:r>
              <a:rPr lang="en-US" altLang="en-US" sz="2800" dirty="0"/>
              <a:t>OCR &amp; Handwriting recognition</a:t>
            </a:r>
          </a:p>
          <a:p>
            <a:pPr lvl="1">
              <a:lnSpc>
                <a:spcPct val="90000"/>
              </a:lnSpc>
            </a:pPr>
            <a:r>
              <a:rPr lang="en-US" altLang="en-US" sz="2400" dirty="0"/>
              <a:t>	</a:t>
            </a:r>
            <a:r>
              <a:rPr lang="en-US" altLang="en-US" sz="2400" dirty="0">
                <a:solidFill>
                  <a:srgbClr val="00B050"/>
                </a:solidFill>
              </a:rPr>
              <a:t>- More probable sentences are more likely correct readings.</a:t>
            </a:r>
          </a:p>
          <a:p>
            <a:pPr lvl="1">
              <a:lnSpc>
                <a:spcPct val="90000"/>
              </a:lnSpc>
            </a:pPr>
            <a:endParaRPr lang="en-US" altLang="en-US" sz="2400" dirty="0"/>
          </a:p>
          <a:p>
            <a:pPr marL="457200" indent="-457200">
              <a:lnSpc>
                <a:spcPct val="90000"/>
              </a:lnSpc>
              <a:buFont typeface="Arial" panose="020B0604020202020204" pitchFamily="34" charset="0"/>
              <a:buChar char="•"/>
            </a:pPr>
            <a:r>
              <a:rPr lang="en-US" altLang="en-US" sz="2800" dirty="0"/>
              <a:t>Machine translation</a:t>
            </a:r>
          </a:p>
          <a:p>
            <a:pPr lvl="1">
              <a:lnSpc>
                <a:spcPct val="90000"/>
              </a:lnSpc>
            </a:pPr>
            <a:r>
              <a:rPr lang="en-US" altLang="en-US" sz="2400" dirty="0"/>
              <a:t>	</a:t>
            </a:r>
            <a:r>
              <a:rPr lang="en-US" altLang="en-US" sz="2400" dirty="0">
                <a:solidFill>
                  <a:srgbClr val="00B050"/>
                </a:solidFill>
              </a:rPr>
              <a:t>- More likely sentences are probably better translations.</a:t>
            </a:r>
          </a:p>
          <a:p>
            <a:pPr lvl="1">
              <a:lnSpc>
                <a:spcPct val="90000"/>
              </a:lnSpc>
            </a:pPr>
            <a:endParaRPr lang="en-US" altLang="en-US" sz="2400" dirty="0"/>
          </a:p>
          <a:p>
            <a:pPr marL="457200" indent="-457200">
              <a:lnSpc>
                <a:spcPct val="90000"/>
              </a:lnSpc>
              <a:buFont typeface="Arial" panose="020B0604020202020204" pitchFamily="34" charset="0"/>
              <a:buChar char="•"/>
            </a:pPr>
            <a:r>
              <a:rPr lang="en-US" altLang="en-US" sz="2800" dirty="0"/>
              <a:t>Generation</a:t>
            </a:r>
          </a:p>
          <a:p>
            <a:pPr lvl="1">
              <a:lnSpc>
                <a:spcPct val="90000"/>
              </a:lnSpc>
            </a:pPr>
            <a:r>
              <a:rPr lang="en-US" altLang="en-US" sz="2400" dirty="0"/>
              <a:t>	</a:t>
            </a:r>
            <a:r>
              <a:rPr lang="en-US" altLang="en-US" sz="2400" dirty="0">
                <a:solidFill>
                  <a:srgbClr val="00B050"/>
                </a:solidFill>
              </a:rPr>
              <a:t>- More likely sentences are probably better NL generations. </a:t>
            </a:r>
          </a:p>
          <a:p>
            <a:pPr lvl="1">
              <a:lnSpc>
                <a:spcPct val="90000"/>
              </a:lnSpc>
            </a:pPr>
            <a:r>
              <a:rPr lang="en-US" altLang="en-US" sz="2400" dirty="0"/>
              <a:t> </a:t>
            </a:r>
          </a:p>
          <a:p>
            <a:pPr marL="457200" indent="-457200">
              <a:lnSpc>
                <a:spcPct val="90000"/>
              </a:lnSpc>
              <a:buFont typeface="Arial" panose="020B0604020202020204" pitchFamily="34" charset="0"/>
              <a:buChar char="•"/>
            </a:pPr>
            <a:r>
              <a:rPr lang="en-US" altLang="en-US" sz="2800" dirty="0"/>
              <a:t>Context sensitive spelling correction	</a:t>
            </a:r>
          </a:p>
          <a:p>
            <a:pPr lvl="1">
              <a:lnSpc>
                <a:spcPct val="90000"/>
              </a:lnSpc>
            </a:pPr>
            <a:r>
              <a:rPr lang="en-US" altLang="en-US" sz="2400" dirty="0"/>
              <a:t>	</a:t>
            </a:r>
            <a:r>
              <a:rPr lang="en-US" altLang="en-US" sz="2400" dirty="0">
                <a:solidFill>
                  <a:srgbClr val="00B050"/>
                </a:solidFill>
              </a:rPr>
              <a:t>- “Their are problems with this sentence.”</a:t>
            </a:r>
          </a:p>
          <a:p>
            <a:pPr marL="574675" marR="53975" indent="-549275">
              <a:lnSpc>
                <a:spcPct val="100499"/>
              </a:lnSpc>
              <a:spcBef>
                <a:spcPts val="90"/>
              </a:spcBef>
              <a:buClr>
                <a:srgbClr val="CC0000"/>
              </a:buClr>
              <a:buFont typeface="Times New Roman"/>
              <a:buChar char="•"/>
              <a:tabLst>
                <a:tab pos="574675" algn="l"/>
              </a:tabLst>
            </a:pPr>
            <a:endParaRPr lang="en-US" sz="2800" dirty="0">
              <a:latin typeface="Carlito"/>
              <a:cs typeface="Carlito"/>
            </a:endParaRPr>
          </a:p>
        </p:txBody>
      </p:sp>
      <p:sp>
        <p:nvSpPr>
          <p:cNvPr id="13" name="Title 12">
            <a:extLst>
              <a:ext uri="{FF2B5EF4-FFF2-40B4-BE49-F238E27FC236}">
                <a16:creationId xmlns:a16="http://schemas.microsoft.com/office/drawing/2014/main" id="{08457D02-AA0A-398F-123B-AB223E176C31}"/>
              </a:ext>
            </a:extLst>
          </p:cNvPr>
          <p:cNvSpPr>
            <a:spLocks noGrp="1"/>
          </p:cNvSpPr>
          <p:nvPr>
            <p:ph type="title"/>
          </p:nvPr>
        </p:nvSpPr>
        <p:spPr>
          <a:xfrm>
            <a:off x="1143000" y="381000"/>
            <a:ext cx="11583035" cy="738664"/>
          </a:xfrm>
        </p:spPr>
        <p:txBody>
          <a:bodyPr/>
          <a:lstStyle/>
          <a:p>
            <a:r>
              <a:rPr lang="en-US" sz="4800" dirty="0"/>
              <a:t>Uses of Language models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pic>
        <p:nvPicPr>
          <p:cNvPr id="24580" name="Picture 4" descr="Learning Approximation and Estimation | Math - YouTube">
            <a:extLst>
              <a:ext uri="{FF2B5EF4-FFF2-40B4-BE49-F238E27FC236}">
                <a16:creationId xmlns:a16="http://schemas.microsoft.com/office/drawing/2014/main" id="{9C3212EE-5E7B-2EA0-A5F3-E2C88A02E7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729" r="8183"/>
          <a:stretch/>
        </p:blipFill>
        <p:spPr bwMode="auto">
          <a:xfrm>
            <a:off x="8272674" y="-18490"/>
            <a:ext cx="6357726" cy="149065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
            <a:extLst>
              <a:ext uri="{FF2B5EF4-FFF2-40B4-BE49-F238E27FC236}">
                <a16:creationId xmlns:a16="http://schemas.microsoft.com/office/drawing/2014/main" id="{46A5D32D-C442-8022-72D5-6CB028D80B80}"/>
              </a:ext>
            </a:extLst>
          </p:cNvPr>
          <p:cNvSpPr txBox="1">
            <a:spLocks noChangeArrowheads="1"/>
          </p:cNvSpPr>
          <p:nvPr/>
        </p:nvSpPr>
        <p:spPr>
          <a:xfrm>
            <a:off x="685800" y="228600"/>
            <a:ext cx="7772400" cy="990600"/>
          </a:xfrm>
          <a:prstGeom prst="rect">
            <a:avLst/>
          </a:prstGeom>
        </p:spPr>
        <p:txBody>
          <a:bodyPr wrap="square" lIns="0" tIns="0" rIns="0" bIns="0">
            <a:spAutoFit/>
          </a:bodyPr>
          <a:lstStyle>
            <a:lvl1pPr>
              <a:defRPr sz="5100" b="1" i="0">
                <a:solidFill>
                  <a:schemeClr val="tx1"/>
                </a:solidFill>
                <a:latin typeface="Arial"/>
                <a:ea typeface="+mj-ea"/>
                <a:cs typeface="Arial"/>
              </a:defRPr>
            </a:lvl1pPr>
          </a:lstStyle>
          <a:p>
            <a:r>
              <a:rPr lang="en-US" altLang="en-US"/>
              <a:t>Laplace (Add-One) Smoothing</a:t>
            </a:r>
          </a:p>
        </p:txBody>
      </p:sp>
      <p:sp>
        <p:nvSpPr>
          <p:cNvPr id="22" name="Rectangle 3">
            <a:extLst>
              <a:ext uri="{FF2B5EF4-FFF2-40B4-BE49-F238E27FC236}">
                <a16:creationId xmlns:a16="http://schemas.microsoft.com/office/drawing/2014/main" id="{42B9BA7E-9DF1-862B-7799-DFA238825FA7}"/>
              </a:ext>
            </a:extLst>
          </p:cNvPr>
          <p:cNvSpPr txBox="1">
            <a:spLocks noChangeArrowheads="1"/>
          </p:cNvSpPr>
          <p:nvPr/>
        </p:nvSpPr>
        <p:spPr>
          <a:xfrm>
            <a:off x="685800" y="2351087"/>
            <a:ext cx="11889740" cy="3877985"/>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lnSpc>
                <a:spcPct val="90000"/>
              </a:lnSpc>
              <a:buFont typeface="Arial" panose="020B0604020202020204" pitchFamily="34" charset="0"/>
              <a:buChar char="•"/>
            </a:pPr>
            <a:r>
              <a:rPr lang="en-US" altLang="en-US" sz="2800" dirty="0"/>
              <a:t>“Hallucinate” additional training data in which each possible N-gram occurs exactly once and adjust estimates accordingly.</a:t>
            </a:r>
          </a:p>
          <a:p>
            <a:pPr>
              <a:lnSpc>
                <a:spcPct val="90000"/>
              </a:lnSpc>
            </a:pPr>
            <a:endParaRPr lang="en-US" altLang="en-US" sz="2800" dirty="0"/>
          </a:p>
          <a:p>
            <a:pPr>
              <a:lnSpc>
                <a:spcPct val="90000"/>
              </a:lnSpc>
            </a:pPr>
            <a:endParaRPr lang="en-US" altLang="en-US" sz="2800" dirty="0"/>
          </a:p>
          <a:p>
            <a:pPr>
              <a:lnSpc>
                <a:spcPct val="90000"/>
              </a:lnSpc>
            </a:pPr>
            <a:endParaRPr lang="en-US" altLang="en-US" sz="2800" dirty="0"/>
          </a:p>
          <a:p>
            <a:pPr>
              <a:lnSpc>
                <a:spcPct val="90000"/>
              </a:lnSpc>
            </a:pPr>
            <a:r>
              <a:rPr lang="en-US" altLang="en-US" sz="2800" dirty="0"/>
              <a:t>   </a:t>
            </a:r>
          </a:p>
          <a:p>
            <a:pPr>
              <a:lnSpc>
                <a:spcPct val="90000"/>
              </a:lnSpc>
            </a:pPr>
            <a:endParaRPr lang="en-US" altLang="en-US" sz="2800" dirty="0"/>
          </a:p>
          <a:p>
            <a:pPr>
              <a:lnSpc>
                <a:spcPct val="90000"/>
              </a:lnSpc>
            </a:pPr>
            <a:endParaRPr lang="en-US" altLang="en-US" sz="2800" dirty="0"/>
          </a:p>
          <a:p>
            <a:pPr marL="457200" indent="-457200">
              <a:lnSpc>
                <a:spcPct val="90000"/>
              </a:lnSpc>
              <a:buFont typeface="Arial" panose="020B0604020202020204" pitchFamily="34" charset="0"/>
              <a:buChar char="•"/>
            </a:pPr>
            <a:r>
              <a:rPr lang="en-US" altLang="en-US" sz="2800" dirty="0"/>
              <a:t>where </a:t>
            </a:r>
            <a:r>
              <a:rPr lang="en-US" altLang="en-US" sz="2800" i="1" dirty="0"/>
              <a:t>V</a:t>
            </a:r>
            <a:r>
              <a:rPr lang="en-US" altLang="en-US" sz="2800" dirty="0"/>
              <a:t> is the total number of possible (N</a:t>
            </a:r>
            <a:r>
              <a:rPr lang="en-US" altLang="en-US" sz="2800" dirty="0">
                <a:sym typeface="Symbol" pitchFamily="2" charset="2"/>
              </a:rPr>
              <a:t>1)-grams (i.e. the vocabulary size for a bigram model).</a:t>
            </a:r>
          </a:p>
        </p:txBody>
      </p:sp>
      <p:graphicFrame>
        <p:nvGraphicFramePr>
          <p:cNvPr id="23" name="Object 4">
            <a:extLst>
              <a:ext uri="{FF2B5EF4-FFF2-40B4-BE49-F238E27FC236}">
                <a16:creationId xmlns:a16="http://schemas.microsoft.com/office/drawing/2014/main" id="{943A8B31-FD2D-0B30-BD3C-7473825A4B48}"/>
              </a:ext>
            </a:extLst>
          </p:cNvPr>
          <p:cNvGraphicFramePr>
            <a:graphicFrameLocks noChangeAspect="1"/>
          </p:cNvGraphicFramePr>
          <p:nvPr>
            <p:extLst>
              <p:ext uri="{D42A27DB-BD31-4B8C-83A1-F6EECF244321}">
                <p14:modId xmlns:p14="http://schemas.microsoft.com/office/powerpoint/2010/main" val="4077707724"/>
              </p:ext>
            </p:extLst>
          </p:nvPr>
        </p:nvGraphicFramePr>
        <p:xfrm>
          <a:off x="3873500" y="3451225"/>
          <a:ext cx="3244850" cy="811212"/>
        </p:xfrm>
        <a:graphic>
          <a:graphicData uri="http://schemas.openxmlformats.org/presentationml/2006/ole">
            <mc:AlternateContent xmlns:mc="http://schemas.openxmlformats.org/markup-compatibility/2006">
              <mc:Choice xmlns:v="urn:schemas-microsoft-com:vml" Requires="v">
                <p:oleObj name="Equation" r:id="rId4" imgW="39789100" imgH="9944100" progId="Equation.3">
                  <p:embed/>
                </p:oleObj>
              </mc:Choice>
              <mc:Fallback>
                <p:oleObj name="Equation" r:id="rId4" imgW="39789100" imgH="9944100" progId="Equation.3">
                  <p:embed/>
                  <p:pic>
                    <p:nvPicPr>
                      <p:cNvPr id="26628" name="Object 4">
                        <a:extLst>
                          <a:ext uri="{FF2B5EF4-FFF2-40B4-BE49-F238E27FC236}">
                            <a16:creationId xmlns:a16="http://schemas.microsoft.com/office/drawing/2014/main" id="{B78207B4-559E-A6B4-F03A-C4F730CC2C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3500" y="3451225"/>
                        <a:ext cx="3244850" cy="811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5">
            <a:extLst>
              <a:ext uri="{FF2B5EF4-FFF2-40B4-BE49-F238E27FC236}">
                <a16:creationId xmlns:a16="http://schemas.microsoft.com/office/drawing/2014/main" id="{4EA13A49-2C28-817D-680A-5039CE5C0A47}"/>
              </a:ext>
            </a:extLst>
          </p:cNvPr>
          <p:cNvGraphicFramePr>
            <a:graphicFrameLocks noChangeAspect="1"/>
          </p:cNvGraphicFramePr>
          <p:nvPr>
            <p:extLst>
              <p:ext uri="{D42A27DB-BD31-4B8C-83A1-F6EECF244321}">
                <p14:modId xmlns:p14="http://schemas.microsoft.com/office/powerpoint/2010/main" val="2728443618"/>
              </p:ext>
            </p:extLst>
          </p:nvPr>
        </p:nvGraphicFramePr>
        <p:xfrm>
          <a:off x="3916363" y="4268787"/>
          <a:ext cx="3711575" cy="852488"/>
        </p:xfrm>
        <a:graphic>
          <a:graphicData uri="http://schemas.openxmlformats.org/presentationml/2006/ole">
            <mc:AlternateContent xmlns:mc="http://schemas.openxmlformats.org/markup-compatibility/2006">
              <mc:Choice xmlns:v="urn:schemas-microsoft-com:vml" Requires="v">
                <p:oleObj name="Equation" r:id="rId6" imgW="45935900" imgH="10528300" progId="Equation.3">
                  <p:embed/>
                </p:oleObj>
              </mc:Choice>
              <mc:Fallback>
                <p:oleObj name="Equation" r:id="rId6" imgW="45935900" imgH="10528300" progId="Equation.3">
                  <p:embed/>
                  <p:pic>
                    <p:nvPicPr>
                      <p:cNvPr id="26629" name="Object 5">
                        <a:extLst>
                          <a:ext uri="{FF2B5EF4-FFF2-40B4-BE49-F238E27FC236}">
                            <a16:creationId xmlns:a16="http://schemas.microsoft.com/office/drawing/2014/main" id="{913BF9FF-EED7-5477-5F2E-DD69AEF9AE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6363" y="4268787"/>
                        <a:ext cx="3711575" cy="85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6">
            <a:extLst>
              <a:ext uri="{FF2B5EF4-FFF2-40B4-BE49-F238E27FC236}">
                <a16:creationId xmlns:a16="http://schemas.microsoft.com/office/drawing/2014/main" id="{830EC132-A9C8-580C-BE78-9FE570C79943}"/>
              </a:ext>
            </a:extLst>
          </p:cNvPr>
          <p:cNvSpPr txBox="1">
            <a:spLocks noChangeArrowheads="1"/>
          </p:cNvSpPr>
          <p:nvPr/>
        </p:nvSpPr>
        <p:spPr bwMode="auto">
          <a:xfrm>
            <a:off x="2373313" y="3613150"/>
            <a:ext cx="1263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400" b="1"/>
              <a:t>Bigram:</a:t>
            </a:r>
          </a:p>
        </p:txBody>
      </p:sp>
      <p:sp>
        <p:nvSpPr>
          <p:cNvPr id="26" name="Text Box 7">
            <a:extLst>
              <a:ext uri="{FF2B5EF4-FFF2-40B4-BE49-F238E27FC236}">
                <a16:creationId xmlns:a16="http://schemas.microsoft.com/office/drawing/2014/main" id="{8AA1AE84-8FE7-4E9B-60C8-72207614F095}"/>
              </a:ext>
            </a:extLst>
          </p:cNvPr>
          <p:cNvSpPr txBox="1">
            <a:spLocks noChangeArrowheads="1"/>
          </p:cNvSpPr>
          <p:nvPr/>
        </p:nvSpPr>
        <p:spPr bwMode="auto">
          <a:xfrm>
            <a:off x="2354263" y="4460875"/>
            <a:ext cx="1298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400" b="1"/>
              <a:t>N-gram:</a:t>
            </a:r>
          </a:p>
        </p:txBody>
      </p:sp>
      <p:sp>
        <p:nvSpPr>
          <p:cNvPr id="27" name="Rectangle 8">
            <a:extLst>
              <a:ext uri="{FF2B5EF4-FFF2-40B4-BE49-F238E27FC236}">
                <a16:creationId xmlns:a16="http://schemas.microsoft.com/office/drawing/2014/main" id="{62F62D5D-BC29-33C5-F8A9-824E1BF99299}"/>
              </a:ext>
            </a:extLst>
          </p:cNvPr>
          <p:cNvSpPr>
            <a:spLocks noChangeArrowheads="1"/>
          </p:cNvSpPr>
          <p:nvPr/>
        </p:nvSpPr>
        <p:spPr bwMode="auto">
          <a:xfrm>
            <a:off x="685800" y="6566693"/>
            <a:ext cx="11353164"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marL="457200" indent="-457200">
              <a:lnSpc>
                <a:spcPct val="90000"/>
              </a:lnSpc>
              <a:spcBef>
                <a:spcPct val="20000"/>
              </a:spcBef>
              <a:buClr>
                <a:srgbClr val="FF0000"/>
              </a:buClr>
              <a:buFont typeface="Arial" panose="020B0604020202020204" pitchFamily="34" charset="0"/>
              <a:buChar char="•"/>
            </a:pPr>
            <a:r>
              <a:rPr lang="en-US" altLang="en-US" sz="2800" dirty="0">
                <a:sym typeface="Symbol" pitchFamily="2" charset="2"/>
              </a:rPr>
              <a:t>Tends to reassign too much mass to unseen events, so can be adjusted to add 0&lt;&lt;1 (normalized by </a:t>
            </a:r>
            <a:r>
              <a:rPr lang="en-US" altLang="en-US" sz="2800" i="1" dirty="0">
                <a:sym typeface="Symbol" pitchFamily="2" charset="2"/>
              </a:rPr>
              <a:t>V</a:t>
            </a:r>
            <a:r>
              <a:rPr lang="en-US" altLang="en-US" sz="2800" dirty="0">
                <a:sym typeface="Symbol" pitchFamily="2" charset="2"/>
              </a:rPr>
              <a:t> instead of </a:t>
            </a:r>
            <a:r>
              <a:rPr lang="en-US" altLang="en-US" sz="2800" i="1" dirty="0">
                <a:sym typeface="Symbol" pitchFamily="2" charset="2"/>
              </a:rPr>
              <a:t>V</a:t>
            </a:r>
            <a:r>
              <a:rPr lang="en-US" altLang="en-US" sz="2800" dirty="0">
                <a:sym typeface="Symbol" pitchFamily="2" charset="2"/>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5602" name="Picture 2" descr="Maximum Likelihood Estimation Explained - Normal Distribution | by Marissa  Eppes | Towards Data Science">
            <a:extLst>
              <a:ext uri="{FF2B5EF4-FFF2-40B4-BE49-F238E27FC236}">
                <a16:creationId xmlns:a16="http://schemas.microsoft.com/office/drawing/2014/main" id="{0F019ECA-09DC-4248-8E0D-59C369E16537}"/>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6197" t="4059" r="19862" b="8703"/>
          <a:stretch/>
        </p:blipFill>
        <p:spPr bwMode="auto">
          <a:xfrm>
            <a:off x="914400" y="0"/>
            <a:ext cx="13106400" cy="894090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2057400" y="50195"/>
            <a:ext cx="11583035" cy="1812763"/>
          </a:xfrm>
          <a:prstGeom prst="rect">
            <a:avLst/>
          </a:prstGeom>
        </p:spPr>
        <p:txBody>
          <a:bodyPr vert="horz" wrap="square" lIns="0" tIns="996128" rIns="0" bIns="0" rtlCol="0">
            <a:spAutoFit/>
          </a:bodyPr>
          <a:lstStyle/>
          <a:p>
            <a:pPr marL="12700">
              <a:lnSpc>
                <a:spcPct val="100000"/>
              </a:lnSpc>
              <a:spcBef>
                <a:spcPts val="130"/>
              </a:spcBef>
            </a:pPr>
            <a:r>
              <a:rPr dirty="0">
                <a:latin typeface="Carlito"/>
                <a:cs typeface="Carlito"/>
              </a:rPr>
              <a:t>Maximum</a:t>
            </a:r>
            <a:r>
              <a:rPr spc="-35" dirty="0">
                <a:latin typeface="Carlito"/>
                <a:cs typeface="Carlito"/>
              </a:rPr>
              <a:t> </a:t>
            </a:r>
            <a:r>
              <a:rPr dirty="0">
                <a:latin typeface="Carlito"/>
                <a:cs typeface="Carlito"/>
              </a:rPr>
              <a:t>Likelihood</a:t>
            </a:r>
            <a:r>
              <a:rPr spc="-25" dirty="0">
                <a:latin typeface="Carlito"/>
                <a:cs typeface="Carlito"/>
              </a:rPr>
              <a:t> </a:t>
            </a:r>
            <a:r>
              <a:rPr spc="-10" dirty="0">
                <a:latin typeface="Carlito"/>
                <a:cs typeface="Carlito"/>
              </a:rPr>
              <a:t>Estimates</a:t>
            </a:r>
          </a:p>
        </p:txBody>
      </p:sp>
      <p:sp>
        <p:nvSpPr>
          <p:cNvPr id="7" name="object 7"/>
          <p:cNvSpPr txBox="1"/>
          <p:nvPr/>
        </p:nvSpPr>
        <p:spPr>
          <a:xfrm>
            <a:off x="621283" y="1974279"/>
            <a:ext cx="13304519" cy="5531485"/>
          </a:xfrm>
          <a:prstGeom prst="rect">
            <a:avLst/>
          </a:prstGeom>
        </p:spPr>
        <p:txBody>
          <a:bodyPr vert="horz" wrap="square" lIns="0" tIns="115570" rIns="0" bIns="0" rtlCol="0">
            <a:spAutoFit/>
          </a:bodyPr>
          <a:lstStyle/>
          <a:p>
            <a:pPr marL="561340" indent="-548640">
              <a:lnSpc>
                <a:spcPct val="100000"/>
              </a:lnSpc>
              <a:spcBef>
                <a:spcPts val="910"/>
              </a:spcBef>
              <a:buClr>
                <a:srgbClr val="CC0000"/>
              </a:buClr>
              <a:buFont typeface="Times New Roman"/>
              <a:buChar char="•"/>
              <a:tabLst>
                <a:tab pos="561340" algn="l"/>
              </a:tabLst>
            </a:pPr>
            <a:r>
              <a:rPr sz="3200" dirty="0">
                <a:latin typeface="Carlito"/>
                <a:cs typeface="Carlito"/>
              </a:rPr>
              <a:t>The</a:t>
            </a:r>
            <a:r>
              <a:rPr sz="3200" spc="-70" dirty="0">
                <a:latin typeface="Carlito"/>
                <a:cs typeface="Carlito"/>
              </a:rPr>
              <a:t> </a:t>
            </a:r>
            <a:r>
              <a:rPr sz="3200" dirty="0">
                <a:latin typeface="Carlito"/>
                <a:cs typeface="Carlito"/>
              </a:rPr>
              <a:t>maximum</a:t>
            </a:r>
            <a:r>
              <a:rPr sz="3200" spc="-70" dirty="0">
                <a:latin typeface="Carlito"/>
                <a:cs typeface="Carlito"/>
              </a:rPr>
              <a:t> </a:t>
            </a:r>
            <a:r>
              <a:rPr sz="3200" dirty="0">
                <a:latin typeface="Carlito"/>
                <a:cs typeface="Carlito"/>
              </a:rPr>
              <a:t>likelihood</a:t>
            </a:r>
            <a:r>
              <a:rPr sz="3200" spc="-65" dirty="0">
                <a:latin typeface="Carlito"/>
                <a:cs typeface="Carlito"/>
              </a:rPr>
              <a:t> </a:t>
            </a:r>
            <a:r>
              <a:rPr sz="3200" spc="-10" dirty="0">
                <a:latin typeface="Carlito"/>
                <a:cs typeface="Carlito"/>
              </a:rPr>
              <a:t>estimate</a:t>
            </a:r>
            <a:endParaRPr sz="3200" dirty="0">
              <a:latin typeface="Carlito"/>
              <a:cs typeface="Carlito"/>
            </a:endParaRPr>
          </a:p>
          <a:p>
            <a:pPr marL="1110615" lvl="1" indent="-365760">
              <a:lnSpc>
                <a:spcPct val="100000"/>
              </a:lnSpc>
              <a:spcBef>
                <a:spcPts val="740"/>
              </a:spcBef>
              <a:buFont typeface="Times New Roman"/>
              <a:buChar char="•"/>
              <a:tabLst>
                <a:tab pos="1110615" algn="l"/>
              </a:tabLst>
            </a:pPr>
            <a:r>
              <a:rPr sz="2850" dirty="0">
                <a:latin typeface="Carlito"/>
                <a:cs typeface="Carlito"/>
              </a:rPr>
              <a:t>of</a:t>
            </a:r>
            <a:r>
              <a:rPr sz="2850" spc="45" dirty="0">
                <a:latin typeface="Carlito"/>
                <a:cs typeface="Carlito"/>
              </a:rPr>
              <a:t> </a:t>
            </a:r>
            <a:r>
              <a:rPr sz="2850" dirty="0">
                <a:latin typeface="Carlito"/>
                <a:cs typeface="Carlito"/>
              </a:rPr>
              <a:t>some</a:t>
            </a:r>
            <a:r>
              <a:rPr sz="2850" spc="50" dirty="0">
                <a:latin typeface="Carlito"/>
                <a:cs typeface="Carlito"/>
              </a:rPr>
              <a:t> </a:t>
            </a:r>
            <a:r>
              <a:rPr sz="2850" dirty="0">
                <a:latin typeface="Carlito"/>
                <a:cs typeface="Carlito"/>
              </a:rPr>
              <a:t>parameter</a:t>
            </a:r>
            <a:r>
              <a:rPr sz="2850" spc="40" dirty="0">
                <a:latin typeface="Carlito"/>
                <a:cs typeface="Carlito"/>
              </a:rPr>
              <a:t> </a:t>
            </a:r>
            <a:r>
              <a:rPr sz="2850" dirty="0">
                <a:latin typeface="Carlito"/>
                <a:cs typeface="Carlito"/>
              </a:rPr>
              <a:t>of</a:t>
            </a:r>
            <a:r>
              <a:rPr sz="2850" spc="45" dirty="0">
                <a:latin typeface="Carlito"/>
                <a:cs typeface="Carlito"/>
              </a:rPr>
              <a:t> </a:t>
            </a:r>
            <a:r>
              <a:rPr sz="2850" dirty="0">
                <a:latin typeface="Carlito"/>
                <a:cs typeface="Carlito"/>
              </a:rPr>
              <a:t>a</a:t>
            </a:r>
            <a:r>
              <a:rPr sz="2850" spc="40" dirty="0">
                <a:latin typeface="Carlito"/>
                <a:cs typeface="Carlito"/>
              </a:rPr>
              <a:t> </a:t>
            </a:r>
            <a:r>
              <a:rPr sz="2850" dirty="0">
                <a:latin typeface="Carlito"/>
                <a:cs typeface="Carlito"/>
              </a:rPr>
              <a:t>model</a:t>
            </a:r>
            <a:r>
              <a:rPr sz="2850" spc="40" dirty="0">
                <a:latin typeface="Carlito"/>
                <a:cs typeface="Carlito"/>
              </a:rPr>
              <a:t> </a:t>
            </a:r>
            <a:r>
              <a:rPr sz="2850" dirty="0">
                <a:latin typeface="Carlito"/>
                <a:cs typeface="Carlito"/>
              </a:rPr>
              <a:t>M</a:t>
            </a:r>
            <a:r>
              <a:rPr sz="2850" spc="45" dirty="0">
                <a:latin typeface="Carlito"/>
                <a:cs typeface="Carlito"/>
              </a:rPr>
              <a:t> </a:t>
            </a:r>
            <a:r>
              <a:rPr sz="2850" dirty="0">
                <a:latin typeface="Carlito"/>
                <a:cs typeface="Carlito"/>
              </a:rPr>
              <a:t>from</a:t>
            </a:r>
            <a:r>
              <a:rPr sz="2850" spc="50" dirty="0">
                <a:latin typeface="Carlito"/>
                <a:cs typeface="Carlito"/>
              </a:rPr>
              <a:t> </a:t>
            </a:r>
            <a:r>
              <a:rPr sz="2850" dirty="0">
                <a:latin typeface="Carlito"/>
                <a:cs typeface="Carlito"/>
              </a:rPr>
              <a:t>a</a:t>
            </a:r>
            <a:r>
              <a:rPr sz="2850" spc="45" dirty="0">
                <a:latin typeface="Carlito"/>
                <a:cs typeface="Carlito"/>
              </a:rPr>
              <a:t> </a:t>
            </a:r>
            <a:r>
              <a:rPr sz="2850" dirty="0">
                <a:latin typeface="Carlito"/>
                <a:cs typeface="Carlito"/>
              </a:rPr>
              <a:t>training</a:t>
            </a:r>
            <a:r>
              <a:rPr sz="2850" spc="45" dirty="0">
                <a:latin typeface="Carlito"/>
                <a:cs typeface="Carlito"/>
              </a:rPr>
              <a:t> </a:t>
            </a:r>
            <a:r>
              <a:rPr sz="2850" dirty="0">
                <a:latin typeface="Carlito"/>
                <a:cs typeface="Carlito"/>
              </a:rPr>
              <a:t>set</a:t>
            </a:r>
            <a:r>
              <a:rPr sz="2850" spc="40" dirty="0">
                <a:latin typeface="Carlito"/>
                <a:cs typeface="Carlito"/>
              </a:rPr>
              <a:t> </a:t>
            </a:r>
            <a:r>
              <a:rPr sz="2850" spc="-50" dirty="0">
                <a:latin typeface="Carlito"/>
                <a:cs typeface="Carlito"/>
              </a:rPr>
              <a:t>T</a:t>
            </a:r>
            <a:endParaRPr sz="2850" dirty="0">
              <a:latin typeface="Carlito"/>
              <a:cs typeface="Carlito"/>
            </a:endParaRPr>
          </a:p>
          <a:p>
            <a:pPr marL="1110615" lvl="1" indent="-365760">
              <a:lnSpc>
                <a:spcPct val="100000"/>
              </a:lnSpc>
              <a:spcBef>
                <a:spcPts val="750"/>
              </a:spcBef>
              <a:buFont typeface="Times New Roman"/>
              <a:buChar char="•"/>
              <a:tabLst>
                <a:tab pos="1110615" algn="l"/>
              </a:tabLst>
            </a:pPr>
            <a:r>
              <a:rPr sz="2850" dirty="0">
                <a:latin typeface="Carlito"/>
                <a:cs typeface="Carlito"/>
              </a:rPr>
              <a:t>maximizes</a:t>
            </a:r>
            <a:r>
              <a:rPr sz="2850" spc="35" dirty="0">
                <a:latin typeface="Carlito"/>
                <a:cs typeface="Carlito"/>
              </a:rPr>
              <a:t> </a:t>
            </a:r>
            <a:r>
              <a:rPr sz="2850" dirty="0">
                <a:latin typeface="Carlito"/>
                <a:cs typeface="Carlito"/>
              </a:rPr>
              <a:t>the</a:t>
            </a:r>
            <a:r>
              <a:rPr sz="2850" spc="60" dirty="0">
                <a:latin typeface="Carlito"/>
                <a:cs typeface="Carlito"/>
              </a:rPr>
              <a:t> </a:t>
            </a:r>
            <a:r>
              <a:rPr sz="2850" dirty="0">
                <a:latin typeface="Carlito"/>
                <a:cs typeface="Carlito"/>
              </a:rPr>
              <a:t>likelihood</a:t>
            </a:r>
            <a:r>
              <a:rPr sz="2850" spc="55" dirty="0">
                <a:latin typeface="Carlito"/>
                <a:cs typeface="Carlito"/>
              </a:rPr>
              <a:t> </a:t>
            </a:r>
            <a:r>
              <a:rPr sz="2850" dirty="0">
                <a:latin typeface="Carlito"/>
                <a:cs typeface="Carlito"/>
              </a:rPr>
              <a:t>of</a:t>
            </a:r>
            <a:r>
              <a:rPr sz="2850" spc="50" dirty="0">
                <a:latin typeface="Carlito"/>
                <a:cs typeface="Carlito"/>
              </a:rPr>
              <a:t> </a:t>
            </a:r>
            <a:r>
              <a:rPr sz="2850" dirty="0">
                <a:latin typeface="Carlito"/>
                <a:cs typeface="Carlito"/>
              </a:rPr>
              <a:t>the</a:t>
            </a:r>
            <a:r>
              <a:rPr sz="2850" spc="60" dirty="0">
                <a:latin typeface="Carlito"/>
                <a:cs typeface="Carlito"/>
              </a:rPr>
              <a:t> </a:t>
            </a:r>
            <a:r>
              <a:rPr sz="2850" dirty="0">
                <a:latin typeface="Carlito"/>
                <a:cs typeface="Carlito"/>
              </a:rPr>
              <a:t>training</a:t>
            </a:r>
            <a:r>
              <a:rPr sz="2850" spc="55" dirty="0">
                <a:latin typeface="Carlito"/>
                <a:cs typeface="Carlito"/>
              </a:rPr>
              <a:t> </a:t>
            </a:r>
            <a:r>
              <a:rPr sz="2850" dirty="0">
                <a:latin typeface="Carlito"/>
                <a:cs typeface="Carlito"/>
              </a:rPr>
              <a:t>set</a:t>
            </a:r>
            <a:r>
              <a:rPr sz="2850" spc="45" dirty="0">
                <a:latin typeface="Carlito"/>
                <a:cs typeface="Carlito"/>
              </a:rPr>
              <a:t> </a:t>
            </a:r>
            <a:r>
              <a:rPr sz="2850" dirty="0">
                <a:latin typeface="Carlito"/>
                <a:cs typeface="Carlito"/>
              </a:rPr>
              <a:t>T</a:t>
            </a:r>
            <a:r>
              <a:rPr sz="2850" spc="45" dirty="0">
                <a:latin typeface="Carlito"/>
                <a:cs typeface="Carlito"/>
              </a:rPr>
              <a:t> </a:t>
            </a:r>
            <a:r>
              <a:rPr sz="2850" dirty="0">
                <a:latin typeface="Carlito"/>
                <a:cs typeface="Carlito"/>
              </a:rPr>
              <a:t>given</a:t>
            </a:r>
            <a:r>
              <a:rPr sz="2850" spc="60" dirty="0">
                <a:latin typeface="Carlito"/>
                <a:cs typeface="Carlito"/>
              </a:rPr>
              <a:t> </a:t>
            </a:r>
            <a:r>
              <a:rPr sz="2850" dirty="0">
                <a:latin typeface="Carlito"/>
                <a:cs typeface="Carlito"/>
              </a:rPr>
              <a:t>the</a:t>
            </a:r>
            <a:r>
              <a:rPr sz="2850" spc="60" dirty="0">
                <a:latin typeface="Carlito"/>
                <a:cs typeface="Carlito"/>
              </a:rPr>
              <a:t> </a:t>
            </a:r>
            <a:r>
              <a:rPr sz="2850" dirty="0">
                <a:latin typeface="Carlito"/>
                <a:cs typeface="Carlito"/>
              </a:rPr>
              <a:t>model</a:t>
            </a:r>
            <a:r>
              <a:rPr sz="2850" spc="45" dirty="0">
                <a:latin typeface="Carlito"/>
                <a:cs typeface="Carlito"/>
              </a:rPr>
              <a:t> </a:t>
            </a:r>
            <a:r>
              <a:rPr sz="2850" spc="-50" dirty="0">
                <a:latin typeface="Carlito"/>
                <a:cs typeface="Carlito"/>
              </a:rPr>
              <a:t>M</a:t>
            </a:r>
            <a:endParaRPr sz="2850" dirty="0">
              <a:latin typeface="Carlito"/>
              <a:cs typeface="Carlito"/>
            </a:endParaRPr>
          </a:p>
          <a:p>
            <a:pPr marL="561340" indent="-548640">
              <a:lnSpc>
                <a:spcPct val="100000"/>
              </a:lnSpc>
              <a:spcBef>
                <a:spcPts val="730"/>
              </a:spcBef>
              <a:buClr>
                <a:srgbClr val="CC0000"/>
              </a:buClr>
              <a:buFont typeface="Times New Roman"/>
              <a:buChar char="•"/>
              <a:tabLst>
                <a:tab pos="561340" algn="l"/>
              </a:tabLst>
            </a:pPr>
            <a:r>
              <a:rPr sz="3200" dirty="0">
                <a:latin typeface="Carlito"/>
                <a:cs typeface="Carlito"/>
              </a:rPr>
              <a:t>Suppose</a:t>
            </a:r>
            <a:r>
              <a:rPr sz="3200" spc="-30" dirty="0">
                <a:latin typeface="Carlito"/>
                <a:cs typeface="Carlito"/>
              </a:rPr>
              <a:t> </a:t>
            </a:r>
            <a:r>
              <a:rPr sz="3200" dirty="0">
                <a:latin typeface="Carlito"/>
                <a:cs typeface="Carlito"/>
              </a:rPr>
              <a:t>the</a:t>
            </a:r>
            <a:r>
              <a:rPr sz="3200" spc="-25" dirty="0">
                <a:latin typeface="Carlito"/>
                <a:cs typeface="Carlito"/>
              </a:rPr>
              <a:t> </a:t>
            </a:r>
            <a:r>
              <a:rPr sz="3200" dirty="0">
                <a:latin typeface="Carlito"/>
                <a:cs typeface="Carlito"/>
              </a:rPr>
              <a:t>word</a:t>
            </a:r>
            <a:r>
              <a:rPr sz="3200" spc="-40" dirty="0">
                <a:latin typeface="Carlito"/>
                <a:cs typeface="Carlito"/>
              </a:rPr>
              <a:t> </a:t>
            </a:r>
            <a:r>
              <a:rPr sz="3200" dirty="0">
                <a:latin typeface="Carlito"/>
                <a:cs typeface="Carlito"/>
              </a:rPr>
              <a:t>“bagel”</a:t>
            </a:r>
            <a:r>
              <a:rPr sz="3200" spc="-35" dirty="0">
                <a:latin typeface="Carlito"/>
                <a:cs typeface="Carlito"/>
              </a:rPr>
              <a:t> </a:t>
            </a:r>
            <a:r>
              <a:rPr sz="3200" dirty="0">
                <a:latin typeface="Carlito"/>
                <a:cs typeface="Carlito"/>
              </a:rPr>
              <a:t>occurs</a:t>
            </a:r>
            <a:r>
              <a:rPr sz="3200" spc="-20" dirty="0">
                <a:latin typeface="Carlito"/>
                <a:cs typeface="Carlito"/>
              </a:rPr>
              <a:t> </a:t>
            </a:r>
            <a:r>
              <a:rPr sz="3200" dirty="0">
                <a:latin typeface="Carlito"/>
                <a:cs typeface="Carlito"/>
              </a:rPr>
              <a:t>400</a:t>
            </a:r>
            <a:r>
              <a:rPr sz="3200" spc="-35" dirty="0">
                <a:latin typeface="Carlito"/>
                <a:cs typeface="Carlito"/>
              </a:rPr>
              <a:t> </a:t>
            </a:r>
            <a:r>
              <a:rPr sz="3200" dirty="0">
                <a:latin typeface="Carlito"/>
                <a:cs typeface="Carlito"/>
              </a:rPr>
              <a:t>times</a:t>
            </a:r>
            <a:r>
              <a:rPr sz="3200" spc="-25" dirty="0">
                <a:latin typeface="Carlito"/>
                <a:cs typeface="Carlito"/>
              </a:rPr>
              <a:t> </a:t>
            </a:r>
            <a:r>
              <a:rPr sz="3200" dirty="0">
                <a:latin typeface="Carlito"/>
                <a:cs typeface="Carlito"/>
              </a:rPr>
              <a:t>in</a:t>
            </a:r>
            <a:r>
              <a:rPr sz="3200" spc="-30" dirty="0">
                <a:latin typeface="Carlito"/>
                <a:cs typeface="Carlito"/>
              </a:rPr>
              <a:t> </a:t>
            </a:r>
            <a:r>
              <a:rPr sz="3200" dirty="0">
                <a:latin typeface="Carlito"/>
                <a:cs typeface="Carlito"/>
              </a:rPr>
              <a:t>a</a:t>
            </a:r>
            <a:r>
              <a:rPr sz="3200" spc="-25" dirty="0">
                <a:latin typeface="Carlito"/>
                <a:cs typeface="Carlito"/>
              </a:rPr>
              <a:t> </a:t>
            </a:r>
            <a:r>
              <a:rPr sz="3200" dirty="0">
                <a:latin typeface="Carlito"/>
                <a:cs typeface="Carlito"/>
              </a:rPr>
              <a:t>corpus</a:t>
            </a:r>
            <a:r>
              <a:rPr sz="3200" spc="-30" dirty="0">
                <a:latin typeface="Carlito"/>
                <a:cs typeface="Carlito"/>
              </a:rPr>
              <a:t> </a:t>
            </a:r>
            <a:r>
              <a:rPr sz="3200" dirty="0">
                <a:latin typeface="Carlito"/>
                <a:cs typeface="Carlito"/>
              </a:rPr>
              <a:t>of</a:t>
            </a:r>
            <a:r>
              <a:rPr sz="3200" spc="-30" dirty="0">
                <a:latin typeface="Carlito"/>
                <a:cs typeface="Carlito"/>
              </a:rPr>
              <a:t> </a:t>
            </a:r>
            <a:r>
              <a:rPr sz="3200" dirty="0">
                <a:latin typeface="Carlito"/>
                <a:cs typeface="Carlito"/>
              </a:rPr>
              <a:t>a</a:t>
            </a:r>
            <a:r>
              <a:rPr sz="3200" spc="-25" dirty="0">
                <a:latin typeface="Carlito"/>
                <a:cs typeface="Carlito"/>
              </a:rPr>
              <a:t> </a:t>
            </a:r>
            <a:r>
              <a:rPr sz="3200" dirty="0">
                <a:latin typeface="Carlito"/>
                <a:cs typeface="Carlito"/>
              </a:rPr>
              <a:t>million</a:t>
            </a:r>
            <a:r>
              <a:rPr sz="3200" spc="-55" dirty="0">
                <a:latin typeface="Carlito"/>
                <a:cs typeface="Carlito"/>
              </a:rPr>
              <a:t> </a:t>
            </a:r>
            <a:r>
              <a:rPr sz="3200" spc="-10" dirty="0">
                <a:latin typeface="Carlito"/>
                <a:cs typeface="Carlito"/>
              </a:rPr>
              <a:t>words</a:t>
            </a:r>
            <a:endParaRPr sz="3200" dirty="0">
              <a:latin typeface="Carlito"/>
              <a:cs typeface="Carlito"/>
            </a:endParaRPr>
          </a:p>
          <a:p>
            <a:pPr marL="561975" marR="729615" indent="-549275">
              <a:lnSpc>
                <a:spcPct val="100000"/>
              </a:lnSpc>
              <a:spcBef>
                <a:spcPts val="790"/>
              </a:spcBef>
              <a:buClr>
                <a:srgbClr val="CC0000"/>
              </a:buClr>
              <a:buFont typeface="Times New Roman"/>
              <a:buChar char="•"/>
              <a:tabLst>
                <a:tab pos="561975" algn="l"/>
              </a:tabLst>
            </a:pPr>
            <a:r>
              <a:rPr sz="3200" dirty="0">
                <a:latin typeface="Carlito"/>
                <a:cs typeface="Carlito"/>
              </a:rPr>
              <a:t>What</a:t>
            </a:r>
            <a:r>
              <a:rPr sz="3200" spc="-30" dirty="0">
                <a:latin typeface="Carlito"/>
                <a:cs typeface="Carlito"/>
              </a:rPr>
              <a:t> </a:t>
            </a:r>
            <a:r>
              <a:rPr sz="3200" dirty="0">
                <a:latin typeface="Carlito"/>
                <a:cs typeface="Carlito"/>
              </a:rPr>
              <a:t>is</a:t>
            </a:r>
            <a:r>
              <a:rPr sz="3200" spc="-30" dirty="0">
                <a:latin typeface="Carlito"/>
                <a:cs typeface="Carlito"/>
              </a:rPr>
              <a:t> </a:t>
            </a:r>
            <a:r>
              <a:rPr sz="3200" dirty="0">
                <a:latin typeface="Carlito"/>
                <a:cs typeface="Carlito"/>
              </a:rPr>
              <a:t>the</a:t>
            </a:r>
            <a:r>
              <a:rPr sz="3200" spc="-35" dirty="0">
                <a:latin typeface="Carlito"/>
                <a:cs typeface="Carlito"/>
              </a:rPr>
              <a:t> </a:t>
            </a:r>
            <a:r>
              <a:rPr sz="3200" dirty="0">
                <a:latin typeface="Carlito"/>
                <a:cs typeface="Carlito"/>
              </a:rPr>
              <a:t>probability</a:t>
            </a:r>
            <a:r>
              <a:rPr sz="3200" spc="-45" dirty="0">
                <a:latin typeface="Carlito"/>
                <a:cs typeface="Carlito"/>
              </a:rPr>
              <a:t> </a:t>
            </a:r>
            <a:r>
              <a:rPr sz="3200" dirty="0">
                <a:latin typeface="Carlito"/>
                <a:cs typeface="Carlito"/>
              </a:rPr>
              <a:t>that</a:t>
            </a:r>
            <a:r>
              <a:rPr sz="3200" spc="-30" dirty="0">
                <a:latin typeface="Carlito"/>
                <a:cs typeface="Carlito"/>
              </a:rPr>
              <a:t> </a:t>
            </a:r>
            <a:r>
              <a:rPr sz="3200" dirty="0">
                <a:latin typeface="Carlito"/>
                <a:cs typeface="Carlito"/>
              </a:rPr>
              <a:t>a</a:t>
            </a:r>
            <a:r>
              <a:rPr sz="3200" spc="-30" dirty="0">
                <a:latin typeface="Carlito"/>
                <a:cs typeface="Carlito"/>
              </a:rPr>
              <a:t> </a:t>
            </a:r>
            <a:r>
              <a:rPr sz="3200" dirty="0">
                <a:latin typeface="Carlito"/>
                <a:cs typeface="Carlito"/>
              </a:rPr>
              <a:t>random</a:t>
            </a:r>
            <a:r>
              <a:rPr sz="3200" spc="-40" dirty="0">
                <a:latin typeface="Carlito"/>
                <a:cs typeface="Carlito"/>
              </a:rPr>
              <a:t> </a:t>
            </a:r>
            <a:r>
              <a:rPr sz="3200" dirty="0">
                <a:latin typeface="Carlito"/>
                <a:cs typeface="Carlito"/>
              </a:rPr>
              <a:t>word</a:t>
            </a:r>
            <a:r>
              <a:rPr sz="3200" spc="-40" dirty="0">
                <a:latin typeface="Carlito"/>
                <a:cs typeface="Carlito"/>
              </a:rPr>
              <a:t> </a:t>
            </a:r>
            <a:r>
              <a:rPr sz="3200" dirty="0">
                <a:latin typeface="Carlito"/>
                <a:cs typeface="Carlito"/>
              </a:rPr>
              <a:t>from</a:t>
            </a:r>
            <a:r>
              <a:rPr sz="3200" spc="-35" dirty="0">
                <a:latin typeface="Carlito"/>
                <a:cs typeface="Carlito"/>
              </a:rPr>
              <a:t> </a:t>
            </a:r>
            <a:r>
              <a:rPr sz="3200" dirty="0">
                <a:latin typeface="Carlito"/>
                <a:cs typeface="Carlito"/>
              </a:rPr>
              <a:t>some</a:t>
            </a:r>
            <a:r>
              <a:rPr sz="3200" spc="-35" dirty="0">
                <a:latin typeface="Carlito"/>
                <a:cs typeface="Carlito"/>
              </a:rPr>
              <a:t> </a:t>
            </a:r>
            <a:r>
              <a:rPr sz="3200" dirty="0">
                <a:latin typeface="Carlito"/>
                <a:cs typeface="Carlito"/>
              </a:rPr>
              <a:t>other</a:t>
            </a:r>
            <a:r>
              <a:rPr sz="3200" spc="-35" dirty="0">
                <a:latin typeface="Carlito"/>
                <a:cs typeface="Carlito"/>
              </a:rPr>
              <a:t> </a:t>
            </a:r>
            <a:r>
              <a:rPr sz="3200" dirty="0">
                <a:latin typeface="Carlito"/>
                <a:cs typeface="Carlito"/>
              </a:rPr>
              <a:t>text</a:t>
            </a:r>
            <a:r>
              <a:rPr sz="3200" spc="-30" dirty="0">
                <a:latin typeface="Carlito"/>
                <a:cs typeface="Carlito"/>
              </a:rPr>
              <a:t> </a:t>
            </a:r>
            <a:r>
              <a:rPr sz="3200" dirty="0">
                <a:latin typeface="Carlito"/>
                <a:cs typeface="Carlito"/>
              </a:rPr>
              <a:t>will</a:t>
            </a:r>
            <a:r>
              <a:rPr sz="3200" spc="-35" dirty="0">
                <a:latin typeface="Carlito"/>
                <a:cs typeface="Carlito"/>
              </a:rPr>
              <a:t> </a:t>
            </a:r>
            <a:r>
              <a:rPr sz="3200" spc="-25" dirty="0">
                <a:latin typeface="Carlito"/>
                <a:cs typeface="Carlito"/>
              </a:rPr>
              <a:t>be </a:t>
            </a:r>
            <a:r>
              <a:rPr sz="3200" spc="-10" dirty="0">
                <a:latin typeface="Carlito"/>
                <a:cs typeface="Carlito"/>
              </a:rPr>
              <a:t>“bagel”?</a:t>
            </a:r>
            <a:endParaRPr sz="3200" dirty="0">
              <a:latin typeface="Carlito"/>
              <a:cs typeface="Carlito"/>
            </a:endParaRPr>
          </a:p>
          <a:p>
            <a:pPr marL="561340" indent="-548640">
              <a:lnSpc>
                <a:spcPct val="100000"/>
              </a:lnSpc>
              <a:spcBef>
                <a:spcPts val="790"/>
              </a:spcBef>
              <a:buClr>
                <a:srgbClr val="CC0000"/>
              </a:buClr>
              <a:buFont typeface="Times New Roman"/>
              <a:buChar char="•"/>
              <a:tabLst>
                <a:tab pos="561340" algn="l"/>
              </a:tabLst>
            </a:pPr>
            <a:r>
              <a:rPr sz="3200" dirty="0">
                <a:latin typeface="Carlito"/>
                <a:cs typeface="Carlito"/>
              </a:rPr>
              <a:t>MLE</a:t>
            </a:r>
            <a:r>
              <a:rPr sz="3200" spc="-40" dirty="0">
                <a:latin typeface="Carlito"/>
                <a:cs typeface="Carlito"/>
              </a:rPr>
              <a:t> </a:t>
            </a:r>
            <a:r>
              <a:rPr sz="3200" dirty="0">
                <a:latin typeface="Carlito"/>
                <a:cs typeface="Carlito"/>
              </a:rPr>
              <a:t>estimate</a:t>
            </a:r>
            <a:r>
              <a:rPr sz="3200" spc="-25" dirty="0">
                <a:latin typeface="Carlito"/>
                <a:cs typeface="Carlito"/>
              </a:rPr>
              <a:t> </a:t>
            </a:r>
            <a:r>
              <a:rPr sz="3200" dirty="0">
                <a:latin typeface="Carlito"/>
                <a:cs typeface="Carlito"/>
              </a:rPr>
              <a:t>is</a:t>
            </a:r>
            <a:r>
              <a:rPr sz="3200" spc="-30" dirty="0">
                <a:latin typeface="Carlito"/>
                <a:cs typeface="Carlito"/>
              </a:rPr>
              <a:t> </a:t>
            </a:r>
            <a:r>
              <a:rPr sz="3200" spc="-10" dirty="0">
                <a:latin typeface="Carlito"/>
                <a:cs typeface="Carlito"/>
              </a:rPr>
              <a:t>400/1,000,000</a:t>
            </a:r>
            <a:r>
              <a:rPr sz="3200" spc="-40" dirty="0">
                <a:latin typeface="Carlito"/>
                <a:cs typeface="Carlito"/>
              </a:rPr>
              <a:t> </a:t>
            </a:r>
            <a:r>
              <a:rPr sz="3200" dirty="0">
                <a:latin typeface="Carlito"/>
                <a:cs typeface="Carlito"/>
              </a:rPr>
              <a:t>=</a:t>
            </a:r>
            <a:r>
              <a:rPr sz="3200" spc="-30" dirty="0">
                <a:latin typeface="Carlito"/>
                <a:cs typeface="Carlito"/>
              </a:rPr>
              <a:t> </a:t>
            </a:r>
            <a:r>
              <a:rPr sz="3200" spc="-10" dirty="0">
                <a:latin typeface="Carlito"/>
                <a:cs typeface="Carlito"/>
              </a:rPr>
              <a:t>.0004</a:t>
            </a:r>
            <a:endParaRPr sz="3200" dirty="0">
              <a:latin typeface="Carlito"/>
              <a:cs typeface="Carlito"/>
            </a:endParaRPr>
          </a:p>
          <a:p>
            <a:pPr marL="561340" indent="-548640">
              <a:lnSpc>
                <a:spcPct val="100000"/>
              </a:lnSpc>
              <a:spcBef>
                <a:spcPts val="825"/>
              </a:spcBef>
              <a:buClr>
                <a:srgbClr val="CC0000"/>
              </a:buClr>
              <a:buFont typeface="Times New Roman"/>
              <a:buChar char="•"/>
              <a:tabLst>
                <a:tab pos="561340" algn="l"/>
              </a:tabLst>
            </a:pPr>
            <a:r>
              <a:rPr sz="3500" dirty="0">
                <a:latin typeface="Carlito"/>
                <a:cs typeface="Carlito"/>
              </a:rPr>
              <a:t>This</a:t>
            </a:r>
            <a:r>
              <a:rPr sz="3500" spc="15" dirty="0">
                <a:latin typeface="Carlito"/>
                <a:cs typeface="Carlito"/>
              </a:rPr>
              <a:t> </a:t>
            </a:r>
            <a:r>
              <a:rPr sz="3500" dirty="0">
                <a:latin typeface="Carlito"/>
                <a:cs typeface="Carlito"/>
              </a:rPr>
              <a:t>may</a:t>
            </a:r>
            <a:r>
              <a:rPr sz="3500" spc="20" dirty="0">
                <a:latin typeface="Carlito"/>
                <a:cs typeface="Carlito"/>
              </a:rPr>
              <a:t> </a:t>
            </a:r>
            <a:r>
              <a:rPr sz="3500" dirty="0">
                <a:latin typeface="Carlito"/>
                <a:cs typeface="Carlito"/>
              </a:rPr>
              <a:t>be</a:t>
            </a:r>
            <a:r>
              <a:rPr sz="3500" spc="20" dirty="0">
                <a:latin typeface="Carlito"/>
                <a:cs typeface="Carlito"/>
              </a:rPr>
              <a:t> </a:t>
            </a:r>
            <a:r>
              <a:rPr sz="3500" dirty="0">
                <a:latin typeface="Carlito"/>
                <a:cs typeface="Carlito"/>
              </a:rPr>
              <a:t>a</a:t>
            </a:r>
            <a:r>
              <a:rPr sz="3500" spc="5" dirty="0">
                <a:latin typeface="Carlito"/>
                <a:cs typeface="Carlito"/>
              </a:rPr>
              <a:t> </a:t>
            </a:r>
            <a:r>
              <a:rPr sz="3500" dirty="0">
                <a:latin typeface="Carlito"/>
                <a:cs typeface="Carlito"/>
              </a:rPr>
              <a:t>bad</a:t>
            </a:r>
            <a:r>
              <a:rPr sz="3500" spc="5" dirty="0">
                <a:latin typeface="Carlito"/>
                <a:cs typeface="Carlito"/>
              </a:rPr>
              <a:t> </a:t>
            </a:r>
            <a:r>
              <a:rPr sz="3500" dirty="0">
                <a:latin typeface="Carlito"/>
                <a:cs typeface="Carlito"/>
              </a:rPr>
              <a:t>estimate</a:t>
            </a:r>
            <a:r>
              <a:rPr sz="3500" spc="25" dirty="0">
                <a:latin typeface="Carlito"/>
                <a:cs typeface="Carlito"/>
              </a:rPr>
              <a:t> </a:t>
            </a:r>
            <a:r>
              <a:rPr sz="3500" dirty="0">
                <a:latin typeface="Carlito"/>
                <a:cs typeface="Carlito"/>
              </a:rPr>
              <a:t>for</a:t>
            </a:r>
            <a:r>
              <a:rPr sz="3500" spc="5" dirty="0">
                <a:latin typeface="Carlito"/>
                <a:cs typeface="Carlito"/>
              </a:rPr>
              <a:t> </a:t>
            </a:r>
            <a:r>
              <a:rPr sz="3500" dirty="0">
                <a:latin typeface="Carlito"/>
                <a:cs typeface="Carlito"/>
              </a:rPr>
              <a:t>some</a:t>
            </a:r>
            <a:r>
              <a:rPr sz="3500" spc="20" dirty="0">
                <a:latin typeface="Carlito"/>
                <a:cs typeface="Carlito"/>
              </a:rPr>
              <a:t> </a:t>
            </a:r>
            <a:r>
              <a:rPr sz="3500" dirty="0">
                <a:latin typeface="Carlito"/>
                <a:cs typeface="Carlito"/>
              </a:rPr>
              <a:t>other</a:t>
            </a:r>
            <a:r>
              <a:rPr sz="3500" spc="5" dirty="0">
                <a:latin typeface="Carlito"/>
                <a:cs typeface="Carlito"/>
              </a:rPr>
              <a:t> </a:t>
            </a:r>
            <a:r>
              <a:rPr sz="3500" spc="-10" dirty="0">
                <a:latin typeface="Carlito"/>
                <a:cs typeface="Carlito"/>
              </a:rPr>
              <a:t>corpus</a:t>
            </a:r>
            <a:endParaRPr sz="3500" dirty="0">
              <a:latin typeface="Carlito"/>
              <a:cs typeface="Carlito"/>
            </a:endParaRPr>
          </a:p>
          <a:p>
            <a:pPr marL="1110615" marR="5080" lvl="1" indent="-366395">
              <a:lnSpc>
                <a:spcPct val="101400"/>
              </a:lnSpc>
              <a:spcBef>
                <a:spcPts val="735"/>
              </a:spcBef>
              <a:buFont typeface="Times New Roman"/>
              <a:buChar char="•"/>
              <a:tabLst>
                <a:tab pos="1110615" algn="l"/>
              </a:tabLst>
            </a:pPr>
            <a:r>
              <a:rPr sz="2850" dirty="0">
                <a:latin typeface="Carlito"/>
                <a:cs typeface="Carlito"/>
              </a:rPr>
              <a:t>But</a:t>
            </a:r>
            <a:r>
              <a:rPr sz="2850" spc="25" dirty="0">
                <a:latin typeface="Carlito"/>
                <a:cs typeface="Carlito"/>
              </a:rPr>
              <a:t> </a:t>
            </a:r>
            <a:r>
              <a:rPr sz="2850" dirty="0">
                <a:latin typeface="Carlito"/>
                <a:cs typeface="Carlito"/>
              </a:rPr>
              <a:t>it</a:t>
            </a:r>
            <a:r>
              <a:rPr sz="2850" spc="40" dirty="0">
                <a:latin typeface="Carlito"/>
                <a:cs typeface="Carlito"/>
              </a:rPr>
              <a:t> </a:t>
            </a:r>
            <a:r>
              <a:rPr sz="2850" dirty="0">
                <a:latin typeface="Carlito"/>
                <a:cs typeface="Carlito"/>
              </a:rPr>
              <a:t>is</a:t>
            </a:r>
            <a:r>
              <a:rPr sz="2850" spc="35" dirty="0">
                <a:latin typeface="Carlito"/>
                <a:cs typeface="Carlito"/>
              </a:rPr>
              <a:t> </a:t>
            </a:r>
            <a:r>
              <a:rPr sz="2850" dirty="0">
                <a:latin typeface="Carlito"/>
                <a:cs typeface="Carlito"/>
              </a:rPr>
              <a:t>the</a:t>
            </a:r>
            <a:r>
              <a:rPr sz="2850" spc="55" dirty="0">
                <a:latin typeface="Carlito"/>
                <a:cs typeface="Carlito"/>
              </a:rPr>
              <a:t> </a:t>
            </a:r>
            <a:r>
              <a:rPr sz="2850" b="1" dirty="0">
                <a:latin typeface="Carlito"/>
                <a:cs typeface="Carlito"/>
              </a:rPr>
              <a:t>estimate</a:t>
            </a:r>
            <a:r>
              <a:rPr sz="2850" b="1" spc="35" dirty="0">
                <a:latin typeface="Carlito"/>
                <a:cs typeface="Carlito"/>
              </a:rPr>
              <a:t> </a:t>
            </a:r>
            <a:r>
              <a:rPr sz="2850" dirty="0">
                <a:latin typeface="Carlito"/>
                <a:cs typeface="Carlito"/>
              </a:rPr>
              <a:t>that</a:t>
            </a:r>
            <a:r>
              <a:rPr sz="2850" spc="40" dirty="0">
                <a:latin typeface="Carlito"/>
                <a:cs typeface="Carlito"/>
              </a:rPr>
              <a:t> </a:t>
            </a:r>
            <a:r>
              <a:rPr sz="2850" dirty="0">
                <a:latin typeface="Carlito"/>
                <a:cs typeface="Carlito"/>
              </a:rPr>
              <a:t>makes</a:t>
            </a:r>
            <a:r>
              <a:rPr sz="2850" spc="35" dirty="0">
                <a:latin typeface="Carlito"/>
                <a:cs typeface="Carlito"/>
              </a:rPr>
              <a:t> </a:t>
            </a:r>
            <a:r>
              <a:rPr sz="2850" dirty="0">
                <a:latin typeface="Carlito"/>
                <a:cs typeface="Carlito"/>
              </a:rPr>
              <a:t>it</a:t>
            </a:r>
            <a:r>
              <a:rPr sz="2850" spc="35" dirty="0">
                <a:latin typeface="Carlito"/>
                <a:cs typeface="Carlito"/>
              </a:rPr>
              <a:t> </a:t>
            </a:r>
            <a:r>
              <a:rPr sz="2850" b="1" dirty="0">
                <a:latin typeface="Carlito"/>
                <a:cs typeface="Carlito"/>
              </a:rPr>
              <a:t>most</a:t>
            </a:r>
            <a:r>
              <a:rPr sz="2850" b="1" spc="40" dirty="0">
                <a:latin typeface="Carlito"/>
                <a:cs typeface="Carlito"/>
              </a:rPr>
              <a:t> </a:t>
            </a:r>
            <a:r>
              <a:rPr sz="2850" b="1" dirty="0">
                <a:latin typeface="Carlito"/>
                <a:cs typeface="Carlito"/>
              </a:rPr>
              <a:t>likely</a:t>
            </a:r>
            <a:r>
              <a:rPr sz="2850" b="1" spc="40" dirty="0">
                <a:latin typeface="Carlito"/>
                <a:cs typeface="Carlito"/>
              </a:rPr>
              <a:t> </a:t>
            </a:r>
            <a:r>
              <a:rPr sz="2850" dirty="0">
                <a:latin typeface="Carlito"/>
                <a:cs typeface="Carlito"/>
              </a:rPr>
              <a:t>that</a:t>
            </a:r>
            <a:r>
              <a:rPr sz="2850" spc="35" dirty="0">
                <a:latin typeface="Carlito"/>
                <a:cs typeface="Carlito"/>
              </a:rPr>
              <a:t> </a:t>
            </a:r>
            <a:r>
              <a:rPr sz="2850" dirty="0">
                <a:latin typeface="Carlito"/>
                <a:cs typeface="Carlito"/>
              </a:rPr>
              <a:t>“bagel”</a:t>
            </a:r>
            <a:r>
              <a:rPr sz="2850" spc="40" dirty="0">
                <a:latin typeface="Carlito"/>
                <a:cs typeface="Carlito"/>
              </a:rPr>
              <a:t> </a:t>
            </a:r>
            <a:r>
              <a:rPr sz="2850" dirty="0">
                <a:latin typeface="Carlito"/>
                <a:cs typeface="Carlito"/>
              </a:rPr>
              <a:t>will</a:t>
            </a:r>
            <a:r>
              <a:rPr sz="2850" spc="35" dirty="0">
                <a:latin typeface="Carlito"/>
                <a:cs typeface="Carlito"/>
              </a:rPr>
              <a:t> </a:t>
            </a:r>
            <a:r>
              <a:rPr sz="2850" dirty="0">
                <a:latin typeface="Carlito"/>
                <a:cs typeface="Carlito"/>
              </a:rPr>
              <a:t>occur</a:t>
            </a:r>
            <a:r>
              <a:rPr sz="2850" spc="40" dirty="0">
                <a:latin typeface="Carlito"/>
                <a:cs typeface="Carlito"/>
              </a:rPr>
              <a:t> </a:t>
            </a:r>
            <a:r>
              <a:rPr sz="2850" dirty="0">
                <a:latin typeface="Carlito"/>
                <a:cs typeface="Carlito"/>
              </a:rPr>
              <a:t>400</a:t>
            </a:r>
            <a:r>
              <a:rPr sz="2850" spc="40" dirty="0">
                <a:latin typeface="Carlito"/>
                <a:cs typeface="Carlito"/>
              </a:rPr>
              <a:t> </a:t>
            </a:r>
            <a:r>
              <a:rPr sz="2850" dirty="0">
                <a:latin typeface="Carlito"/>
                <a:cs typeface="Carlito"/>
              </a:rPr>
              <a:t>times</a:t>
            </a:r>
            <a:r>
              <a:rPr sz="2850" spc="40" dirty="0">
                <a:latin typeface="Carlito"/>
                <a:cs typeface="Carlito"/>
              </a:rPr>
              <a:t> </a:t>
            </a:r>
            <a:r>
              <a:rPr sz="2850" spc="-25" dirty="0">
                <a:latin typeface="Carlito"/>
                <a:cs typeface="Carlito"/>
              </a:rPr>
              <a:t>in </a:t>
            </a:r>
            <a:r>
              <a:rPr sz="2850" dirty="0">
                <a:latin typeface="Carlito"/>
                <a:cs typeface="Carlito"/>
              </a:rPr>
              <a:t>a</a:t>
            </a:r>
            <a:r>
              <a:rPr sz="2850" spc="50" dirty="0">
                <a:latin typeface="Carlito"/>
                <a:cs typeface="Carlito"/>
              </a:rPr>
              <a:t> </a:t>
            </a:r>
            <a:r>
              <a:rPr sz="2850" dirty="0">
                <a:latin typeface="Carlito"/>
                <a:cs typeface="Carlito"/>
              </a:rPr>
              <a:t>million</a:t>
            </a:r>
            <a:r>
              <a:rPr sz="2850" spc="55" dirty="0">
                <a:latin typeface="Carlito"/>
                <a:cs typeface="Carlito"/>
              </a:rPr>
              <a:t> </a:t>
            </a:r>
            <a:r>
              <a:rPr sz="2850" dirty="0">
                <a:latin typeface="Carlito"/>
                <a:cs typeface="Carlito"/>
              </a:rPr>
              <a:t>word</a:t>
            </a:r>
            <a:r>
              <a:rPr sz="2850" spc="55" dirty="0">
                <a:latin typeface="Carlito"/>
                <a:cs typeface="Carlito"/>
              </a:rPr>
              <a:t> </a:t>
            </a:r>
            <a:r>
              <a:rPr sz="2850" spc="-10" dirty="0">
                <a:latin typeface="Carlito"/>
                <a:cs typeface="Carlito"/>
              </a:rPr>
              <a:t>corpus.</a:t>
            </a:r>
            <a:endParaRPr sz="2850" dirty="0">
              <a:latin typeface="Carlito"/>
              <a:cs typeface="Carl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14638019" cy="8244840"/>
            <a:chOff x="-7623" y="-7619"/>
            <a:chExt cx="14638019"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0" y="2529840"/>
              <a:ext cx="14630400" cy="5262880"/>
            </a:xfrm>
            <a:prstGeom prst="rect">
              <a:avLst/>
            </a:prstGeom>
          </p:spPr>
        </p:pic>
      </p:grpSp>
      <p:sp>
        <p:nvSpPr>
          <p:cNvPr id="7" name="object 7"/>
          <p:cNvSpPr txBox="1">
            <a:spLocks noGrp="1"/>
          </p:cNvSpPr>
          <p:nvPr>
            <p:ph type="title"/>
          </p:nvPr>
        </p:nvSpPr>
        <p:spPr>
          <a:xfrm>
            <a:off x="2088397" y="496404"/>
            <a:ext cx="12573000" cy="1596556"/>
          </a:xfrm>
          <a:prstGeom prst="rect">
            <a:avLst/>
          </a:prstGeom>
        </p:spPr>
        <p:txBody>
          <a:bodyPr vert="horz" wrap="square" lIns="0" tIns="239995" rIns="0" bIns="0" rtlCol="0">
            <a:spAutoFit/>
          </a:bodyPr>
          <a:lstStyle/>
          <a:p>
            <a:pPr marL="12700" marR="5080">
              <a:lnSpc>
                <a:spcPct val="100200"/>
              </a:lnSpc>
              <a:spcBef>
                <a:spcPts val="120"/>
              </a:spcBef>
            </a:pPr>
            <a:r>
              <a:rPr sz="4400" dirty="0"/>
              <a:t>Berkeley</a:t>
            </a:r>
            <a:r>
              <a:rPr sz="4400" spc="-95" dirty="0"/>
              <a:t> </a:t>
            </a:r>
            <a:r>
              <a:rPr sz="4400" dirty="0"/>
              <a:t>Restaurant</a:t>
            </a:r>
            <a:r>
              <a:rPr sz="4400" spc="-80" dirty="0"/>
              <a:t> </a:t>
            </a:r>
            <a:r>
              <a:rPr sz="4400" dirty="0"/>
              <a:t>Corpus:</a:t>
            </a:r>
            <a:r>
              <a:rPr sz="4400" spc="-80" dirty="0"/>
              <a:t> </a:t>
            </a:r>
            <a:r>
              <a:rPr sz="4400" spc="-10" dirty="0"/>
              <a:t>Laplace </a:t>
            </a:r>
            <a:r>
              <a:rPr sz="4400" dirty="0"/>
              <a:t>smoothed</a:t>
            </a:r>
            <a:r>
              <a:rPr sz="4400" spc="-75" dirty="0"/>
              <a:t> </a:t>
            </a:r>
            <a:r>
              <a:rPr sz="4400" dirty="0"/>
              <a:t>bigram</a:t>
            </a:r>
            <a:r>
              <a:rPr sz="4400" spc="-60" dirty="0"/>
              <a:t> </a:t>
            </a:r>
            <a:r>
              <a:rPr sz="4400" spc="-10" dirty="0"/>
              <a:t>counts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021553" rIns="0" bIns="0" rtlCol="0">
            <a:spAutoFit/>
          </a:bodyPr>
          <a:lstStyle/>
          <a:p>
            <a:pPr marL="12700">
              <a:lnSpc>
                <a:spcPct val="100000"/>
              </a:lnSpc>
              <a:spcBef>
                <a:spcPts val="130"/>
              </a:spcBef>
            </a:pPr>
            <a:r>
              <a:rPr spc="-125" dirty="0"/>
              <a:t>Laplace-</a:t>
            </a:r>
            <a:r>
              <a:rPr spc="-860" dirty="0"/>
              <a:t>­</a:t>
            </a:r>
            <a:r>
              <a:rPr dirty="0"/>
              <a:t>smoothed</a:t>
            </a:r>
            <a:r>
              <a:rPr spc="-35" dirty="0"/>
              <a:t> </a:t>
            </a:r>
            <a:r>
              <a:rPr spc="-10" dirty="0"/>
              <a:t>bigrams</a:t>
            </a:r>
          </a:p>
        </p:txBody>
      </p:sp>
      <p:pic>
        <p:nvPicPr>
          <p:cNvPr id="7" name="object 7"/>
          <p:cNvPicPr/>
          <p:nvPr/>
        </p:nvPicPr>
        <p:blipFill>
          <a:blip r:embed="rId3" cstate="print"/>
          <a:stretch>
            <a:fillRect/>
          </a:stretch>
        </p:blipFill>
        <p:spPr>
          <a:xfrm>
            <a:off x="2614355" y="2331079"/>
            <a:ext cx="8054866" cy="1505395"/>
          </a:xfrm>
          <a:prstGeom prst="rect">
            <a:avLst/>
          </a:prstGeom>
        </p:spPr>
      </p:pic>
      <p:pic>
        <p:nvPicPr>
          <p:cNvPr id="8" name="object 8"/>
          <p:cNvPicPr/>
          <p:nvPr/>
        </p:nvPicPr>
        <p:blipFill>
          <a:blip r:embed="rId4" cstate="print"/>
          <a:stretch>
            <a:fillRect/>
          </a:stretch>
        </p:blipFill>
        <p:spPr>
          <a:xfrm>
            <a:off x="531341" y="4324062"/>
            <a:ext cx="13633242" cy="361377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503393" rIns="0" bIns="0" rtlCol="0">
            <a:spAutoFit/>
          </a:bodyPr>
          <a:lstStyle/>
          <a:p>
            <a:pPr marL="12700">
              <a:lnSpc>
                <a:spcPct val="100000"/>
              </a:lnSpc>
              <a:spcBef>
                <a:spcPts val="130"/>
              </a:spcBef>
            </a:pPr>
            <a:r>
              <a:rPr dirty="0"/>
              <a:t>Reconstituted</a:t>
            </a:r>
            <a:r>
              <a:rPr spc="-160" dirty="0"/>
              <a:t> </a:t>
            </a:r>
            <a:r>
              <a:rPr spc="-10" dirty="0"/>
              <a:t>counts</a:t>
            </a:r>
          </a:p>
        </p:txBody>
      </p:sp>
      <p:pic>
        <p:nvPicPr>
          <p:cNvPr id="7" name="object 7"/>
          <p:cNvPicPr/>
          <p:nvPr/>
        </p:nvPicPr>
        <p:blipFill>
          <a:blip r:embed="rId3" cstate="print"/>
          <a:stretch>
            <a:fillRect/>
          </a:stretch>
        </p:blipFill>
        <p:spPr>
          <a:xfrm>
            <a:off x="2687677" y="1798320"/>
            <a:ext cx="8755863" cy="1495064"/>
          </a:xfrm>
          <a:prstGeom prst="rect">
            <a:avLst/>
          </a:prstGeom>
        </p:spPr>
      </p:pic>
      <p:pic>
        <p:nvPicPr>
          <p:cNvPr id="8" name="object 8"/>
          <p:cNvPicPr/>
          <p:nvPr/>
        </p:nvPicPr>
        <p:blipFill>
          <a:blip r:embed="rId4" cstate="print"/>
          <a:stretch>
            <a:fillRect/>
          </a:stretch>
        </p:blipFill>
        <p:spPr>
          <a:xfrm>
            <a:off x="540048" y="3814157"/>
            <a:ext cx="13524119" cy="441544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453965" rIns="0" bIns="0" rtlCol="0">
            <a:spAutoFit/>
          </a:bodyPr>
          <a:lstStyle/>
          <a:p>
            <a:pPr marL="12700">
              <a:lnSpc>
                <a:spcPct val="100000"/>
              </a:lnSpc>
              <a:spcBef>
                <a:spcPts val="130"/>
              </a:spcBef>
            </a:pPr>
            <a:r>
              <a:rPr dirty="0"/>
              <a:t>Compare</a:t>
            </a:r>
            <a:r>
              <a:rPr spc="-60" dirty="0"/>
              <a:t> </a:t>
            </a:r>
            <a:r>
              <a:rPr dirty="0"/>
              <a:t>with</a:t>
            </a:r>
            <a:r>
              <a:rPr spc="-45" dirty="0"/>
              <a:t> </a:t>
            </a:r>
            <a:r>
              <a:rPr dirty="0"/>
              <a:t>raw</a:t>
            </a:r>
            <a:r>
              <a:rPr spc="-45" dirty="0"/>
              <a:t> </a:t>
            </a:r>
            <a:r>
              <a:rPr dirty="0"/>
              <a:t>bigram</a:t>
            </a:r>
            <a:r>
              <a:rPr spc="-30" dirty="0"/>
              <a:t> </a:t>
            </a:r>
            <a:r>
              <a:rPr spc="-10" dirty="0"/>
              <a:t>counts</a:t>
            </a:r>
          </a:p>
        </p:txBody>
      </p:sp>
      <p:grpSp>
        <p:nvGrpSpPr>
          <p:cNvPr id="7" name="object 7"/>
          <p:cNvGrpSpPr/>
          <p:nvPr/>
        </p:nvGrpSpPr>
        <p:grpSpPr>
          <a:xfrm>
            <a:off x="3048000" y="1427894"/>
            <a:ext cx="10241280" cy="6802120"/>
            <a:chOff x="3048000" y="1427894"/>
            <a:chExt cx="10241280" cy="6802120"/>
          </a:xfrm>
        </p:grpSpPr>
        <p:pic>
          <p:nvPicPr>
            <p:cNvPr id="8" name="object 8"/>
            <p:cNvPicPr/>
            <p:nvPr/>
          </p:nvPicPr>
          <p:blipFill>
            <a:blip r:embed="rId3" cstate="print"/>
            <a:stretch>
              <a:fillRect/>
            </a:stretch>
          </p:blipFill>
          <p:spPr>
            <a:xfrm>
              <a:off x="3171139" y="1427894"/>
              <a:ext cx="9716281" cy="3418425"/>
            </a:xfrm>
            <a:prstGeom prst="rect">
              <a:avLst/>
            </a:prstGeom>
          </p:spPr>
        </p:pic>
        <p:pic>
          <p:nvPicPr>
            <p:cNvPr id="9" name="object 9"/>
            <p:cNvPicPr/>
            <p:nvPr/>
          </p:nvPicPr>
          <p:blipFill>
            <a:blip r:embed="rId4" cstate="print"/>
            <a:stretch>
              <a:fillRect/>
            </a:stretch>
          </p:blipFill>
          <p:spPr>
            <a:xfrm>
              <a:off x="3048000" y="4812283"/>
              <a:ext cx="10241280" cy="3417315"/>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9" name="Rectangle 2">
            <a:extLst>
              <a:ext uri="{FF2B5EF4-FFF2-40B4-BE49-F238E27FC236}">
                <a16:creationId xmlns:a16="http://schemas.microsoft.com/office/drawing/2014/main" id="{6FFEC1FA-1F57-343B-EFCC-48F2B86058E3}"/>
              </a:ext>
            </a:extLst>
          </p:cNvPr>
          <p:cNvSpPr txBox="1">
            <a:spLocks noChangeArrowheads="1"/>
          </p:cNvSpPr>
          <p:nvPr/>
        </p:nvSpPr>
        <p:spPr>
          <a:xfrm>
            <a:off x="685800" y="566884"/>
            <a:ext cx="11887200" cy="784830"/>
          </a:xfrm>
          <a:prstGeom prst="rect">
            <a:avLst/>
          </a:prstGeom>
        </p:spPr>
        <p:txBody>
          <a:bodyPr wrap="square" lIns="0" tIns="0" rIns="0" bIns="0">
            <a:spAutoFit/>
          </a:bodyPr>
          <a:lstStyle>
            <a:lvl1pPr>
              <a:defRPr sz="5100" b="1" i="0">
                <a:solidFill>
                  <a:schemeClr val="tx1"/>
                </a:solidFill>
                <a:latin typeface="Arial"/>
                <a:ea typeface="+mj-ea"/>
                <a:cs typeface="Arial"/>
              </a:defRPr>
            </a:lvl1pPr>
          </a:lstStyle>
          <a:p>
            <a:r>
              <a:rPr lang="en-US" altLang="en-US" dirty="0"/>
              <a:t>Backoff</a:t>
            </a:r>
          </a:p>
        </p:txBody>
      </p:sp>
      <p:sp>
        <p:nvSpPr>
          <p:cNvPr id="10" name="Rectangle 3">
            <a:extLst>
              <a:ext uri="{FF2B5EF4-FFF2-40B4-BE49-F238E27FC236}">
                <a16:creationId xmlns:a16="http://schemas.microsoft.com/office/drawing/2014/main" id="{9CE09798-7EB6-1882-96A9-CA8969D42976}"/>
              </a:ext>
            </a:extLst>
          </p:cNvPr>
          <p:cNvSpPr txBox="1">
            <a:spLocks noChangeArrowheads="1"/>
          </p:cNvSpPr>
          <p:nvPr/>
        </p:nvSpPr>
        <p:spPr>
          <a:xfrm>
            <a:off x="685800" y="2027497"/>
            <a:ext cx="11887200" cy="1292662"/>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buFont typeface="Arial" panose="020B0604020202020204" pitchFamily="34" charset="0"/>
              <a:buChar char="•"/>
            </a:pPr>
            <a:r>
              <a:rPr lang="en-US" altLang="en-US" sz="2800" dirty="0"/>
              <a:t>Only use lower-order model when data for higher-order model is unavailable (i.e. count is zero).</a:t>
            </a:r>
          </a:p>
          <a:p>
            <a:pPr marL="457200" indent="-457200">
              <a:buFont typeface="Arial" panose="020B0604020202020204" pitchFamily="34" charset="0"/>
              <a:buChar char="•"/>
            </a:pPr>
            <a:r>
              <a:rPr lang="en-US" altLang="en-US" sz="2800" dirty="0"/>
              <a:t>Recursively back-off to weaker models until data is available.</a:t>
            </a:r>
          </a:p>
        </p:txBody>
      </p:sp>
      <p:graphicFrame>
        <p:nvGraphicFramePr>
          <p:cNvPr id="11" name="Object 5">
            <a:extLst>
              <a:ext uri="{FF2B5EF4-FFF2-40B4-BE49-F238E27FC236}">
                <a16:creationId xmlns:a16="http://schemas.microsoft.com/office/drawing/2014/main" id="{3256881B-F906-D5DD-3348-7A75BFEB2D58}"/>
              </a:ext>
            </a:extLst>
          </p:cNvPr>
          <p:cNvGraphicFramePr>
            <a:graphicFrameLocks noChangeAspect="1"/>
          </p:cNvGraphicFramePr>
          <p:nvPr>
            <p:extLst>
              <p:ext uri="{D42A27DB-BD31-4B8C-83A1-F6EECF244321}">
                <p14:modId xmlns:p14="http://schemas.microsoft.com/office/powerpoint/2010/main" val="3410021707"/>
              </p:ext>
            </p:extLst>
          </p:nvPr>
        </p:nvGraphicFramePr>
        <p:xfrm>
          <a:off x="1279525" y="4176972"/>
          <a:ext cx="10158506" cy="900113"/>
        </p:xfrm>
        <a:graphic>
          <a:graphicData uri="http://schemas.openxmlformats.org/presentationml/2006/ole">
            <mc:AlternateContent xmlns:mc="http://schemas.openxmlformats.org/markup-compatibility/2006">
              <mc:Choice xmlns:v="urn:schemas-microsoft-com:vml" Requires="v">
                <p:oleObj name="Equation" r:id="rId3" imgW="82207100" imgH="11112500" progId="Equation.3">
                  <p:embed/>
                </p:oleObj>
              </mc:Choice>
              <mc:Fallback>
                <p:oleObj name="Equation" r:id="rId3" imgW="82207100" imgH="11112500" progId="Equation.3">
                  <p:embed/>
                  <p:pic>
                    <p:nvPicPr>
                      <p:cNvPr id="30724" name="Object 5">
                        <a:extLst>
                          <a:ext uri="{FF2B5EF4-FFF2-40B4-BE49-F238E27FC236}">
                            <a16:creationId xmlns:a16="http://schemas.microsoft.com/office/drawing/2014/main" id="{2A921025-CABA-4745-9293-217EF2E7E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9525" y="4176972"/>
                        <a:ext cx="10158506" cy="900113"/>
                      </a:xfrm>
                      <a:prstGeom prst="rect">
                        <a:avLst/>
                      </a:prstGeom>
                      <a:noFill/>
                      <a:ln>
                        <a:noFill/>
                      </a:ln>
                      <a:effectLst/>
                    </p:spPr>
                  </p:pic>
                </p:oleObj>
              </mc:Fallback>
            </mc:AlternateContent>
          </a:graphicData>
        </a:graphic>
      </p:graphicFrame>
      <p:sp>
        <p:nvSpPr>
          <p:cNvPr id="12" name="Text Box 6">
            <a:extLst>
              <a:ext uri="{FF2B5EF4-FFF2-40B4-BE49-F238E27FC236}">
                <a16:creationId xmlns:a16="http://schemas.microsoft.com/office/drawing/2014/main" id="{324F2458-DF67-C3E7-3040-85FFD79BF014}"/>
              </a:ext>
            </a:extLst>
          </p:cNvPr>
          <p:cNvSpPr txBox="1">
            <a:spLocks noChangeArrowheads="1"/>
          </p:cNvSpPr>
          <p:nvPr/>
        </p:nvSpPr>
        <p:spPr bwMode="auto">
          <a:xfrm>
            <a:off x="685800" y="5643822"/>
            <a:ext cx="11366688"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marL="342900" indent="-342900" eaLnBrk="1" hangingPunct="1">
              <a:buFont typeface="Arial" panose="020B0604020202020204" pitchFamily="34" charset="0"/>
              <a:buChar char="•"/>
            </a:pPr>
            <a:r>
              <a:rPr lang="en-US" altLang="en-US" sz="2400" dirty="0"/>
              <a:t>Where P* is a discounted probability estimate to reserve mass for unseen events and </a:t>
            </a:r>
            <a:r>
              <a:rPr lang="en-US" altLang="en-US" sz="2400" dirty="0">
                <a:sym typeface="Symbol" pitchFamily="2" charset="2"/>
              </a:rPr>
              <a:t>’s are back-off weights (see text for details).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pic>
        <p:nvPicPr>
          <p:cNvPr id="27650" name="Picture 2" descr="Linear Interpolation">
            <a:extLst>
              <a:ext uri="{FF2B5EF4-FFF2-40B4-BE49-F238E27FC236}">
                <a16:creationId xmlns:a16="http://schemas.microsoft.com/office/drawing/2014/main" id="{9ECFCB8A-B651-1E2E-E9A3-5D80DC287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21" y="474821"/>
            <a:ext cx="5034499" cy="488193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a:extLst>
              <a:ext uri="{FF2B5EF4-FFF2-40B4-BE49-F238E27FC236}">
                <a16:creationId xmlns:a16="http://schemas.microsoft.com/office/drawing/2014/main" id="{C6C120BE-674A-34D7-0679-06E8B99A39D1}"/>
              </a:ext>
            </a:extLst>
          </p:cNvPr>
          <p:cNvSpPr txBox="1">
            <a:spLocks noChangeArrowheads="1"/>
          </p:cNvSpPr>
          <p:nvPr/>
        </p:nvSpPr>
        <p:spPr>
          <a:xfrm>
            <a:off x="801688" y="474821"/>
            <a:ext cx="7772400" cy="990600"/>
          </a:xfrm>
          <a:prstGeom prst="rect">
            <a:avLst/>
          </a:prstGeom>
        </p:spPr>
        <p:txBody>
          <a:bodyPr wrap="square" lIns="0" tIns="0" rIns="0" bIns="0">
            <a:spAutoFit/>
          </a:bodyPr>
          <a:lstStyle>
            <a:lvl1pPr>
              <a:defRPr sz="5100" b="1" i="0">
                <a:solidFill>
                  <a:schemeClr val="tx1"/>
                </a:solidFill>
                <a:latin typeface="Arial"/>
                <a:ea typeface="+mj-ea"/>
                <a:cs typeface="Arial"/>
              </a:defRPr>
            </a:lvl1pPr>
          </a:lstStyle>
          <a:p>
            <a:r>
              <a:rPr lang="en-US" altLang="en-US" dirty="0"/>
              <a:t>Interpolation</a:t>
            </a:r>
          </a:p>
        </p:txBody>
      </p:sp>
      <p:sp>
        <p:nvSpPr>
          <p:cNvPr id="14" name="Rectangle 3">
            <a:extLst>
              <a:ext uri="{FF2B5EF4-FFF2-40B4-BE49-F238E27FC236}">
                <a16:creationId xmlns:a16="http://schemas.microsoft.com/office/drawing/2014/main" id="{D823DCDE-AA7D-6BD7-7F68-D0A9D98B27FB}"/>
              </a:ext>
            </a:extLst>
          </p:cNvPr>
          <p:cNvSpPr txBox="1">
            <a:spLocks noChangeArrowheads="1"/>
          </p:cNvSpPr>
          <p:nvPr/>
        </p:nvSpPr>
        <p:spPr>
          <a:xfrm>
            <a:off x="685800" y="2097087"/>
            <a:ext cx="7772400" cy="1169551"/>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71500" indent="-571500">
              <a:buFont typeface="Arial" panose="020B0604020202020204" pitchFamily="34" charset="0"/>
              <a:buChar char="•"/>
            </a:pPr>
            <a:r>
              <a:rPr lang="en-US" altLang="en-US" dirty="0"/>
              <a:t>Linearly combine estimates of N-gram models of increasing order.</a:t>
            </a:r>
          </a:p>
        </p:txBody>
      </p:sp>
      <p:sp>
        <p:nvSpPr>
          <p:cNvPr id="15" name="Rectangle 4">
            <a:extLst>
              <a:ext uri="{FF2B5EF4-FFF2-40B4-BE49-F238E27FC236}">
                <a16:creationId xmlns:a16="http://schemas.microsoft.com/office/drawing/2014/main" id="{1D9BF3EB-6790-0610-DC7F-FAC173515801}"/>
              </a:ext>
            </a:extLst>
          </p:cNvPr>
          <p:cNvSpPr>
            <a:spLocks noChangeArrowheads="1"/>
          </p:cNvSpPr>
          <p:nvPr/>
        </p:nvSpPr>
        <p:spPr bwMode="auto">
          <a:xfrm>
            <a:off x="666750" y="4981575"/>
            <a:ext cx="77724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FF0000"/>
              </a:buClr>
              <a:buFontTx/>
              <a:buChar char="•"/>
            </a:pPr>
            <a:r>
              <a:rPr lang="en-US" altLang="en-US" sz="3200"/>
              <a:t>Learn proper values for </a:t>
            </a:r>
            <a:r>
              <a:rPr lang="en-US" altLang="en-US" sz="3200">
                <a:sym typeface="Symbol" pitchFamily="2" charset="2"/>
              </a:rPr>
              <a:t></a:t>
            </a:r>
            <a:r>
              <a:rPr lang="en-US" altLang="en-US" sz="3200" baseline="-25000">
                <a:sym typeface="Symbol" pitchFamily="2" charset="2"/>
              </a:rPr>
              <a:t>i </a:t>
            </a:r>
            <a:r>
              <a:rPr lang="en-US" altLang="en-US" sz="3200">
                <a:sym typeface="Symbol" pitchFamily="2" charset="2"/>
              </a:rPr>
              <a:t>by training to (approximately) maximize the likelihood of an independent </a:t>
            </a:r>
            <a:r>
              <a:rPr lang="en-US" altLang="en-US" sz="3200" b="1" i="1">
                <a:sym typeface="Symbol" pitchFamily="2" charset="2"/>
              </a:rPr>
              <a:t>development</a:t>
            </a:r>
            <a:r>
              <a:rPr lang="en-US" altLang="en-US" sz="3200">
                <a:sym typeface="Symbol" pitchFamily="2" charset="2"/>
              </a:rPr>
              <a:t> (a.k.a. </a:t>
            </a:r>
            <a:r>
              <a:rPr lang="en-US" altLang="en-US" sz="3200" b="1" i="1">
                <a:sym typeface="Symbol" pitchFamily="2" charset="2"/>
              </a:rPr>
              <a:t>tuning</a:t>
            </a:r>
            <a:r>
              <a:rPr lang="en-US" altLang="en-US" sz="3200">
                <a:sym typeface="Symbol" pitchFamily="2" charset="2"/>
              </a:rPr>
              <a:t>) corpus.</a:t>
            </a:r>
          </a:p>
        </p:txBody>
      </p:sp>
      <p:graphicFrame>
        <p:nvGraphicFramePr>
          <p:cNvPr id="16" name="Object 5">
            <a:extLst>
              <a:ext uri="{FF2B5EF4-FFF2-40B4-BE49-F238E27FC236}">
                <a16:creationId xmlns:a16="http://schemas.microsoft.com/office/drawing/2014/main" id="{B168A787-8BD7-3F63-23CB-3362F78B6C6C}"/>
              </a:ext>
            </a:extLst>
          </p:cNvPr>
          <p:cNvGraphicFramePr>
            <a:graphicFrameLocks noChangeAspect="1"/>
          </p:cNvGraphicFramePr>
          <p:nvPr>
            <p:extLst>
              <p:ext uri="{D42A27DB-BD31-4B8C-83A1-F6EECF244321}">
                <p14:modId xmlns:p14="http://schemas.microsoft.com/office/powerpoint/2010/main" val="1777695444"/>
              </p:ext>
            </p:extLst>
          </p:nvPr>
        </p:nvGraphicFramePr>
        <p:xfrm>
          <a:off x="963613" y="3668712"/>
          <a:ext cx="7448550" cy="509588"/>
        </p:xfrm>
        <a:graphic>
          <a:graphicData uri="http://schemas.openxmlformats.org/presentationml/2006/ole">
            <mc:AlternateContent xmlns:mc="http://schemas.openxmlformats.org/markup-compatibility/2006">
              <mc:Choice xmlns:v="urn:schemas-microsoft-com:vml" Requires="v">
                <p:oleObj name="Equation" r:id="rId4" imgW="89814400" imgH="6146800" progId="Equation.3">
                  <p:embed/>
                </p:oleObj>
              </mc:Choice>
              <mc:Fallback>
                <p:oleObj name="Equation" r:id="rId4" imgW="89814400" imgH="6146800" progId="Equation.3">
                  <p:embed/>
                  <p:pic>
                    <p:nvPicPr>
                      <p:cNvPr id="29701" name="Object 5">
                        <a:extLst>
                          <a:ext uri="{FF2B5EF4-FFF2-40B4-BE49-F238E27FC236}">
                            <a16:creationId xmlns:a16="http://schemas.microsoft.com/office/drawing/2014/main" id="{015BCA93-D9E5-0326-DB9F-E84B7A00B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613" y="3668712"/>
                        <a:ext cx="744855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6">
            <a:extLst>
              <a:ext uri="{FF2B5EF4-FFF2-40B4-BE49-F238E27FC236}">
                <a16:creationId xmlns:a16="http://schemas.microsoft.com/office/drawing/2014/main" id="{15E5177A-A3E0-1F67-1DBB-D1FDDF06BEF8}"/>
              </a:ext>
            </a:extLst>
          </p:cNvPr>
          <p:cNvSpPr txBox="1">
            <a:spLocks noChangeArrowheads="1"/>
          </p:cNvSpPr>
          <p:nvPr/>
        </p:nvSpPr>
        <p:spPr bwMode="auto">
          <a:xfrm>
            <a:off x="1006475" y="3311525"/>
            <a:ext cx="3094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Interpolated Trigram Model:</a:t>
            </a:r>
          </a:p>
        </p:txBody>
      </p:sp>
      <p:graphicFrame>
        <p:nvGraphicFramePr>
          <p:cNvPr id="18" name="Object 7">
            <a:extLst>
              <a:ext uri="{FF2B5EF4-FFF2-40B4-BE49-F238E27FC236}">
                <a16:creationId xmlns:a16="http://schemas.microsoft.com/office/drawing/2014/main" id="{8F99E037-8F49-C301-C8D5-825409CBC1CA}"/>
              </a:ext>
            </a:extLst>
          </p:cNvPr>
          <p:cNvGraphicFramePr>
            <a:graphicFrameLocks noChangeAspect="1"/>
          </p:cNvGraphicFramePr>
          <p:nvPr>
            <p:extLst>
              <p:ext uri="{D42A27DB-BD31-4B8C-83A1-F6EECF244321}">
                <p14:modId xmlns:p14="http://schemas.microsoft.com/office/powerpoint/2010/main" val="2513537769"/>
              </p:ext>
            </p:extLst>
          </p:nvPr>
        </p:nvGraphicFramePr>
        <p:xfrm>
          <a:off x="3049588" y="4324350"/>
          <a:ext cx="1138237" cy="698500"/>
        </p:xfrm>
        <a:graphic>
          <a:graphicData uri="http://schemas.openxmlformats.org/presentationml/2006/ole">
            <mc:AlternateContent xmlns:mc="http://schemas.openxmlformats.org/markup-compatibility/2006">
              <mc:Choice xmlns:v="urn:schemas-microsoft-com:vml" Requires="v">
                <p:oleObj name="Equation" r:id="rId6" imgW="12877800" imgH="7899400" progId="Equation.3">
                  <p:embed/>
                </p:oleObj>
              </mc:Choice>
              <mc:Fallback>
                <p:oleObj name="Equation" r:id="rId6" imgW="12877800" imgH="7899400" progId="Equation.3">
                  <p:embed/>
                  <p:pic>
                    <p:nvPicPr>
                      <p:cNvPr id="29703" name="Object 7">
                        <a:extLst>
                          <a:ext uri="{FF2B5EF4-FFF2-40B4-BE49-F238E27FC236}">
                            <a16:creationId xmlns:a16="http://schemas.microsoft.com/office/drawing/2014/main" id="{1C28AD68-C736-3516-FA1B-9BDF83CFA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9588" y="4324350"/>
                        <a:ext cx="1138237"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8">
            <a:extLst>
              <a:ext uri="{FF2B5EF4-FFF2-40B4-BE49-F238E27FC236}">
                <a16:creationId xmlns:a16="http://schemas.microsoft.com/office/drawing/2014/main" id="{C6F44E3F-6B2C-0D65-BECA-20F4C1A458EE}"/>
              </a:ext>
            </a:extLst>
          </p:cNvPr>
          <p:cNvSpPr txBox="1">
            <a:spLocks noChangeArrowheads="1"/>
          </p:cNvSpPr>
          <p:nvPr/>
        </p:nvSpPr>
        <p:spPr bwMode="auto">
          <a:xfrm>
            <a:off x="2092325" y="4359275"/>
            <a:ext cx="927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Where: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996128" rIns="0" bIns="0" rtlCol="0">
            <a:spAutoFit/>
          </a:bodyPr>
          <a:lstStyle/>
          <a:p>
            <a:pPr marL="12700">
              <a:lnSpc>
                <a:spcPct val="100000"/>
              </a:lnSpc>
              <a:spcBef>
                <a:spcPts val="130"/>
              </a:spcBef>
            </a:pPr>
            <a:r>
              <a:rPr dirty="0">
                <a:latin typeface="Carlito"/>
                <a:cs typeface="Carlito"/>
              </a:rPr>
              <a:t>How</a:t>
            </a:r>
            <a:r>
              <a:rPr spc="-5" dirty="0">
                <a:latin typeface="Carlito"/>
                <a:cs typeface="Carlito"/>
              </a:rPr>
              <a:t> </a:t>
            </a:r>
            <a:r>
              <a:rPr dirty="0">
                <a:latin typeface="Carlito"/>
                <a:cs typeface="Carlito"/>
              </a:rPr>
              <a:t>to</a:t>
            </a:r>
            <a:r>
              <a:rPr spc="5" dirty="0">
                <a:latin typeface="Carlito"/>
                <a:cs typeface="Carlito"/>
              </a:rPr>
              <a:t> </a:t>
            </a:r>
            <a:r>
              <a:rPr dirty="0">
                <a:latin typeface="Carlito"/>
                <a:cs typeface="Carlito"/>
              </a:rPr>
              <a:t>set</a:t>
            </a:r>
            <a:r>
              <a:rPr spc="5" dirty="0">
                <a:latin typeface="Carlito"/>
                <a:cs typeface="Carlito"/>
              </a:rPr>
              <a:t> </a:t>
            </a:r>
            <a:r>
              <a:rPr dirty="0">
                <a:latin typeface="Carlito"/>
                <a:cs typeface="Carlito"/>
              </a:rPr>
              <a:t>the </a:t>
            </a:r>
            <a:r>
              <a:rPr spc="-10" dirty="0">
                <a:latin typeface="Carlito"/>
                <a:cs typeface="Carlito"/>
              </a:rPr>
              <a:t>lambdas?</a:t>
            </a:r>
          </a:p>
        </p:txBody>
      </p:sp>
      <p:sp>
        <p:nvSpPr>
          <p:cNvPr id="7" name="object 7"/>
          <p:cNvSpPr txBox="1"/>
          <p:nvPr/>
        </p:nvSpPr>
        <p:spPr>
          <a:xfrm>
            <a:off x="743204" y="2073004"/>
            <a:ext cx="4956810" cy="609600"/>
          </a:xfrm>
          <a:prstGeom prst="rect">
            <a:avLst/>
          </a:prstGeom>
        </p:spPr>
        <p:txBody>
          <a:bodyPr vert="horz" wrap="square" lIns="0" tIns="16510" rIns="0" bIns="0" rtlCol="0">
            <a:spAutoFit/>
          </a:bodyPr>
          <a:lstStyle/>
          <a:p>
            <a:pPr marL="561340" indent="-548640">
              <a:lnSpc>
                <a:spcPct val="100000"/>
              </a:lnSpc>
              <a:spcBef>
                <a:spcPts val="130"/>
              </a:spcBef>
              <a:buClr>
                <a:srgbClr val="CC0000"/>
              </a:buClr>
              <a:buFont typeface="Times New Roman"/>
              <a:buChar char="•"/>
              <a:tabLst>
                <a:tab pos="561340" algn="l"/>
              </a:tabLst>
            </a:pPr>
            <a:r>
              <a:rPr sz="3800" dirty="0">
                <a:latin typeface="Carlito"/>
                <a:cs typeface="Carlito"/>
              </a:rPr>
              <a:t>Use</a:t>
            </a:r>
            <a:r>
              <a:rPr sz="3800" spc="35" dirty="0">
                <a:latin typeface="Carlito"/>
                <a:cs typeface="Carlito"/>
              </a:rPr>
              <a:t> </a:t>
            </a:r>
            <a:r>
              <a:rPr sz="3800" dirty="0">
                <a:latin typeface="Carlito"/>
                <a:cs typeface="Carlito"/>
              </a:rPr>
              <a:t>a</a:t>
            </a:r>
            <a:r>
              <a:rPr sz="3800" spc="25" dirty="0">
                <a:latin typeface="Carlito"/>
                <a:cs typeface="Carlito"/>
              </a:rPr>
              <a:t> </a:t>
            </a:r>
            <a:r>
              <a:rPr sz="3800" b="1" spc="-185" dirty="0">
                <a:latin typeface="Carlito"/>
                <a:cs typeface="Carlito"/>
              </a:rPr>
              <a:t>held</a:t>
            </a:r>
            <a:r>
              <a:rPr lang="en-US" sz="3800" b="1" spc="-185" dirty="0">
                <a:latin typeface="Carlito"/>
                <a:cs typeface="Carlito"/>
              </a:rPr>
              <a:t> – out </a:t>
            </a:r>
            <a:r>
              <a:rPr sz="3800" spc="-95" dirty="0">
                <a:latin typeface="Carlito"/>
                <a:cs typeface="Carlito"/>
              </a:rPr>
              <a:t>corpus</a:t>
            </a:r>
            <a:endParaRPr sz="3800" dirty="0">
              <a:latin typeface="Carlito"/>
              <a:cs typeface="Carlito"/>
            </a:endParaRPr>
          </a:p>
        </p:txBody>
      </p:sp>
      <p:grpSp>
        <p:nvGrpSpPr>
          <p:cNvPr id="8" name="object 8"/>
          <p:cNvGrpSpPr/>
          <p:nvPr/>
        </p:nvGrpSpPr>
        <p:grpSpPr>
          <a:xfrm>
            <a:off x="774700" y="2730500"/>
            <a:ext cx="5765800" cy="1447800"/>
            <a:chOff x="774700" y="2730500"/>
            <a:chExt cx="5765800" cy="1447800"/>
          </a:xfrm>
        </p:grpSpPr>
        <p:pic>
          <p:nvPicPr>
            <p:cNvPr id="9" name="object 9"/>
            <p:cNvPicPr/>
            <p:nvPr/>
          </p:nvPicPr>
          <p:blipFill>
            <a:blip r:embed="rId3" cstate="print"/>
            <a:stretch>
              <a:fillRect/>
            </a:stretch>
          </p:blipFill>
          <p:spPr>
            <a:xfrm>
              <a:off x="774700" y="2730500"/>
              <a:ext cx="5765800" cy="1380070"/>
            </a:xfrm>
            <a:prstGeom prst="rect">
              <a:avLst/>
            </a:prstGeom>
          </p:spPr>
        </p:pic>
        <p:pic>
          <p:nvPicPr>
            <p:cNvPr id="10" name="object 10"/>
            <p:cNvPicPr/>
            <p:nvPr/>
          </p:nvPicPr>
          <p:blipFill>
            <a:blip r:embed="rId4" cstate="print"/>
            <a:stretch>
              <a:fillRect/>
            </a:stretch>
          </p:blipFill>
          <p:spPr>
            <a:xfrm>
              <a:off x="1731429" y="2836329"/>
              <a:ext cx="3856570" cy="1341970"/>
            </a:xfrm>
            <a:prstGeom prst="rect">
              <a:avLst/>
            </a:prstGeom>
          </p:spPr>
        </p:pic>
      </p:grpSp>
      <p:sp>
        <p:nvSpPr>
          <p:cNvPr id="11" name="object 11"/>
          <p:cNvSpPr txBox="1"/>
          <p:nvPr/>
        </p:nvSpPr>
        <p:spPr>
          <a:xfrm>
            <a:off x="853439" y="2773679"/>
            <a:ext cx="5608320" cy="1219200"/>
          </a:xfrm>
          <a:prstGeom prst="rect">
            <a:avLst/>
          </a:prstGeom>
          <a:solidFill>
            <a:srgbClr val="70B9E3"/>
          </a:solidFill>
          <a:ln w="15239">
            <a:solidFill>
              <a:srgbClr val="A40019"/>
            </a:solidFill>
          </a:ln>
        </p:spPr>
        <p:txBody>
          <a:bodyPr vert="horz" wrap="square" lIns="0" tIns="236220" rIns="0" bIns="0" rtlCol="0">
            <a:spAutoFit/>
          </a:bodyPr>
          <a:lstStyle/>
          <a:p>
            <a:pPr marL="5080" algn="ctr">
              <a:lnSpc>
                <a:spcPct val="100000"/>
              </a:lnSpc>
              <a:spcBef>
                <a:spcPts val="1860"/>
              </a:spcBef>
            </a:pPr>
            <a:r>
              <a:rPr sz="4450" spc="-20" dirty="0">
                <a:solidFill>
                  <a:srgbClr val="FFFFFF"/>
                </a:solidFill>
                <a:latin typeface="Carlito"/>
                <a:cs typeface="Carlito"/>
              </a:rPr>
              <a:t>Training</a:t>
            </a:r>
            <a:r>
              <a:rPr sz="4450" spc="-170" dirty="0">
                <a:solidFill>
                  <a:srgbClr val="FFFFFF"/>
                </a:solidFill>
                <a:latin typeface="Carlito"/>
                <a:cs typeface="Carlito"/>
              </a:rPr>
              <a:t> </a:t>
            </a:r>
            <a:r>
              <a:rPr sz="4450" spc="-20" dirty="0">
                <a:solidFill>
                  <a:srgbClr val="FFFFFF"/>
                </a:solidFill>
                <a:latin typeface="Carlito"/>
                <a:cs typeface="Carlito"/>
              </a:rPr>
              <a:t>Data</a:t>
            </a:r>
            <a:endParaRPr sz="4450">
              <a:latin typeface="Carlito"/>
              <a:cs typeface="Carlito"/>
            </a:endParaRPr>
          </a:p>
        </p:txBody>
      </p:sp>
      <p:grpSp>
        <p:nvGrpSpPr>
          <p:cNvPr id="12" name="object 12"/>
          <p:cNvGrpSpPr/>
          <p:nvPr/>
        </p:nvGrpSpPr>
        <p:grpSpPr>
          <a:xfrm>
            <a:off x="6620929" y="2616200"/>
            <a:ext cx="2646045" cy="1752600"/>
            <a:chOff x="6620929" y="2616200"/>
            <a:chExt cx="2646045" cy="1752600"/>
          </a:xfrm>
        </p:grpSpPr>
        <p:pic>
          <p:nvPicPr>
            <p:cNvPr id="13" name="object 13"/>
            <p:cNvPicPr/>
            <p:nvPr/>
          </p:nvPicPr>
          <p:blipFill>
            <a:blip r:embed="rId5" cstate="print"/>
            <a:stretch>
              <a:fillRect/>
            </a:stretch>
          </p:blipFill>
          <p:spPr>
            <a:xfrm>
              <a:off x="6747929" y="2730500"/>
              <a:ext cx="2277529" cy="1380070"/>
            </a:xfrm>
            <a:prstGeom prst="rect">
              <a:avLst/>
            </a:prstGeom>
          </p:spPr>
        </p:pic>
        <p:pic>
          <p:nvPicPr>
            <p:cNvPr id="14" name="object 14"/>
            <p:cNvPicPr/>
            <p:nvPr/>
          </p:nvPicPr>
          <p:blipFill>
            <a:blip r:embed="rId6" cstate="print"/>
            <a:stretch>
              <a:fillRect/>
            </a:stretch>
          </p:blipFill>
          <p:spPr>
            <a:xfrm>
              <a:off x="6620929" y="2616200"/>
              <a:ext cx="2645829" cy="1752600"/>
            </a:xfrm>
            <a:prstGeom prst="rect">
              <a:avLst/>
            </a:prstGeom>
          </p:spPr>
        </p:pic>
      </p:grpSp>
      <p:sp>
        <p:nvSpPr>
          <p:cNvPr id="15" name="object 15"/>
          <p:cNvSpPr txBox="1"/>
          <p:nvPr/>
        </p:nvSpPr>
        <p:spPr>
          <a:xfrm>
            <a:off x="6827519" y="2773679"/>
            <a:ext cx="2120900" cy="1219200"/>
          </a:xfrm>
          <a:prstGeom prst="rect">
            <a:avLst/>
          </a:prstGeom>
          <a:solidFill>
            <a:srgbClr val="9C7A25"/>
          </a:solidFill>
          <a:ln w="15239">
            <a:solidFill>
              <a:srgbClr val="A40019"/>
            </a:solidFill>
          </a:ln>
        </p:spPr>
        <p:txBody>
          <a:bodyPr vert="horz" wrap="square" lIns="0" tIns="13970" rIns="0" bIns="0" rtlCol="0">
            <a:spAutoFit/>
          </a:bodyPr>
          <a:lstStyle/>
          <a:p>
            <a:pPr marL="600710" marR="146050" indent="-445134">
              <a:lnSpc>
                <a:spcPts val="4600"/>
              </a:lnSpc>
              <a:spcBef>
                <a:spcPts val="110"/>
              </a:spcBef>
            </a:pPr>
            <a:r>
              <a:rPr sz="3800" spc="-180" dirty="0">
                <a:solidFill>
                  <a:srgbClr val="FFFFFF"/>
                </a:solidFill>
                <a:latin typeface="Carlito"/>
                <a:cs typeface="Carlito"/>
              </a:rPr>
              <a:t>Held</a:t>
            </a:r>
            <a:r>
              <a:rPr lang="en-US" sz="3800" spc="-180" dirty="0">
                <a:solidFill>
                  <a:srgbClr val="FFFFFF"/>
                </a:solidFill>
                <a:latin typeface="Carlito"/>
                <a:cs typeface="Carlito"/>
              </a:rPr>
              <a:t> - out</a:t>
            </a:r>
            <a:r>
              <a:rPr sz="3800" spc="-20" dirty="0">
                <a:solidFill>
                  <a:srgbClr val="FFFFFF"/>
                </a:solidFill>
                <a:latin typeface="Carlito"/>
                <a:cs typeface="Carlito"/>
              </a:rPr>
              <a:t> Data</a:t>
            </a:r>
            <a:endParaRPr sz="3800" dirty="0">
              <a:latin typeface="Carlito"/>
              <a:cs typeface="Carlito"/>
            </a:endParaRPr>
          </a:p>
        </p:txBody>
      </p:sp>
      <p:grpSp>
        <p:nvGrpSpPr>
          <p:cNvPr id="16" name="object 16"/>
          <p:cNvGrpSpPr/>
          <p:nvPr/>
        </p:nvGrpSpPr>
        <p:grpSpPr>
          <a:xfrm>
            <a:off x="9186329" y="2616200"/>
            <a:ext cx="2531745" cy="1752600"/>
            <a:chOff x="9186329" y="2616200"/>
            <a:chExt cx="2531745" cy="1752600"/>
          </a:xfrm>
        </p:grpSpPr>
        <p:pic>
          <p:nvPicPr>
            <p:cNvPr id="17" name="object 17"/>
            <p:cNvPicPr/>
            <p:nvPr/>
          </p:nvPicPr>
          <p:blipFill>
            <a:blip r:embed="rId7" cstate="print"/>
            <a:stretch>
              <a:fillRect/>
            </a:stretch>
          </p:blipFill>
          <p:spPr>
            <a:xfrm>
              <a:off x="9186329" y="2730500"/>
              <a:ext cx="2531529" cy="1380070"/>
            </a:xfrm>
            <a:prstGeom prst="rect">
              <a:avLst/>
            </a:prstGeom>
          </p:spPr>
        </p:pic>
        <p:pic>
          <p:nvPicPr>
            <p:cNvPr id="18" name="object 18"/>
            <p:cNvPicPr/>
            <p:nvPr/>
          </p:nvPicPr>
          <p:blipFill>
            <a:blip r:embed="rId8" cstate="print"/>
            <a:stretch>
              <a:fillRect/>
            </a:stretch>
          </p:blipFill>
          <p:spPr>
            <a:xfrm>
              <a:off x="9630829" y="2616200"/>
              <a:ext cx="1689100" cy="1752600"/>
            </a:xfrm>
            <a:prstGeom prst="rect">
              <a:avLst/>
            </a:prstGeom>
          </p:spPr>
        </p:pic>
      </p:grpSp>
      <p:sp>
        <p:nvSpPr>
          <p:cNvPr id="19" name="object 19"/>
          <p:cNvSpPr txBox="1"/>
          <p:nvPr/>
        </p:nvSpPr>
        <p:spPr>
          <a:xfrm>
            <a:off x="9265919" y="2773679"/>
            <a:ext cx="2372360" cy="1219200"/>
          </a:xfrm>
          <a:prstGeom prst="rect">
            <a:avLst/>
          </a:prstGeom>
          <a:solidFill>
            <a:srgbClr val="3366FF"/>
          </a:solidFill>
          <a:ln w="15239">
            <a:solidFill>
              <a:srgbClr val="A40019"/>
            </a:solidFill>
          </a:ln>
        </p:spPr>
        <p:txBody>
          <a:bodyPr vert="horz" wrap="square" lIns="0" tIns="13970" rIns="0" bIns="0" rtlCol="0">
            <a:spAutoFit/>
          </a:bodyPr>
          <a:lstStyle/>
          <a:p>
            <a:pPr marL="726440" marR="716915" indent="66040">
              <a:lnSpc>
                <a:spcPts val="4600"/>
              </a:lnSpc>
              <a:spcBef>
                <a:spcPts val="110"/>
              </a:spcBef>
            </a:pPr>
            <a:r>
              <a:rPr sz="3800" spc="-20" dirty="0">
                <a:solidFill>
                  <a:srgbClr val="FFFFFF"/>
                </a:solidFill>
                <a:latin typeface="Carlito"/>
                <a:cs typeface="Carlito"/>
              </a:rPr>
              <a:t>Test Data</a:t>
            </a:r>
            <a:endParaRPr sz="3800">
              <a:latin typeface="Carlito"/>
              <a:cs typeface="Carlito"/>
            </a:endParaRPr>
          </a:p>
        </p:txBody>
      </p:sp>
      <p:sp>
        <p:nvSpPr>
          <p:cNvPr id="20" name="object 20"/>
          <p:cNvSpPr txBox="1"/>
          <p:nvPr/>
        </p:nvSpPr>
        <p:spPr>
          <a:xfrm>
            <a:off x="730504" y="4062801"/>
            <a:ext cx="13496925" cy="3837940"/>
          </a:xfrm>
          <a:prstGeom prst="rect">
            <a:avLst/>
          </a:prstGeom>
        </p:spPr>
        <p:txBody>
          <a:bodyPr vert="horz" wrap="square" lIns="0" tIns="135255" rIns="0" bIns="0" rtlCol="0">
            <a:spAutoFit/>
          </a:bodyPr>
          <a:lstStyle/>
          <a:p>
            <a:pPr marL="574040" indent="-548640">
              <a:lnSpc>
                <a:spcPct val="100000"/>
              </a:lnSpc>
              <a:spcBef>
                <a:spcPts val="1065"/>
              </a:spcBef>
              <a:buClr>
                <a:srgbClr val="CC0000"/>
              </a:buClr>
              <a:buFont typeface="Times New Roman"/>
              <a:buChar char="•"/>
              <a:tabLst>
                <a:tab pos="574040" algn="l"/>
              </a:tabLst>
            </a:pPr>
            <a:r>
              <a:rPr sz="3800" dirty="0">
                <a:latin typeface="Carlito"/>
                <a:cs typeface="Carlito"/>
              </a:rPr>
              <a:t>Choose</a:t>
            </a:r>
            <a:r>
              <a:rPr sz="3800" spc="35" dirty="0">
                <a:latin typeface="Carlito"/>
                <a:cs typeface="Carlito"/>
              </a:rPr>
              <a:t> </a:t>
            </a:r>
            <a:r>
              <a:rPr sz="3800" dirty="0">
                <a:latin typeface="Carlito"/>
                <a:cs typeface="Carlito"/>
              </a:rPr>
              <a:t>λs</a:t>
            </a:r>
            <a:r>
              <a:rPr sz="3800" spc="25" dirty="0">
                <a:latin typeface="Carlito"/>
                <a:cs typeface="Carlito"/>
              </a:rPr>
              <a:t> </a:t>
            </a:r>
            <a:r>
              <a:rPr sz="3800" dirty="0">
                <a:latin typeface="Carlito"/>
                <a:cs typeface="Carlito"/>
              </a:rPr>
              <a:t>to</a:t>
            </a:r>
            <a:r>
              <a:rPr sz="3800" spc="25" dirty="0">
                <a:latin typeface="Carlito"/>
                <a:cs typeface="Carlito"/>
              </a:rPr>
              <a:t> </a:t>
            </a:r>
            <a:r>
              <a:rPr sz="3800" dirty="0">
                <a:latin typeface="Carlito"/>
                <a:cs typeface="Carlito"/>
              </a:rPr>
              <a:t>maximize</a:t>
            </a:r>
            <a:r>
              <a:rPr sz="3800" spc="40" dirty="0">
                <a:latin typeface="Carlito"/>
                <a:cs typeface="Carlito"/>
              </a:rPr>
              <a:t> </a:t>
            </a:r>
            <a:r>
              <a:rPr sz="3800" dirty="0">
                <a:latin typeface="Carlito"/>
                <a:cs typeface="Carlito"/>
              </a:rPr>
              <a:t>the</a:t>
            </a:r>
            <a:r>
              <a:rPr sz="3800" spc="40" dirty="0">
                <a:latin typeface="Carlito"/>
                <a:cs typeface="Carlito"/>
              </a:rPr>
              <a:t> </a:t>
            </a:r>
            <a:r>
              <a:rPr sz="3800" dirty="0">
                <a:latin typeface="Carlito"/>
                <a:cs typeface="Carlito"/>
              </a:rPr>
              <a:t>probability</a:t>
            </a:r>
            <a:r>
              <a:rPr sz="3800" spc="30" dirty="0">
                <a:latin typeface="Carlito"/>
                <a:cs typeface="Carlito"/>
              </a:rPr>
              <a:t> </a:t>
            </a:r>
            <a:r>
              <a:rPr sz="3800" dirty="0">
                <a:latin typeface="Carlito"/>
                <a:cs typeface="Carlito"/>
              </a:rPr>
              <a:t>of</a:t>
            </a:r>
            <a:r>
              <a:rPr sz="3800" spc="40" dirty="0">
                <a:latin typeface="Carlito"/>
                <a:cs typeface="Carlito"/>
              </a:rPr>
              <a:t> </a:t>
            </a:r>
            <a:r>
              <a:rPr sz="3800" spc="-180" dirty="0">
                <a:latin typeface="Carlito"/>
                <a:cs typeface="Carlito"/>
              </a:rPr>
              <a:t>held</a:t>
            </a:r>
            <a:r>
              <a:rPr lang="en-US" sz="3800" spc="-180" dirty="0">
                <a:latin typeface="Carlito"/>
                <a:cs typeface="Carlito"/>
              </a:rPr>
              <a:t> – out </a:t>
            </a:r>
            <a:r>
              <a:rPr sz="3800" spc="-10" dirty="0">
                <a:latin typeface="Carlito"/>
                <a:cs typeface="Carlito"/>
              </a:rPr>
              <a:t>data:</a:t>
            </a:r>
            <a:endParaRPr sz="3800" dirty="0">
              <a:latin typeface="Carlito"/>
              <a:cs typeface="Carlito"/>
            </a:endParaRPr>
          </a:p>
          <a:p>
            <a:pPr marL="1123315" lvl="1" indent="-365760">
              <a:lnSpc>
                <a:spcPct val="100000"/>
              </a:lnSpc>
              <a:spcBef>
                <a:spcPts val="969"/>
              </a:spcBef>
              <a:buFont typeface="Times New Roman"/>
              <a:buChar char="•"/>
              <a:tabLst>
                <a:tab pos="1123315" algn="l"/>
              </a:tabLst>
            </a:pPr>
            <a:r>
              <a:rPr sz="3800" dirty="0">
                <a:latin typeface="Carlito"/>
                <a:cs typeface="Carlito"/>
              </a:rPr>
              <a:t>Fix</a:t>
            </a:r>
            <a:r>
              <a:rPr sz="3800" spc="20" dirty="0">
                <a:latin typeface="Carlito"/>
                <a:cs typeface="Carlito"/>
              </a:rPr>
              <a:t> </a:t>
            </a:r>
            <a:r>
              <a:rPr sz="3800" dirty="0">
                <a:latin typeface="Carlito"/>
                <a:cs typeface="Carlito"/>
              </a:rPr>
              <a:t>the</a:t>
            </a:r>
            <a:r>
              <a:rPr lang="en-US" sz="3800" spc="35" dirty="0">
                <a:latin typeface="Carlito"/>
                <a:cs typeface="Carlito"/>
              </a:rPr>
              <a:t> N-gram</a:t>
            </a:r>
            <a:r>
              <a:rPr sz="3800" spc="25" dirty="0">
                <a:latin typeface="Carlito"/>
                <a:cs typeface="Carlito"/>
              </a:rPr>
              <a:t> </a:t>
            </a:r>
            <a:r>
              <a:rPr sz="3800" dirty="0">
                <a:latin typeface="Carlito"/>
                <a:cs typeface="Carlito"/>
              </a:rPr>
              <a:t>probabilities</a:t>
            </a:r>
            <a:r>
              <a:rPr sz="3800" spc="25" dirty="0">
                <a:latin typeface="Carlito"/>
                <a:cs typeface="Carlito"/>
              </a:rPr>
              <a:t> </a:t>
            </a:r>
            <a:r>
              <a:rPr sz="3800" dirty="0">
                <a:latin typeface="Carlito"/>
                <a:cs typeface="Carlito"/>
              </a:rPr>
              <a:t>(on</a:t>
            </a:r>
            <a:r>
              <a:rPr sz="3800" spc="35" dirty="0">
                <a:latin typeface="Carlito"/>
                <a:cs typeface="Carlito"/>
              </a:rPr>
              <a:t> </a:t>
            </a:r>
            <a:r>
              <a:rPr sz="3800" dirty="0">
                <a:latin typeface="Carlito"/>
                <a:cs typeface="Carlito"/>
              </a:rPr>
              <a:t>the</a:t>
            </a:r>
            <a:r>
              <a:rPr sz="3800" spc="40" dirty="0">
                <a:latin typeface="Carlito"/>
                <a:cs typeface="Carlito"/>
              </a:rPr>
              <a:t> </a:t>
            </a:r>
            <a:r>
              <a:rPr sz="3800" dirty="0">
                <a:latin typeface="Carlito"/>
                <a:cs typeface="Carlito"/>
              </a:rPr>
              <a:t>training</a:t>
            </a:r>
            <a:r>
              <a:rPr sz="3800" spc="20" dirty="0">
                <a:latin typeface="Carlito"/>
                <a:cs typeface="Carlito"/>
              </a:rPr>
              <a:t> </a:t>
            </a:r>
            <a:r>
              <a:rPr sz="3800" spc="-10" dirty="0">
                <a:latin typeface="Carlito"/>
                <a:cs typeface="Carlito"/>
              </a:rPr>
              <a:t>data)</a:t>
            </a:r>
            <a:endParaRPr sz="3800" dirty="0">
              <a:latin typeface="Carlito"/>
              <a:cs typeface="Carlito"/>
            </a:endParaRPr>
          </a:p>
          <a:p>
            <a:pPr marL="1123315" lvl="1" indent="-365760">
              <a:lnSpc>
                <a:spcPct val="100000"/>
              </a:lnSpc>
              <a:spcBef>
                <a:spcPts val="975"/>
              </a:spcBef>
              <a:buFont typeface="Times New Roman"/>
              <a:buChar char="•"/>
              <a:tabLst>
                <a:tab pos="1123315" algn="l"/>
              </a:tabLst>
            </a:pPr>
            <a:r>
              <a:rPr sz="3800" dirty="0">
                <a:latin typeface="Carlito"/>
                <a:cs typeface="Carlito"/>
              </a:rPr>
              <a:t>Then</a:t>
            </a:r>
            <a:r>
              <a:rPr sz="3800" spc="35" dirty="0">
                <a:latin typeface="Carlito"/>
                <a:cs typeface="Carlito"/>
              </a:rPr>
              <a:t> </a:t>
            </a:r>
            <a:r>
              <a:rPr sz="3800" dirty="0">
                <a:latin typeface="Carlito"/>
                <a:cs typeface="Carlito"/>
              </a:rPr>
              <a:t>search</a:t>
            </a:r>
            <a:r>
              <a:rPr sz="3800" spc="35" dirty="0">
                <a:latin typeface="Carlito"/>
                <a:cs typeface="Carlito"/>
              </a:rPr>
              <a:t> </a:t>
            </a:r>
            <a:r>
              <a:rPr sz="3800" dirty="0">
                <a:latin typeface="Carlito"/>
                <a:cs typeface="Carlito"/>
              </a:rPr>
              <a:t>for</a:t>
            </a:r>
            <a:r>
              <a:rPr sz="3800" spc="25" dirty="0">
                <a:latin typeface="Carlito"/>
                <a:cs typeface="Carlito"/>
              </a:rPr>
              <a:t> </a:t>
            </a:r>
            <a:r>
              <a:rPr sz="3800" dirty="0">
                <a:latin typeface="Carlito"/>
                <a:cs typeface="Carlito"/>
              </a:rPr>
              <a:t>λs</a:t>
            </a:r>
            <a:r>
              <a:rPr sz="3800" spc="30" dirty="0">
                <a:latin typeface="Carlito"/>
                <a:cs typeface="Carlito"/>
              </a:rPr>
              <a:t> </a:t>
            </a:r>
            <a:r>
              <a:rPr sz="3800" dirty="0">
                <a:latin typeface="Carlito"/>
                <a:cs typeface="Carlito"/>
              </a:rPr>
              <a:t>that</a:t>
            </a:r>
            <a:r>
              <a:rPr sz="3800" spc="25" dirty="0">
                <a:latin typeface="Carlito"/>
                <a:cs typeface="Carlito"/>
              </a:rPr>
              <a:t> </a:t>
            </a:r>
            <a:r>
              <a:rPr sz="3800" dirty="0">
                <a:latin typeface="Carlito"/>
                <a:cs typeface="Carlito"/>
              </a:rPr>
              <a:t>give</a:t>
            </a:r>
            <a:r>
              <a:rPr sz="3800" spc="40" dirty="0">
                <a:latin typeface="Carlito"/>
                <a:cs typeface="Carlito"/>
              </a:rPr>
              <a:t> </a:t>
            </a:r>
            <a:r>
              <a:rPr sz="3800" dirty="0">
                <a:latin typeface="Carlito"/>
                <a:cs typeface="Carlito"/>
              </a:rPr>
              <a:t>largest</a:t>
            </a:r>
            <a:r>
              <a:rPr sz="3800" spc="20" dirty="0">
                <a:latin typeface="Carlito"/>
                <a:cs typeface="Carlito"/>
              </a:rPr>
              <a:t> </a:t>
            </a:r>
            <a:r>
              <a:rPr sz="3800" dirty="0">
                <a:latin typeface="Carlito"/>
                <a:cs typeface="Carlito"/>
              </a:rPr>
              <a:t>probability</a:t>
            </a:r>
            <a:r>
              <a:rPr sz="3800" spc="35" dirty="0">
                <a:latin typeface="Carlito"/>
                <a:cs typeface="Carlito"/>
              </a:rPr>
              <a:t> </a:t>
            </a:r>
            <a:r>
              <a:rPr sz="3800" dirty="0">
                <a:latin typeface="Carlito"/>
                <a:cs typeface="Carlito"/>
              </a:rPr>
              <a:t>to</a:t>
            </a:r>
            <a:r>
              <a:rPr sz="3800" spc="25" dirty="0">
                <a:latin typeface="Carlito"/>
                <a:cs typeface="Carlito"/>
              </a:rPr>
              <a:t> </a:t>
            </a:r>
            <a:r>
              <a:rPr sz="3800" spc="-180" dirty="0">
                <a:latin typeface="Carlito"/>
                <a:cs typeface="Carlito"/>
              </a:rPr>
              <a:t>held</a:t>
            </a:r>
            <a:r>
              <a:rPr lang="en-US" sz="3800" spc="-180" dirty="0">
                <a:latin typeface="Carlito"/>
                <a:cs typeface="Carlito"/>
              </a:rPr>
              <a:t>- out </a:t>
            </a:r>
            <a:r>
              <a:rPr sz="3800" spc="-20" dirty="0">
                <a:latin typeface="Carlito"/>
                <a:cs typeface="Carlito"/>
              </a:rPr>
              <a:t>set:</a:t>
            </a:r>
            <a:endParaRPr sz="3800" dirty="0">
              <a:latin typeface="Carlito"/>
              <a:cs typeface="Carlito"/>
            </a:endParaRPr>
          </a:p>
          <a:p>
            <a:pPr marL="1299845">
              <a:lnSpc>
                <a:spcPct val="100000"/>
              </a:lnSpc>
              <a:spcBef>
                <a:spcPts val="2520"/>
              </a:spcBef>
              <a:tabLst>
                <a:tab pos="4053840" algn="l"/>
                <a:tab pos="10771505" algn="l"/>
              </a:tabLst>
            </a:pPr>
            <a:r>
              <a:rPr sz="4050" dirty="0">
                <a:latin typeface="Times New Roman"/>
                <a:cs typeface="Times New Roman"/>
              </a:rPr>
              <a:t>log</a:t>
            </a:r>
            <a:r>
              <a:rPr sz="4050" spc="-440" dirty="0">
                <a:latin typeface="Times New Roman"/>
                <a:cs typeface="Times New Roman"/>
              </a:rPr>
              <a:t> </a:t>
            </a:r>
            <a:r>
              <a:rPr sz="4050" i="1" spc="-10" dirty="0">
                <a:latin typeface="Times New Roman"/>
                <a:cs typeface="Times New Roman"/>
              </a:rPr>
              <a:t>P</a:t>
            </a:r>
            <a:r>
              <a:rPr sz="4050" spc="-10" dirty="0">
                <a:latin typeface="Times New Roman"/>
                <a:cs typeface="Times New Roman"/>
              </a:rPr>
              <a:t>(</a:t>
            </a:r>
            <a:r>
              <a:rPr sz="4050" i="1" spc="-10" dirty="0">
                <a:latin typeface="Times New Roman"/>
                <a:cs typeface="Times New Roman"/>
              </a:rPr>
              <a:t>w</a:t>
            </a:r>
            <a:r>
              <a:rPr sz="3525" spc="-15" baseline="-23640" dirty="0">
                <a:latin typeface="Times New Roman"/>
                <a:cs typeface="Times New Roman"/>
              </a:rPr>
              <a:t>1</a:t>
            </a:r>
            <a:r>
              <a:rPr sz="4050" spc="-10" dirty="0">
                <a:latin typeface="Times New Roman"/>
                <a:cs typeface="Times New Roman"/>
              </a:rPr>
              <a:t>...</a:t>
            </a:r>
            <a:r>
              <a:rPr sz="4050" i="1" spc="-10" dirty="0">
                <a:latin typeface="Times New Roman"/>
                <a:cs typeface="Times New Roman"/>
              </a:rPr>
              <a:t>w</a:t>
            </a:r>
            <a:r>
              <a:rPr sz="3525" i="1" spc="-15" baseline="-23640" dirty="0">
                <a:latin typeface="Times New Roman"/>
                <a:cs typeface="Times New Roman"/>
              </a:rPr>
              <a:t>n</a:t>
            </a:r>
            <a:r>
              <a:rPr sz="3525" i="1" baseline="-23640" dirty="0">
                <a:latin typeface="Times New Roman"/>
                <a:cs typeface="Times New Roman"/>
              </a:rPr>
              <a:t>	</a:t>
            </a:r>
            <a:r>
              <a:rPr sz="4050" dirty="0">
                <a:latin typeface="Times New Roman"/>
                <a:cs typeface="Times New Roman"/>
              </a:rPr>
              <a:t>|</a:t>
            </a:r>
            <a:r>
              <a:rPr sz="4050" spc="-200" dirty="0">
                <a:latin typeface="Times New Roman"/>
                <a:cs typeface="Times New Roman"/>
              </a:rPr>
              <a:t> </a:t>
            </a:r>
            <a:r>
              <a:rPr sz="4050" i="1" dirty="0">
                <a:latin typeface="Times New Roman"/>
                <a:cs typeface="Times New Roman"/>
              </a:rPr>
              <a:t>M</a:t>
            </a:r>
            <a:r>
              <a:rPr sz="4050" i="1" spc="-505" dirty="0">
                <a:latin typeface="Times New Roman"/>
                <a:cs typeface="Times New Roman"/>
              </a:rPr>
              <a:t> </a:t>
            </a:r>
            <a:r>
              <a:rPr sz="4050" dirty="0">
                <a:latin typeface="Times New Roman"/>
                <a:cs typeface="Times New Roman"/>
              </a:rPr>
              <a:t>(</a:t>
            </a:r>
            <a:r>
              <a:rPr sz="4200" i="1" dirty="0">
                <a:latin typeface="Symbol"/>
                <a:cs typeface="Symbol"/>
              </a:rPr>
              <a:t></a:t>
            </a:r>
            <a:r>
              <a:rPr sz="3525" baseline="-23640" dirty="0">
                <a:latin typeface="Times New Roman"/>
                <a:cs typeface="Times New Roman"/>
              </a:rPr>
              <a:t>1</a:t>
            </a:r>
            <a:r>
              <a:rPr sz="4050" dirty="0">
                <a:latin typeface="Times New Roman"/>
                <a:cs typeface="Times New Roman"/>
              </a:rPr>
              <a:t>...</a:t>
            </a:r>
            <a:r>
              <a:rPr sz="4200" i="1" dirty="0">
                <a:latin typeface="Symbol"/>
                <a:cs typeface="Symbol"/>
              </a:rPr>
              <a:t></a:t>
            </a:r>
            <a:r>
              <a:rPr sz="3525" i="1" baseline="-23640" dirty="0">
                <a:latin typeface="Times New Roman"/>
                <a:cs typeface="Times New Roman"/>
              </a:rPr>
              <a:t>k</a:t>
            </a:r>
            <a:r>
              <a:rPr sz="3525" i="1" spc="-7" baseline="-23640" dirty="0">
                <a:latin typeface="Times New Roman"/>
                <a:cs typeface="Times New Roman"/>
              </a:rPr>
              <a:t> </a:t>
            </a:r>
            <a:r>
              <a:rPr sz="4050" spc="-10" dirty="0">
                <a:latin typeface="Times New Roman"/>
                <a:cs typeface="Times New Roman"/>
              </a:rPr>
              <a:t>))</a:t>
            </a:r>
            <a:r>
              <a:rPr sz="4050" spc="-290" dirty="0">
                <a:latin typeface="Times New Roman"/>
                <a:cs typeface="Times New Roman"/>
              </a:rPr>
              <a:t> </a:t>
            </a:r>
            <a:r>
              <a:rPr sz="4050" dirty="0">
                <a:latin typeface="Symbol"/>
                <a:cs typeface="Symbol"/>
              </a:rPr>
              <a:t></a:t>
            </a:r>
            <a:r>
              <a:rPr sz="4050" spc="-275" dirty="0">
                <a:latin typeface="Times New Roman"/>
                <a:cs typeface="Times New Roman"/>
              </a:rPr>
              <a:t> </a:t>
            </a:r>
            <a:r>
              <a:rPr sz="9150" spc="112" baseline="-6375" dirty="0">
                <a:latin typeface="Symbol"/>
                <a:cs typeface="Symbol"/>
              </a:rPr>
              <a:t></a:t>
            </a:r>
            <a:r>
              <a:rPr sz="4050" spc="75" dirty="0">
                <a:latin typeface="Times New Roman"/>
                <a:cs typeface="Times New Roman"/>
              </a:rPr>
              <a:t>log</a:t>
            </a:r>
            <a:r>
              <a:rPr sz="4050" spc="-455" dirty="0">
                <a:latin typeface="Times New Roman"/>
                <a:cs typeface="Times New Roman"/>
              </a:rPr>
              <a:t> </a:t>
            </a:r>
            <a:r>
              <a:rPr sz="4050" i="1" spc="-515" dirty="0">
                <a:latin typeface="Times New Roman"/>
                <a:cs typeface="Times New Roman"/>
              </a:rPr>
              <a:t>P</a:t>
            </a:r>
            <a:r>
              <a:rPr sz="3525" i="1" baseline="-23640" dirty="0">
                <a:latin typeface="Times New Roman"/>
                <a:cs typeface="Times New Roman"/>
              </a:rPr>
              <a:t>M</a:t>
            </a:r>
            <a:r>
              <a:rPr sz="3525" i="1" spc="-232" baseline="-23640" dirty="0">
                <a:latin typeface="Times New Roman"/>
                <a:cs typeface="Times New Roman"/>
              </a:rPr>
              <a:t> </a:t>
            </a:r>
            <a:r>
              <a:rPr sz="3525" baseline="-23640" dirty="0">
                <a:latin typeface="Times New Roman"/>
                <a:cs typeface="Times New Roman"/>
              </a:rPr>
              <a:t>(</a:t>
            </a:r>
            <a:r>
              <a:rPr sz="3600" i="1" baseline="-23148" dirty="0">
                <a:latin typeface="Symbol"/>
                <a:cs typeface="Symbol"/>
              </a:rPr>
              <a:t></a:t>
            </a:r>
            <a:r>
              <a:rPr sz="2550" baseline="-52287" dirty="0">
                <a:latin typeface="Times New Roman"/>
                <a:cs typeface="Times New Roman"/>
              </a:rPr>
              <a:t>1</a:t>
            </a:r>
            <a:r>
              <a:rPr sz="3525" baseline="-23640" dirty="0">
                <a:latin typeface="Times New Roman"/>
                <a:cs typeface="Times New Roman"/>
              </a:rPr>
              <a:t>...</a:t>
            </a:r>
            <a:r>
              <a:rPr sz="3600" i="1" baseline="-23148" dirty="0">
                <a:latin typeface="Symbol"/>
                <a:cs typeface="Symbol"/>
              </a:rPr>
              <a:t></a:t>
            </a:r>
            <a:r>
              <a:rPr sz="2550" i="1" baseline="-52287" dirty="0">
                <a:latin typeface="Times New Roman"/>
                <a:cs typeface="Times New Roman"/>
              </a:rPr>
              <a:t>k</a:t>
            </a:r>
            <a:r>
              <a:rPr sz="2550" i="1" spc="67" baseline="-52287" dirty="0">
                <a:latin typeface="Times New Roman"/>
                <a:cs typeface="Times New Roman"/>
              </a:rPr>
              <a:t> </a:t>
            </a:r>
            <a:r>
              <a:rPr sz="3525" baseline="-23640" dirty="0">
                <a:latin typeface="Times New Roman"/>
                <a:cs typeface="Times New Roman"/>
              </a:rPr>
              <a:t>)</a:t>
            </a:r>
            <a:r>
              <a:rPr sz="3525" spc="-367" baseline="-23640" dirty="0">
                <a:latin typeface="Times New Roman"/>
                <a:cs typeface="Times New Roman"/>
              </a:rPr>
              <a:t> </a:t>
            </a:r>
            <a:r>
              <a:rPr sz="4050" spc="-25" dirty="0">
                <a:latin typeface="Times New Roman"/>
                <a:cs typeface="Times New Roman"/>
              </a:rPr>
              <a:t>(</a:t>
            </a:r>
            <a:r>
              <a:rPr sz="4050" i="1" spc="-25" dirty="0">
                <a:latin typeface="Times New Roman"/>
                <a:cs typeface="Times New Roman"/>
              </a:rPr>
              <a:t>w</a:t>
            </a:r>
            <a:r>
              <a:rPr sz="3525" i="1" spc="-37" baseline="-23640" dirty="0">
                <a:latin typeface="Times New Roman"/>
                <a:cs typeface="Times New Roman"/>
              </a:rPr>
              <a:t>i</a:t>
            </a:r>
            <a:r>
              <a:rPr sz="3525" i="1" baseline="-23640" dirty="0">
                <a:latin typeface="Times New Roman"/>
                <a:cs typeface="Times New Roman"/>
              </a:rPr>
              <a:t>	</a:t>
            </a:r>
            <a:r>
              <a:rPr sz="4050" dirty="0">
                <a:latin typeface="Times New Roman"/>
                <a:cs typeface="Times New Roman"/>
              </a:rPr>
              <a:t>|</a:t>
            </a:r>
            <a:r>
              <a:rPr sz="4050" spc="-285" dirty="0">
                <a:latin typeface="Times New Roman"/>
                <a:cs typeface="Times New Roman"/>
              </a:rPr>
              <a:t> </a:t>
            </a:r>
            <a:r>
              <a:rPr sz="4050" i="1" spc="-60" dirty="0">
                <a:latin typeface="Times New Roman"/>
                <a:cs typeface="Times New Roman"/>
              </a:rPr>
              <a:t>w</a:t>
            </a:r>
            <a:r>
              <a:rPr sz="3525" i="1" spc="-89" baseline="-23640" dirty="0">
                <a:latin typeface="Times New Roman"/>
                <a:cs typeface="Times New Roman"/>
              </a:rPr>
              <a:t>i</a:t>
            </a:r>
            <a:r>
              <a:rPr sz="3525" spc="-89" baseline="-23640" dirty="0">
                <a:latin typeface="Symbol"/>
                <a:cs typeface="Symbol"/>
              </a:rPr>
              <a:t></a:t>
            </a:r>
            <a:r>
              <a:rPr sz="3525" spc="-89" baseline="-23640" dirty="0">
                <a:latin typeface="Times New Roman"/>
                <a:cs typeface="Times New Roman"/>
              </a:rPr>
              <a:t>1</a:t>
            </a:r>
            <a:r>
              <a:rPr sz="3525" spc="-450" baseline="-23640" dirty="0">
                <a:latin typeface="Times New Roman"/>
                <a:cs typeface="Times New Roman"/>
              </a:rPr>
              <a:t> </a:t>
            </a:r>
            <a:r>
              <a:rPr sz="4050" spc="-50" dirty="0">
                <a:latin typeface="Times New Roman"/>
                <a:cs typeface="Times New Roman"/>
              </a:rPr>
              <a:t>)</a:t>
            </a:r>
            <a:endParaRPr sz="4050" dirty="0">
              <a:latin typeface="Times New Roman"/>
              <a:cs typeface="Times New Roman"/>
            </a:endParaRPr>
          </a:p>
          <a:p>
            <a:pPr marL="1136650" algn="ctr">
              <a:lnSpc>
                <a:spcPct val="100000"/>
              </a:lnSpc>
              <a:spcBef>
                <a:spcPts val="765"/>
              </a:spcBef>
            </a:pPr>
            <a:r>
              <a:rPr sz="2350" i="1" spc="-50" dirty="0">
                <a:latin typeface="Times New Roman"/>
                <a:cs typeface="Times New Roman"/>
              </a:rPr>
              <a:t>i</a:t>
            </a:r>
            <a:endParaRPr sz="2350" dirty="0">
              <a:latin typeface="Times New Roman"/>
              <a:cs typeface="Times New Roman"/>
            </a:endParaRPr>
          </a:p>
        </p:txBody>
      </p:sp>
      <p:pic>
        <p:nvPicPr>
          <p:cNvPr id="28674" name="Picture 2" descr="SET (@setdottv) / X">
            <a:extLst>
              <a:ext uri="{FF2B5EF4-FFF2-40B4-BE49-F238E27FC236}">
                <a16:creationId xmlns:a16="http://schemas.microsoft.com/office/drawing/2014/main" id="{65A3002D-3F89-5EC7-C54F-1657026038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2184" y="-1463803"/>
            <a:ext cx="5080000" cy="508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2133600" y="484200"/>
            <a:ext cx="11583035" cy="893774"/>
          </a:xfrm>
          <a:prstGeom prst="rect">
            <a:avLst/>
          </a:prstGeom>
        </p:spPr>
        <p:txBody>
          <a:bodyPr vert="horz" wrap="square" lIns="0" tIns="214570" rIns="0" bIns="0" rtlCol="0">
            <a:spAutoFit/>
          </a:bodyPr>
          <a:lstStyle/>
          <a:p>
            <a:pPr marL="12700" marR="5080">
              <a:lnSpc>
                <a:spcPct val="100200"/>
              </a:lnSpc>
              <a:spcBef>
                <a:spcPts val="120"/>
              </a:spcBef>
            </a:pPr>
            <a:r>
              <a:rPr sz="4400" dirty="0">
                <a:latin typeface="Carlito"/>
                <a:cs typeface="Carlito"/>
              </a:rPr>
              <a:t>Open</a:t>
            </a:r>
            <a:r>
              <a:rPr sz="4400" spc="-35" dirty="0">
                <a:latin typeface="Carlito"/>
                <a:cs typeface="Carlito"/>
              </a:rPr>
              <a:t> </a:t>
            </a:r>
            <a:r>
              <a:rPr sz="4400" dirty="0">
                <a:latin typeface="Carlito"/>
                <a:cs typeface="Carlito"/>
              </a:rPr>
              <a:t>versus</a:t>
            </a:r>
            <a:r>
              <a:rPr sz="4400" spc="-35" dirty="0">
                <a:latin typeface="Carlito"/>
                <a:cs typeface="Carlito"/>
              </a:rPr>
              <a:t> </a:t>
            </a:r>
            <a:r>
              <a:rPr sz="4400" spc="-10" dirty="0">
                <a:latin typeface="Carlito"/>
                <a:cs typeface="Carlito"/>
              </a:rPr>
              <a:t>closed </a:t>
            </a:r>
            <a:r>
              <a:rPr sz="4400" dirty="0">
                <a:latin typeface="Carlito"/>
                <a:cs typeface="Carlito"/>
              </a:rPr>
              <a:t>vocabulary</a:t>
            </a:r>
            <a:r>
              <a:rPr sz="4400" spc="-95" dirty="0">
                <a:latin typeface="Carlito"/>
                <a:cs typeface="Carlito"/>
              </a:rPr>
              <a:t> </a:t>
            </a:r>
            <a:r>
              <a:rPr sz="4400" spc="-10" dirty="0">
                <a:latin typeface="Carlito"/>
                <a:cs typeface="Carlito"/>
              </a:rPr>
              <a:t>tasks</a:t>
            </a:r>
          </a:p>
        </p:txBody>
      </p:sp>
      <p:sp>
        <p:nvSpPr>
          <p:cNvPr id="7" name="object 7"/>
          <p:cNvSpPr txBox="1"/>
          <p:nvPr/>
        </p:nvSpPr>
        <p:spPr>
          <a:xfrm>
            <a:off x="529619" y="1702192"/>
            <a:ext cx="13399517" cy="6019597"/>
          </a:xfrm>
          <a:prstGeom prst="rect">
            <a:avLst/>
          </a:prstGeom>
        </p:spPr>
        <p:txBody>
          <a:bodyPr vert="horz" wrap="square" lIns="0" tIns="68580" rIns="0" bIns="0" rtlCol="0">
            <a:spAutoFit/>
          </a:bodyPr>
          <a:lstStyle/>
          <a:p>
            <a:pPr marL="561340" indent="-548640">
              <a:lnSpc>
                <a:spcPct val="100000"/>
              </a:lnSpc>
              <a:spcBef>
                <a:spcPts val="540"/>
              </a:spcBef>
              <a:buClr>
                <a:srgbClr val="CC0000"/>
              </a:buClr>
              <a:buFont typeface="Times New Roman"/>
              <a:buChar char="•"/>
              <a:tabLst>
                <a:tab pos="561340" algn="l"/>
              </a:tabLst>
            </a:pPr>
            <a:r>
              <a:rPr sz="2800" dirty="0">
                <a:latin typeface="Carlito"/>
                <a:cs typeface="Carlito"/>
              </a:rPr>
              <a:t>If</a:t>
            </a:r>
            <a:r>
              <a:rPr sz="2800" spc="-20" dirty="0">
                <a:latin typeface="Carlito"/>
                <a:cs typeface="Carlito"/>
              </a:rPr>
              <a:t> </a:t>
            </a:r>
            <a:r>
              <a:rPr sz="2800" dirty="0">
                <a:latin typeface="Carlito"/>
                <a:cs typeface="Carlito"/>
              </a:rPr>
              <a:t>we</a:t>
            </a:r>
            <a:r>
              <a:rPr sz="2800" spc="-15" dirty="0">
                <a:latin typeface="Carlito"/>
                <a:cs typeface="Carlito"/>
              </a:rPr>
              <a:t> </a:t>
            </a:r>
            <a:r>
              <a:rPr sz="2800" dirty="0">
                <a:latin typeface="Carlito"/>
                <a:cs typeface="Carlito"/>
              </a:rPr>
              <a:t>know</a:t>
            </a:r>
            <a:r>
              <a:rPr sz="2800" spc="-30" dirty="0">
                <a:latin typeface="Carlito"/>
                <a:cs typeface="Carlito"/>
              </a:rPr>
              <a:t> </a:t>
            </a:r>
            <a:r>
              <a:rPr sz="2800" dirty="0">
                <a:latin typeface="Carlito"/>
                <a:cs typeface="Carlito"/>
              </a:rPr>
              <a:t>all</a:t>
            </a:r>
            <a:r>
              <a:rPr sz="2800" spc="-20" dirty="0">
                <a:latin typeface="Carlito"/>
                <a:cs typeface="Carlito"/>
              </a:rPr>
              <a:t> </a:t>
            </a:r>
            <a:r>
              <a:rPr sz="2800" dirty="0">
                <a:latin typeface="Carlito"/>
                <a:cs typeface="Carlito"/>
              </a:rPr>
              <a:t>the</a:t>
            </a:r>
            <a:r>
              <a:rPr sz="2800" spc="-15" dirty="0">
                <a:latin typeface="Carlito"/>
                <a:cs typeface="Carlito"/>
              </a:rPr>
              <a:t> </a:t>
            </a:r>
            <a:r>
              <a:rPr sz="2800" dirty="0">
                <a:latin typeface="Carlito"/>
                <a:cs typeface="Carlito"/>
              </a:rPr>
              <a:t>words</a:t>
            </a:r>
            <a:r>
              <a:rPr sz="2800" spc="-15" dirty="0">
                <a:latin typeface="Carlito"/>
                <a:cs typeface="Carlito"/>
              </a:rPr>
              <a:t> </a:t>
            </a:r>
            <a:r>
              <a:rPr sz="2800" dirty="0">
                <a:latin typeface="Carlito"/>
                <a:cs typeface="Carlito"/>
              </a:rPr>
              <a:t>in</a:t>
            </a:r>
            <a:r>
              <a:rPr sz="2800" spc="-25" dirty="0">
                <a:latin typeface="Carlito"/>
                <a:cs typeface="Carlito"/>
              </a:rPr>
              <a:t> </a:t>
            </a:r>
            <a:r>
              <a:rPr sz="2800" spc="-10" dirty="0">
                <a:latin typeface="Carlito"/>
                <a:cs typeface="Carlito"/>
              </a:rPr>
              <a:t>advanced</a:t>
            </a:r>
            <a:endParaRPr sz="2800" dirty="0">
              <a:latin typeface="Carlito"/>
              <a:cs typeface="Carlito"/>
            </a:endParaRPr>
          </a:p>
          <a:p>
            <a:pPr marL="1110615" lvl="1" indent="-365760">
              <a:lnSpc>
                <a:spcPct val="100000"/>
              </a:lnSpc>
              <a:spcBef>
                <a:spcPts val="409"/>
              </a:spcBef>
              <a:buFont typeface="Times New Roman"/>
              <a:buChar char="•"/>
              <a:tabLst>
                <a:tab pos="1110615" algn="l"/>
              </a:tabLst>
            </a:pPr>
            <a:r>
              <a:rPr sz="2800" dirty="0">
                <a:latin typeface="Carlito"/>
                <a:cs typeface="Carlito"/>
              </a:rPr>
              <a:t>Vocabulary</a:t>
            </a:r>
            <a:r>
              <a:rPr sz="2800" spc="40" dirty="0">
                <a:latin typeface="Carlito"/>
                <a:cs typeface="Carlito"/>
              </a:rPr>
              <a:t> </a:t>
            </a:r>
            <a:r>
              <a:rPr sz="2800" dirty="0">
                <a:latin typeface="Carlito"/>
                <a:cs typeface="Carlito"/>
              </a:rPr>
              <a:t>V</a:t>
            </a:r>
            <a:r>
              <a:rPr sz="2800" spc="65" dirty="0">
                <a:latin typeface="Carlito"/>
                <a:cs typeface="Carlito"/>
              </a:rPr>
              <a:t> </a:t>
            </a:r>
            <a:r>
              <a:rPr sz="2800" dirty="0">
                <a:latin typeface="Carlito"/>
                <a:cs typeface="Carlito"/>
              </a:rPr>
              <a:t>is</a:t>
            </a:r>
            <a:r>
              <a:rPr sz="2800" spc="45" dirty="0">
                <a:latin typeface="Carlito"/>
                <a:cs typeface="Carlito"/>
              </a:rPr>
              <a:t> </a:t>
            </a:r>
            <a:r>
              <a:rPr sz="2800" spc="-20" dirty="0">
                <a:latin typeface="Carlito"/>
                <a:cs typeface="Carlito"/>
              </a:rPr>
              <a:t>fixed</a:t>
            </a:r>
            <a:endParaRPr sz="2800" dirty="0">
              <a:latin typeface="Carlito"/>
              <a:cs typeface="Carlito"/>
            </a:endParaRPr>
          </a:p>
          <a:p>
            <a:pPr marL="1110615" lvl="1" indent="-365760">
              <a:lnSpc>
                <a:spcPct val="100000"/>
              </a:lnSpc>
              <a:spcBef>
                <a:spcPts val="380"/>
              </a:spcBef>
              <a:buFont typeface="Times New Roman"/>
              <a:buChar char="•"/>
              <a:tabLst>
                <a:tab pos="1110615" algn="l"/>
              </a:tabLst>
            </a:pPr>
            <a:r>
              <a:rPr sz="2800" dirty="0">
                <a:latin typeface="Carlito"/>
                <a:cs typeface="Carlito"/>
              </a:rPr>
              <a:t>Closed</a:t>
            </a:r>
            <a:r>
              <a:rPr sz="2800" spc="70" dirty="0">
                <a:latin typeface="Carlito"/>
                <a:cs typeface="Carlito"/>
              </a:rPr>
              <a:t> </a:t>
            </a:r>
            <a:r>
              <a:rPr sz="2800" dirty="0">
                <a:latin typeface="Carlito"/>
                <a:cs typeface="Carlito"/>
              </a:rPr>
              <a:t>vocabulary</a:t>
            </a:r>
            <a:r>
              <a:rPr sz="2800" spc="75" dirty="0">
                <a:latin typeface="Carlito"/>
                <a:cs typeface="Carlito"/>
              </a:rPr>
              <a:t> </a:t>
            </a:r>
            <a:r>
              <a:rPr sz="2800" spc="-20" dirty="0">
                <a:latin typeface="Carlito"/>
                <a:cs typeface="Carlito"/>
              </a:rPr>
              <a:t>task</a:t>
            </a:r>
            <a:endParaRPr sz="2800" dirty="0">
              <a:latin typeface="Carlito"/>
              <a:cs typeface="Carlito"/>
            </a:endParaRPr>
          </a:p>
          <a:p>
            <a:pPr marL="561340" indent="-548640">
              <a:lnSpc>
                <a:spcPct val="100000"/>
              </a:lnSpc>
              <a:spcBef>
                <a:spcPts val="395"/>
              </a:spcBef>
              <a:buClr>
                <a:srgbClr val="CC0000"/>
              </a:buClr>
              <a:buFont typeface="Times New Roman"/>
              <a:buChar char="•"/>
              <a:tabLst>
                <a:tab pos="561340" algn="l"/>
              </a:tabLst>
            </a:pPr>
            <a:r>
              <a:rPr sz="2800" dirty="0">
                <a:latin typeface="Carlito"/>
                <a:cs typeface="Carlito"/>
              </a:rPr>
              <a:t>Often</a:t>
            </a:r>
            <a:r>
              <a:rPr lang="en-US" sz="2800" dirty="0">
                <a:latin typeface="Carlito"/>
                <a:cs typeface="Carlito"/>
              </a:rPr>
              <a:t>,</a:t>
            </a:r>
            <a:r>
              <a:rPr sz="2800" spc="-45" dirty="0">
                <a:latin typeface="Carlito"/>
                <a:cs typeface="Carlito"/>
              </a:rPr>
              <a:t> </a:t>
            </a:r>
            <a:r>
              <a:rPr sz="2800" dirty="0">
                <a:latin typeface="Carlito"/>
                <a:cs typeface="Carlito"/>
              </a:rPr>
              <a:t>we</a:t>
            </a:r>
            <a:r>
              <a:rPr sz="2800" spc="-30" dirty="0">
                <a:latin typeface="Carlito"/>
                <a:cs typeface="Carlito"/>
              </a:rPr>
              <a:t> </a:t>
            </a:r>
            <a:r>
              <a:rPr sz="2800" dirty="0">
                <a:latin typeface="Carlito"/>
                <a:cs typeface="Carlito"/>
              </a:rPr>
              <a:t>don’t</a:t>
            </a:r>
            <a:r>
              <a:rPr sz="2800" spc="-35" dirty="0">
                <a:latin typeface="Carlito"/>
                <a:cs typeface="Carlito"/>
              </a:rPr>
              <a:t> </a:t>
            </a:r>
            <a:r>
              <a:rPr sz="2800" dirty="0">
                <a:latin typeface="Carlito"/>
                <a:cs typeface="Carlito"/>
              </a:rPr>
              <a:t>know</a:t>
            </a:r>
            <a:r>
              <a:rPr sz="2800" spc="-45" dirty="0">
                <a:latin typeface="Carlito"/>
                <a:cs typeface="Carlito"/>
              </a:rPr>
              <a:t> </a:t>
            </a:r>
            <a:r>
              <a:rPr sz="2800" spc="-20" dirty="0">
                <a:latin typeface="Carlito"/>
                <a:cs typeface="Carlito"/>
              </a:rPr>
              <a:t>this</a:t>
            </a:r>
            <a:endParaRPr sz="2800" dirty="0">
              <a:latin typeface="Carlito"/>
              <a:cs typeface="Carlito"/>
            </a:endParaRPr>
          </a:p>
          <a:p>
            <a:pPr marL="1110615" lvl="1" indent="-365760">
              <a:lnSpc>
                <a:spcPct val="100000"/>
              </a:lnSpc>
              <a:spcBef>
                <a:spcPts val="375"/>
              </a:spcBef>
              <a:buFont typeface="Times New Roman"/>
              <a:buChar char="•"/>
              <a:tabLst>
                <a:tab pos="1110615" algn="l"/>
              </a:tabLst>
            </a:pPr>
            <a:r>
              <a:rPr sz="2800" b="1" dirty="0">
                <a:latin typeface="Carlito"/>
                <a:cs typeface="Carlito"/>
              </a:rPr>
              <a:t>Out</a:t>
            </a:r>
            <a:r>
              <a:rPr sz="2800" b="1" spc="15" dirty="0">
                <a:latin typeface="Carlito"/>
                <a:cs typeface="Carlito"/>
              </a:rPr>
              <a:t> </a:t>
            </a:r>
            <a:r>
              <a:rPr sz="2800" b="1" dirty="0">
                <a:latin typeface="Carlito"/>
                <a:cs typeface="Carlito"/>
              </a:rPr>
              <a:t>Of</a:t>
            </a:r>
            <a:r>
              <a:rPr sz="2800" b="1" spc="35" dirty="0">
                <a:latin typeface="Carlito"/>
                <a:cs typeface="Carlito"/>
              </a:rPr>
              <a:t> </a:t>
            </a:r>
            <a:r>
              <a:rPr sz="2800" b="1" dirty="0">
                <a:latin typeface="Carlito"/>
                <a:cs typeface="Carlito"/>
              </a:rPr>
              <a:t>Vocabulary</a:t>
            </a:r>
            <a:r>
              <a:rPr sz="2800" b="1" spc="25" dirty="0">
                <a:latin typeface="Carlito"/>
                <a:cs typeface="Carlito"/>
              </a:rPr>
              <a:t> </a:t>
            </a:r>
            <a:r>
              <a:rPr sz="2800" dirty="0">
                <a:latin typeface="Carlito"/>
                <a:cs typeface="Carlito"/>
              </a:rPr>
              <a:t>=</a:t>
            </a:r>
            <a:r>
              <a:rPr sz="2800" spc="35" dirty="0">
                <a:latin typeface="Carlito"/>
                <a:cs typeface="Carlito"/>
              </a:rPr>
              <a:t> </a:t>
            </a:r>
            <a:r>
              <a:rPr sz="2800" dirty="0">
                <a:latin typeface="Carlito"/>
                <a:cs typeface="Carlito"/>
              </a:rPr>
              <a:t>OOV</a:t>
            </a:r>
            <a:r>
              <a:rPr sz="2800" spc="35" dirty="0">
                <a:latin typeface="Carlito"/>
                <a:cs typeface="Carlito"/>
              </a:rPr>
              <a:t> </a:t>
            </a:r>
            <a:r>
              <a:rPr sz="2800" spc="-10" dirty="0">
                <a:latin typeface="Carlito"/>
                <a:cs typeface="Carlito"/>
              </a:rPr>
              <a:t>words</a:t>
            </a:r>
            <a:endParaRPr sz="2800" dirty="0">
              <a:latin typeface="Carlito"/>
              <a:cs typeface="Carlito"/>
            </a:endParaRPr>
          </a:p>
          <a:p>
            <a:pPr marL="1110615" lvl="1" indent="-365760">
              <a:lnSpc>
                <a:spcPct val="100000"/>
              </a:lnSpc>
              <a:spcBef>
                <a:spcPts val="415"/>
              </a:spcBef>
              <a:buFont typeface="Times New Roman"/>
              <a:buChar char="•"/>
              <a:tabLst>
                <a:tab pos="1110615" algn="l"/>
              </a:tabLst>
            </a:pPr>
            <a:r>
              <a:rPr sz="2800" dirty="0">
                <a:latin typeface="Carlito"/>
                <a:cs typeface="Carlito"/>
              </a:rPr>
              <a:t>Open</a:t>
            </a:r>
            <a:r>
              <a:rPr sz="2800" spc="75" dirty="0">
                <a:latin typeface="Carlito"/>
                <a:cs typeface="Carlito"/>
              </a:rPr>
              <a:t> </a:t>
            </a:r>
            <a:r>
              <a:rPr sz="2800" dirty="0">
                <a:latin typeface="Carlito"/>
                <a:cs typeface="Carlito"/>
              </a:rPr>
              <a:t>vocabulary</a:t>
            </a:r>
            <a:r>
              <a:rPr sz="2800" spc="55" dirty="0">
                <a:latin typeface="Carlito"/>
                <a:cs typeface="Carlito"/>
              </a:rPr>
              <a:t> </a:t>
            </a:r>
            <a:r>
              <a:rPr sz="2800" spc="-20" dirty="0">
                <a:latin typeface="Carlito"/>
                <a:cs typeface="Carlito"/>
              </a:rPr>
              <a:t>task</a:t>
            </a:r>
            <a:endParaRPr sz="2800" dirty="0">
              <a:latin typeface="Carlito"/>
              <a:cs typeface="Carlito"/>
            </a:endParaRPr>
          </a:p>
          <a:p>
            <a:pPr marL="561340" indent="-548640">
              <a:lnSpc>
                <a:spcPct val="100000"/>
              </a:lnSpc>
              <a:spcBef>
                <a:spcPts val="365"/>
              </a:spcBef>
              <a:buClr>
                <a:srgbClr val="CC0000"/>
              </a:buClr>
              <a:buFont typeface="Times New Roman"/>
              <a:buChar char="•"/>
              <a:tabLst>
                <a:tab pos="561340" algn="l"/>
              </a:tabLst>
            </a:pPr>
            <a:r>
              <a:rPr sz="2800" dirty="0">
                <a:latin typeface="Carlito"/>
                <a:cs typeface="Carlito"/>
              </a:rPr>
              <a:t>Instead:</a:t>
            </a:r>
            <a:r>
              <a:rPr sz="2800" spc="-45" dirty="0">
                <a:latin typeface="Carlito"/>
                <a:cs typeface="Carlito"/>
              </a:rPr>
              <a:t> </a:t>
            </a:r>
            <a:r>
              <a:rPr sz="2800" dirty="0">
                <a:latin typeface="Carlito"/>
                <a:cs typeface="Carlito"/>
              </a:rPr>
              <a:t>create</a:t>
            </a:r>
            <a:r>
              <a:rPr sz="2800" spc="-35" dirty="0">
                <a:latin typeface="Carlito"/>
                <a:cs typeface="Carlito"/>
              </a:rPr>
              <a:t> </a:t>
            </a:r>
            <a:r>
              <a:rPr sz="2800" dirty="0">
                <a:latin typeface="Carlito"/>
                <a:cs typeface="Carlito"/>
              </a:rPr>
              <a:t>an</a:t>
            </a:r>
            <a:r>
              <a:rPr sz="2800" spc="-45" dirty="0">
                <a:latin typeface="Carlito"/>
                <a:cs typeface="Carlito"/>
              </a:rPr>
              <a:t> </a:t>
            </a:r>
            <a:r>
              <a:rPr sz="2800" dirty="0">
                <a:latin typeface="Carlito"/>
                <a:cs typeface="Carlito"/>
              </a:rPr>
              <a:t>unknown</a:t>
            </a:r>
            <a:r>
              <a:rPr sz="2800" spc="-45" dirty="0">
                <a:latin typeface="Carlito"/>
                <a:cs typeface="Carlito"/>
              </a:rPr>
              <a:t> </a:t>
            </a:r>
            <a:r>
              <a:rPr sz="2800" dirty="0">
                <a:latin typeface="Carlito"/>
                <a:cs typeface="Carlito"/>
              </a:rPr>
              <a:t>word</a:t>
            </a:r>
            <a:r>
              <a:rPr sz="2800" spc="-50" dirty="0">
                <a:latin typeface="Carlito"/>
                <a:cs typeface="Carlito"/>
              </a:rPr>
              <a:t> </a:t>
            </a:r>
            <a:r>
              <a:rPr sz="2800" dirty="0">
                <a:latin typeface="Carlito"/>
                <a:cs typeface="Carlito"/>
              </a:rPr>
              <a:t>token</a:t>
            </a:r>
            <a:r>
              <a:rPr sz="2800" spc="-45" dirty="0">
                <a:latin typeface="Carlito"/>
                <a:cs typeface="Carlito"/>
              </a:rPr>
              <a:t> </a:t>
            </a:r>
            <a:r>
              <a:rPr sz="2800" spc="-10" dirty="0">
                <a:latin typeface="Carlito"/>
                <a:cs typeface="Carlito"/>
              </a:rPr>
              <a:t>&lt;UNK&gt;</a:t>
            </a:r>
            <a:endParaRPr sz="2800" dirty="0">
              <a:latin typeface="Carlito"/>
              <a:cs typeface="Carlito"/>
            </a:endParaRPr>
          </a:p>
          <a:p>
            <a:pPr marL="1110615" lvl="1" indent="-365760">
              <a:lnSpc>
                <a:spcPct val="100000"/>
              </a:lnSpc>
              <a:spcBef>
                <a:spcPts val="409"/>
              </a:spcBef>
              <a:buFont typeface="Times New Roman"/>
              <a:buChar char="•"/>
              <a:tabLst>
                <a:tab pos="1110615" algn="l"/>
              </a:tabLst>
            </a:pPr>
            <a:r>
              <a:rPr sz="2800" dirty="0">
                <a:latin typeface="Carlito"/>
                <a:cs typeface="Carlito"/>
              </a:rPr>
              <a:t>Training</a:t>
            </a:r>
            <a:r>
              <a:rPr sz="2800" spc="50" dirty="0">
                <a:latin typeface="Carlito"/>
                <a:cs typeface="Carlito"/>
              </a:rPr>
              <a:t> </a:t>
            </a:r>
            <a:r>
              <a:rPr sz="2800" dirty="0">
                <a:latin typeface="Carlito"/>
                <a:cs typeface="Carlito"/>
              </a:rPr>
              <a:t>of</a:t>
            </a:r>
            <a:r>
              <a:rPr sz="2800" spc="40" dirty="0">
                <a:latin typeface="Carlito"/>
                <a:cs typeface="Carlito"/>
              </a:rPr>
              <a:t> </a:t>
            </a:r>
            <a:r>
              <a:rPr sz="2800" dirty="0">
                <a:latin typeface="Carlito"/>
                <a:cs typeface="Carlito"/>
              </a:rPr>
              <a:t>&lt;UNK&gt;</a:t>
            </a:r>
            <a:r>
              <a:rPr sz="2800" spc="55" dirty="0">
                <a:latin typeface="Carlito"/>
                <a:cs typeface="Carlito"/>
              </a:rPr>
              <a:t> </a:t>
            </a:r>
            <a:r>
              <a:rPr sz="2800" spc="-10" dirty="0">
                <a:latin typeface="Carlito"/>
                <a:cs typeface="Carlito"/>
              </a:rPr>
              <a:t>probabilities</a:t>
            </a:r>
            <a:endParaRPr sz="2800" dirty="0">
              <a:latin typeface="Carlito"/>
              <a:cs typeface="Carlito"/>
            </a:endParaRPr>
          </a:p>
          <a:p>
            <a:pPr marL="1659889" lvl="2" indent="-365760">
              <a:lnSpc>
                <a:spcPct val="100000"/>
              </a:lnSpc>
              <a:spcBef>
                <a:spcPts val="345"/>
              </a:spcBef>
              <a:buClr>
                <a:srgbClr val="CC0000"/>
              </a:buClr>
              <a:buFont typeface="Times New Roman"/>
              <a:buChar char="•"/>
              <a:tabLst>
                <a:tab pos="1659889" algn="l"/>
              </a:tabLst>
            </a:pPr>
            <a:r>
              <a:rPr sz="2400" dirty="0">
                <a:latin typeface="Carlito"/>
                <a:cs typeface="Carlito"/>
              </a:rPr>
              <a:t>Create a</a:t>
            </a:r>
            <a:r>
              <a:rPr sz="2400" spc="-10" dirty="0">
                <a:latin typeface="Carlito"/>
                <a:cs typeface="Carlito"/>
              </a:rPr>
              <a:t> </a:t>
            </a:r>
            <a:r>
              <a:rPr sz="2400" dirty="0">
                <a:latin typeface="Carlito"/>
                <a:cs typeface="Carlito"/>
              </a:rPr>
              <a:t>fixed</a:t>
            </a:r>
            <a:r>
              <a:rPr sz="2400" spc="-10" dirty="0">
                <a:latin typeface="Carlito"/>
                <a:cs typeface="Carlito"/>
              </a:rPr>
              <a:t> </a:t>
            </a:r>
            <a:r>
              <a:rPr sz="2400" dirty="0">
                <a:latin typeface="Carlito"/>
                <a:cs typeface="Carlito"/>
              </a:rPr>
              <a:t>lexicon</a:t>
            </a:r>
            <a:r>
              <a:rPr sz="2400" spc="-5" dirty="0">
                <a:latin typeface="Carlito"/>
                <a:cs typeface="Carlito"/>
              </a:rPr>
              <a:t> </a:t>
            </a:r>
            <a:r>
              <a:rPr sz="2400" dirty="0">
                <a:latin typeface="Carlito"/>
                <a:cs typeface="Carlito"/>
              </a:rPr>
              <a:t>L of</a:t>
            </a:r>
            <a:r>
              <a:rPr sz="2400" spc="-5" dirty="0">
                <a:latin typeface="Carlito"/>
                <a:cs typeface="Carlito"/>
              </a:rPr>
              <a:t> </a:t>
            </a:r>
            <a:r>
              <a:rPr sz="2400" dirty="0">
                <a:latin typeface="Carlito"/>
                <a:cs typeface="Carlito"/>
              </a:rPr>
              <a:t>size</a:t>
            </a:r>
            <a:r>
              <a:rPr sz="2400" spc="5" dirty="0">
                <a:latin typeface="Carlito"/>
                <a:cs typeface="Carlito"/>
              </a:rPr>
              <a:t> </a:t>
            </a:r>
            <a:r>
              <a:rPr sz="2400" spc="-50" dirty="0">
                <a:latin typeface="Carlito"/>
                <a:cs typeface="Carlito"/>
              </a:rPr>
              <a:t>V</a:t>
            </a:r>
            <a:endParaRPr sz="2400" dirty="0">
              <a:latin typeface="Carlito"/>
              <a:cs typeface="Carlito"/>
            </a:endParaRPr>
          </a:p>
          <a:p>
            <a:pPr marL="1659889" lvl="2" indent="-365760">
              <a:lnSpc>
                <a:spcPct val="100000"/>
              </a:lnSpc>
              <a:spcBef>
                <a:spcPts val="305"/>
              </a:spcBef>
              <a:buClr>
                <a:srgbClr val="CC0000"/>
              </a:buClr>
              <a:buFont typeface="Times New Roman"/>
              <a:buChar char="•"/>
              <a:tabLst>
                <a:tab pos="1659889" algn="l"/>
                <a:tab pos="10554335" algn="l"/>
              </a:tabLst>
            </a:pPr>
            <a:r>
              <a:rPr sz="2400" dirty="0">
                <a:latin typeface="Carlito"/>
                <a:cs typeface="Carlito"/>
              </a:rPr>
              <a:t>At</a:t>
            </a:r>
            <a:r>
              <a:rPr sz="2400" spc="-20" dirty="0">
                <a:latin typeface="Carlito"/>
                <a:cs typeface="Carlito"/>
              </a:rPr>
              <a:t> </a:t>
            </a:r>
            <a:r>
              <a:rPr sz="2400" dirty="0">
                <a:latin typeface="Carlito"/>
                <a:cs typeface="Carlito"/>
              </a:rPr>
              <a:t>text</a:t>
            </a:r>
            <a:r>
              <a:rPr sz="2400" spc="-10" dirty="0">
                <a:latin typeface="Carlito"/>
                <a:cs typeface="Carlito"/>
              </a:rPr>
              <a:t> </a:t>
            </a:r>
            <a:r>
              <a:rPr sz="2400" dirty="0">
                <a:latin typeface="Carlito"/>
                <a:cs typeface="Carlito"/>
              </a:rPr>
              <a:t>normalization</a:t>
            </a:r>
            <a:r>
              <a:rPr sz="2400" spc="-20" dirty="0">
                <a:latin typeface="Carlito"/>
                <a:cs typeface="Carlito"/>
              </a:rPr>
              <a:t> </a:t>
            </a:r>
            <a:r>
              <a:rPr sz="2400" dirty="0">
                <a:latin typeface="Carlito"/>
                <a:cs typeface="Carlito"/>
              </a:rPr>
              <a:t>phase,</a:t>
            </a:r>
            <a:r>
              <a:rPr sz="2400" spc="-10" dirty="0">
                <a:latin typeface="Carlito"/>
                <a:cs typeface="Carlito"/>
              </a:rPr>
              <a:t> </a:t>
            </a:r>
            <a:r>
              <a:rPr sz="2400" dirty="0">
                <a:latin typeface="Carlito"/>
                <a:cs typeface="Carlito"/>
              </a:rPr>
              <a:t>any</a:t>
            </a:r>
            <a:r>
              <a:rPr sz="2400" spc="-15" dirty="0">
                <a:latin typeface="Carlito"/>
                <a:cs typeface="Carlito"/>
              </a:rPr>
              <a:t> </a:t>
            </a:r>
            <a:r>
              <a:rPr sz="2400" dirty="0">
                <a:latin typeface="Carlito"/>
                <a:cs typeface="Carlito"/>
              </a:rPr>
              <a:t>training</a:t>
            </a:r>
            <a:r>
              <a:rPr sz="2400" spc="-20" dirty="0">
                <a:latin typeface="Carlito"/>
                <a:cs typeface="Carlito"/>
              </a:rPr>
              <a:t> </a:t>
            </a:r>
            <a:r>
              <a:rPr sz="2400" dirty="0">
                <a:latin typeface="Carlito"/>
                <a:cs typeface="Carlito"/>
              </a:rPr>
              <a:t>word</a:t>
            </a:r>
            <a:r>
              <a:rPr sz="2400" spc="-20" dirty="0">
                <a:latin typeface="Carlito"/>
                <a:cs typeface="Carlito"/>
              </a:rPr>
              <a:t> </a:t>
            </a:r>
            <a:r>
              <a:rPr sz="2400" dirty="0">
                <a:latin typeface="Carlito"/>
                <a:cs typeface="Carlito"/>
              </a:rPr>
              <a:t>not</a:t>
            </a:r>
            <a:r>
              <a:rPr sz="2400" spc="-5" dirty="0">
                <a:latin typeface="Carlito"/>
                <a:cs typeface="Carlito"/>
              </a:rPr>
              <a:t> </a:t>
            </a:r>
            <a:r>
              <a:rPr sz="2400" dirty="0">
                <a:latin typeface="Carlito"/>
                <a:cs typeface="Carlito"/>
              </a:rPr>
              <a:t>in</a:t>
            </a:r>
            <a:r>
              <a:rPr sz="2400" spc="-20" dirty="0">
                <a:latin typeface="Carlito"/>
                <a:cs typeface="Carlito"/>
              </a:rPr>
              <a:t> </a:t>
            </a:r>
            <a:r>
              <a:rPr sz="2400" dirty="0">
                <a:latin typeface="Carlito"/>
                <a:cs typeface="Carlito"/>
              </a:rPr>
              <a:t>L</a:t>
            </a:r>
            <a:r>
              <a:rPr sz="2400" spc="-10" dirty="0">
                <a:latin typeface="Carlito"/>
                <a:cs typeface="Carlito"/>
              </a:rPr>
              <a:t> </a:t>
            </a:r>
            <a:r>
              <a:rPr sz="2400" dirty="0">
                <a:latin typeface="Carlito"/>
                <a:cs typeface="Carlito"/>
              </a:rPr>
              <a:t>changed</a:t>
            </a:r>
            <a:r>
              <a:rPr sz="2400" spc="-15" dirty="0">
                <a:latin typeface="Carlito"/>
                <a:cs typeface="Carlito"/>
              </a:rPr>
              <a:t> </a:t>
            </a:r>
            <a:r>
              <a:rPr sz="2400" spc="-25" dirty="0">
                <a:latin typeface="Carlito"/>
                <a:cs typeface="Carlito"/>
              </a:rPr>
              <a:t>to</a:t>
            </a:r>
            <a:r>
              <a:rPr sz="2400" dirty="0">
                <a:latin typeface="Carlito"/>
                <a:cs typeface="Carlito"/>
              </a:rPr>
              <a:t>	</a:t>
            </a:r>
            <a:r>
              <a:rPr sz="2400" spc="-10" dirty="0">
                <a:latin typeface="Carlito"/>
                <a:cs typeface="Carlito"/>
              </a:rPr>
              <a:t>&lt;UNK&gt;</a:t>
            </a:r>
            <a:endParaRPr sz="2400" dirty="0">
              <a:latin typeface="Carlito"/>
              <a:cs typeface="Carlito"/>
            </a:endParaRPr>
          </a:p>
          <a:p>
            <a:pPr marL="1659889" lvl="2" indent="-365760">
              <a:lnSpc>
                <a:spcPct val="100000"/>
              </a:lnSpc>
              <a:spcBef>
                <a:spcPts val="340"/>
              </a:spcBef>
              <a:buClr>
                <a:srgbClr val="CC0000"/>
              </a:buClr>
              <a:buFont typeface="Times New Roman"/>
              <a:buChar char="•"/>
              <a:tabLst>
                <a:tab pos="1659889" algn="l"/>
              </a:tabLst>
            </a:pPr>
            <a:r>
              <a:rPr sz="2400" dirty="0">
                <a:latin typeface="Carlito"/>
                <a:cs typeface="Carlito"/>
              </a:rPr>
              <a:t>Now</a:t>
            </a:r>
            <a:r>
              <a:rPr sz="2400" spc="-5" dirty="0">
                <a:latin typeface="Carlito"/>
                <a:cs typeface="Carlito"/>
              </a:rPr>
              <a:t> </a:t>
            </a:r>
            <a:r>
              <a:rPr sz="2400" dirty="0">
                <a:latin typeface="Carlito"/>
                <a:cs typeface="Carlito"/>
              </a:rPr>
              <a:t>we</a:t>
            </a:r>
            <a:r>
              <a:rPr sz="2400" spc="-10" dirty="0">
                <a:latin typeface="Carlito"/>
                <a:cs typeface="Carlito"/>
              </a:rPr>
              <a:t> </a:t>
            </a:r>
            <a:r>
              <a:rPr sz="2400" dirty="0">
                <a:latin typeface="Carlito"/>
                <a:cs typeface="Carlito"/>
              </a:rPr>
              <a:t>train</a:t>
            </a:r>
            <a:r>
              <a:rPr sz="2400" spc="-20" dirty="0">
                <a:latin typeface="Carlito"/>
                <a:cs typeface="Carlito"/>
              </a:rPr>
              <a:t> </a:t>
            </a:r>
            <a:r>
              <a:rPr sz="2400" dirty="0">
                <a:latin typeface="Carlito"/>
                <a:cs typeface="Carlito"/>
              </a:rPr>
              <a:t>its</a:t>
            </a:r>
            <a:r>
              <a:rPr sz="2400" spc="-10" dirty="0">
                <a:latin typeface="Carlito"/>
                <a:cs typeface="Carlito"/>
              </a:rPr>
              <a:t> </a:t>
            </a:r>
            <a:r>
              <a:rPr sz="2400" dirty="0">
                <a:latin typeface="Carlito"/>
                <a:cs typeface="Carlito"/>
              </a:rPr>
              <a:t>probabilities</a:t>
            </a:r>
            <a:r>
              <a:rPr sz="2400" spc="-15" dirty="0">
                <a:latin typeface="Carlito"/>
                <a:cs typeface="Carlito"/>
              </a:rPr>
              <a:t> </a:t>
            </a:r>
            <a:r>
              <a:rPr sz="2400" dirty="0">
                <a:latin typeface="Carlito"/>
                <a:cs typeface="Carlito"/>
              </a:rPr>
              <a:t>like</a:t>
            </a:r>
            <a:r>
              <a:rPr sz="2400" spc="-10" dirty="0">
                <a:latin typeface="Carlito"/>
                <a:cs typeface="Carlito"/>
              </a:rPr>
              <a:t> </a:t>
            </a:r>
            <a:r>
              <a:rPr sz="2400" dirty="0">
                <a:latin typeface="Carlito"/>
                <a:cs typeface="Carlito"/>
              </a:rPr>
              <a:t>a</a:t>
            </a:r>
            <a:r>
              <a:rPr sz="2400" spc="-20" dirty="0">
                <a:latin typeface="Carlito"/>
                <a:cs typeface="Carlito"/>
              </a:rPr>
              <a:t> </a:t>
            </a:r>
            <a:r>
              <a:rPr sz="2400" dirty="0">
                <a:latin typeface="Carlito"/>
                <a:cs typeface="Carlito"/>
              </a:rPr>
              <a:t>normal</a:t>
            </a:r>
            <a:r>
              <a:rPr sz="2400" spc="-15" dirty="0">
                <a:latin typeface="Carlito"/>
                <a:cs typeface="Carlito"/>
              </a:rPr>
              <a:t> </a:t>
            </a:r>
            <a:r>
              <a:rPr sz="2400" spc="-20" dirty="0">
                <a:latin typeface="Carlito"/>
                <a:cs typeface="Carlito"/>
              </a:rPr>
              <a:t>word</a:t>
            </a:r>
            <a:endParaRPr sz="2400" dirty="0">
              <a:latin typeface="Carlito"/>
              <a:cs typeface="Carlito"/>
            </a:endParaRPr>
          </a:p>
          <a:p>
            <a:pPr marL="1110615" lvl="1" indent="-365760">
              <a:lnSpc>
                <a:spcPct val="100000"/>
              </a:lnSpc>
              <a:spcBef>
                <a:spcPts val="340"/>
              </a:spcBef>
              <a:buFont typeface="Times New Roman"/>
              <a:buChar char="•"/>
              <a:tabLst>
                <a:tab pos="1110615" algn="l"/>
              </a:tabLst>
            </a:pPr>
            <a:r>
              <a:rPr sz="2800" dirty="0">
                <a:latin typeface="Carlito"/>
                <a:cs typeface="Carlito"/>
              </a:rPr>
              <a:t>At</a:t>
            </a:r>
            <a:r>
              <a:rPr sz="2800" spc="45" dirty="0">
                <a:latin typeface="Carlito"/>
                <a:cs typeface="Carlito"/>
              </a:rPr>
              <a:t> </a:t>
            </a:r>
            <a:r>
              <a:rPr sz="2800" dirty="0">
                <a:latin typeface="Carlito"/>
                <a:cs typeface="Carlito"/>
              </a:rPr>
              <a:t>decoding</a:t>
            </a:r>
            <a:r>
              <a:rPr sz="2800" spc="70" dirty="0">
                <a:latin typeface="Carlito"/>
                <a:cs typeface="Carlito"/>
              </a:rPr>
              <a:t> </a:t>
            </a:r>
            <a:r>
              <a:rPr sz="2800" spc="-20" dirty="0">
                <a:latin typeface="Carlito"/>
                <a:cs typeface="Carlito"/>
              </a:rPr>
              <a:t>time</a:t>
            </a:r>
            <a:endParaRPr sz="2800" dirty="0">
              <a:latin typeface="Carlito"/>
              <a:cs typeface="Carlito"/>
            </a:endParaRPr>
          </a:p>
          <a:p>
            <a:pPr marL="1659889" lvl="2" indent="-365760">
              <a:lnSpc>
                <a:spcPct val="100000"/>
              </a:lnSpc>
              <a:spcBef>
                <a:spcPts val="350"/>
              </a:spcBef>
              <a:buClr>
                <a:srgbClr val="CC0000"/>
              </a:buClr>
              <a:buFont typeface="Times New Roman"/>
              <a:buChar char="•"/>
              <a:tabLst>
                <a:tab pos="1659889" algn="l"/>
              </a:tabLst>
            </a:pPr>
            <a:r>
              <a:rPr sz="2400" dirty="0">
                <a:latin typeface="Carlito"/>
                <a:cs typeface="Carlito"/>
              </a:rPr>
              <a:t>If</a:t>
            </a:r>
            <a:r>
              <a:rPr sz="2400" spc="-10" dirty="0">
                <a:latin typeface="Carlito"/>
                <a:cs typeface="Carlito"/>
              </a:rPr>
              <a:t> </a:t>
            </a:r>
            <a:r>
              <a:rPr sz="2400" dirty="0">
                <a:latin typeface="Carlito"/>
                <a:cs typeface="Carlito"/>
              </a:rPr>
              <a:t>text</a:t>
            </a:r>
            <a:r>
              <a:rPr sz="2400" spc="-5" dirty="0">
                <a:latin typeface="Carlito"/>
                <a:cs typeface="Carlito"/>
              </a:rPr>
              <a:t> </a:t>
            </a:r>
            <a:r>
              <a:rPr sz="2400" dirty="0">
                <a:latin typeface="Carlito"/>
                <a:cs typeface="Carlito"/>
              </a:rPr>
              <a:t>input:</a:t>
            </a:r>
            <a:r>
              <a:rPr sz="2400" spc="-10" dirty="0">
                <a:latin typeface="Carlito"/>
                <a:cs typeface="Carlito"/>
              </a:rPr>
              <a:t> </a:t>
            </a:r>
            <a:r>
              <a:rPr sz="2400" dirty="0">
                <a:latin typeface="Carlito"/>
                <a:cs typeface="Carlito"/>
              </a:rPr>
              <a:t>Use UNK</a:t>
            </a:r>
            <a:r>
              <a:rPr sz="2400" spc="5" dirty="0">
                <a:latin typeface="Carlito"/>
                <a:cs typeface="Carlito"/>
              </a:rPr>
              <a:t> </a:t>
            </a:r>
            <a:r>
              <a:rPr sz="2400" dirty="0">
                <a:latin typeface="Carlito"/>
                <a:cs typeface="Carlito"/>
              </a:rPr>
              <a:t>probabilities</a:t>
            </a:r>
            <a:r>
              <a:rPr sz="2400" spc="-15" dirty="0">
                <a:latin typeface="Carlito"/>
                <a:cs typeface="Carlito"/>
              </a:rPr>
              <a:t> </a:t>
            </a:r>
            <a:r>
              <a:rPr sz="2400" dirty="0">
                <a:latin typeface="Carlito"/>
                <a:cs typeface="Carlito"/>
              </a:rPr>
              <a:t>for</a:t>
            </a:r>
            <a:r>
              <a:rPr sz="2400" spc="5" dirty="0">
                <a:latin typeface="Carlito"/>
                <a:cs typeface="Carlito"/>
              </a:rPr>
              <a:t> </a:t>
            </a:r>
            <a:r>
              <a:rPr sz="2400" dirty="0">
                <a:latin typeface="Carlito"/>
                <a:cs typeface="Carlito"/>
              </a:rPr>
              <a:t>any</a:t>
            </a:r>
            <a:r>
              <a:rPr sz="2400" spc="-10" dirty="0">
                <a:latin typeface="Carlito"/>
                <a:cs typeface="Carlito"/>
              </a:rPr>
              <a:t> </a:t>
            </a:r>
            <a:r>
              <a:rPr sz="2400" dirty="0">
                <a:latin typeface="Carlito"/>
                <a:cs typeface="Carlito"/>
              </a:rPr>
              <a:t>word</a:t>
            </a:r>
            <a:r>
              <a:rPr sz="2400" spc="-10" dirty="0">
                <a:latin typeface="Carlito"/>
                <a:cs typeface="Carlito"/>
              </a:rPr>
              <a:t> </a:t>
            </a:r>
            <a:r>
              <a:rPr sz="2400" dirty="0">
                <a:latin typeface="Carlito"/>
                <a:cs typeface="Carlito"/>
              </a:rPr>
              <a:t>not</a:t>
            </a:r>
            <a:r>
              <a:rPr sz="2400" spc="-5" dirty="0">
                <a:latin typeface="Carlito"/>
                <a:cs typeface="Carlito"/>
              </a:rPr>
              <a:t> </a:t>
            </a:r>
            <a:r>
              <a:rPr sz="2400" dirty="0">
                <a:latin typeface="Carlito"/>
                <a:cs typeface="Carlito"/>
              </a:rPr>
              <a:t>in</a:t>
            </a:r>
            <a:r>
              <a:rPr sz="2400" spc="-15" dirty="0">
                <a:latin typeface="Carlito"/>
                <a:cs typeface="Carlito"/>
              </a:rPr>
              <a:t> </a:t>
            </a:r>
            <a:r>
              <a:rPr sz="2400" spc="-10" dirty="0">
                <a:latin typeface="Carlito"/>
                <a:cs typeface="Carlito"/>
              </a:rPr>
              <a:t>training</a:t>
            </a:r>
            <a:endParaRPr sz="2400" dirty="0">
              <a:latin typeface="Carlito"/>
              <a:cs typeface="Carlito"/>
            </a:endParaRPr>
          </a:p>
        </p:txBody>
      </p:sp>
      <p:pic>
        <p:nvPicPr>
          <p:cNvPr id="29700" name="Picture 4" descr="Open and closed board signs The sign is openly close, green and red label  Vector hanging">
            <a:extLst>
              <a:ext uri="{FF2B5EF4-FFF2-40B4-BE49-F238E27FC236}">
                <a16:creationId xmlns:a16="http://schemas.microsoft.com/office/drawing/2014/main" id="{2034D64D-F33E-35FC-35BD-2C0B9049EB2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636" b="89936" l="5700" r="91700">
                        <a14:foregroundMark x1="9900" y1="48180" x2="9900" y2="48180"/>
                        <a14:foregroundMark x1="12900" y1="34690" x2="12900" y2="34690"/>
                        <a14:foregroundMark x1="5700" y1="53105" x2="5700" y2="53105"/>
                        <a14:foregroundMark x1="24600" y1="18844" x2="24600" y2="18844"/>
                        <a14:foregroundMark x1="57400" y1="40257" x2="57400" y2="40257"/>
                        <a14:foregroundMark x1="60700" y1="44325" x2="60700" y2="44325"/>
                        <a14:foregroundMark x1="64600" y1="48608" x2="64600" y2="48608"/>
                        <a14:foregroundMark x1="65700" y1="51820" x2="65700" y2="51820"/>
                        <a14:foregroundMark x1="65700" y1="51820" x2="65700" y2="51820"/>
                        <a14:foregroundMark x1="89700" y1="48180" x2="89700" y2="48180"/>
                        <a14:foregroundMark x1="89700" y1="48180" x2="89700" y2="48180"/>
                        <a14:foregroundMark x1="90800" y1="56103" x2="90800" y2="56103"/>
                        <a14:foregroundMark x1="90800" y1="56103" x2="90800" y2="56103"/>
                        <a14:foregroundMark x1="91100" y1="61242" x2="91100" y2="61242"/>
                        <a14:foregroundMark x1="91100" y1="61242" x2="91100" y2="61242"/>
                        <a14:foregroundMark x1="91700" y1="65953" x2="91700" y2="65953"/>
                        <a14:foregroundMark x1="91700" y1="65953" x2="91700" y2="65953"/>
                        <a14:foregroundMark x1="91700" y1="65953" x2="91700" y2="65953"/>
                        <a14:foregroundMark x1="71400" y1="63383" x2="71400" y2="63383"/>
                        <a14:foregroundMark x1="71400" y1="63383" x2="71400" y2="63383"/>
                        <a14:foregroundMark x1="72300" y1="63383" x2="72300" y2="63383"/>
                        <a14:foregroundMark x1="72300" y1="63383" x2="72300" y2="63383"/>
                        <a14:foregroundMark x1="72300" y1="63383" x2="72300" y2="63383"/>
                        <a14:foregroundMark x1="63500" y1="65096" x2="63500" y2="65096"/>
                        <a14:foregroundMark x1="63500" y1="65096" x2="63500" y2="65096"/>
                        <a14:foregroundMark x1="63500" y1="65096" x2="63500" y2="65096"/>
                        <a14:foregroundMark x1="59000" y1="68094" x2="59000" y2="68094"/>
                        <a14:foregroundMark x1="59000" y1="68094" x2="59000" y2="68094"/>
                        <a14:foregroundMark x1="76600" y1="66381" x2="76600" y2="66381"/>
                        <a14:foregroundMark x1="76600" y1="66381" x2="76600" y2="66381"/>
                        <a14:foregroundMark x1="76600" y1="66381" x2="76600" y2="66381"/>
                        <a14:foregroundMark x1="80200" y1="64454" x2="80200" y2="64454"/>
                        <a14:foregroundMark x1="80200" y1="64454" x2="80200" y2="64454"/>
                        <a14:foregroundMark x1="80200" y1="64454" x2="80200" y2="64454"/>
                        <a14:foregroundMark x1="85700" y1="64668" x2="85700" y2="64668"/>
                        <a14:foregroundMark x1="85700" y1="64668" x2="85700" y2="64668"/>
                        <a14:foregroundMark x1="85700" y1="64668" x2="85700" y2="64668"/>
                      </a14:backgroundRemoval>
                    </a14:imgEffect>
                  </a14:imgLayer>
                </a14:imgProps>
              </a:ext>
              <a:ext uri="{28A0092B-C50C-407E-A947-70E740481C1C}">
                <a14:useLocalDpi xmlns:a14="http://schemas.microsoft.com/office/drawing/2010/main" val="0"/>
              </a:ext>
            </a:extLst>
          </a:blip>
          <a:srcRect/>
          <a:stretch>
            <a:fillRect/>
          </a:stretch>
        </p:blipFill>
        <p:spPr bwMode="auto">
          <a:xfrm>
            <a:off x="6553200" y="1193663"/>
            <a:ext cx="8539480" cy="39879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100" name="Picture 4" descr="Chain Free Content Clip Art, PNG, 540x594px, Watercolor, Cartoon, Flower,  Frame, Heart Download Free">
            <a:extLst>
              <a:ext uri="{FF2B5EF4-FFF2-40B4-BE49-F238E27FC236}">
                <a16:creationId xmlns:a16="http://schemas.microsoft.com/office/drawing/2014/main" id="{815944E1-3CBD-2C76-A808-7E02A65DE943}"/>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1828800" y="30108"/>
            <a:ext cx="12801600" cy="819949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2472788" y="-79482"/>
            <a:ext cx="11583035" cy="1682964"/>
          </a:xfrm>
          <a:prstGeom prst="rect">
            <a:avLst/>
          </a:prstGeom>
        </p:spPr>
        <p:txBody>
          <a:bodyPr vert="horz" wrap="square" lIns="0" tIns="996128" rIns="0" bIns="0" rtlCol="0">
            <a:spAutoFit/>
          </a:bodyPr>
          <a:lstStyle/>
          <a:p>
            <a:pPr marL="12700">
              <a:lnSpc>
                <a:spcPct val="100000"/>
              </a:lnSpc>
              <a:spcBef>
                <a:spcPts val="130"/>
              </a:spcBef>
            </a:pPr>
            <a:r>
              <a:rPr sz="4000" dirty="0">
                <a:latin typeface="Carlito"/>
                <a:cs typeface="Carlito"/>
              </a:rPr>
              <a:t>The</a:t>
            </a:r>
            <a:r>
              <a:rPr sz="4000" spc="-30" dirty="0">
                <a:latin typeface="Carlito"/>
                <a:cs typeface="Carlito"/>
              </a:rPr>
              <a:t> </a:t>
            </a:r>
            <a:r>
              <a:rPr sz="4000" dirty="0">
                <a:latin typeface="Carlito"/>
                <a:cs typeface="Carlito"/>
              </a:rPr>
              <a:t>Chain</a:t>
            </a:r>
            <a:r>
              <a:rPr sz="4000" spc="-35" dirty="0">
                <a:latin typeface="Carlito"/>
                <a:cs typeface="Carlito"/>
              </a:rPr>
              <a:t> </a:t>
            </a:r>
            <a:r>
              <a:rPr sz="4000" spc="-20" dirty="0">
                <a:latin typeface="Carlito"/>
                <a:cs typeface="Carlito"/>
              </a:rPr>
              <a:t>Rule</a:t>
            </a:r>
          </a:p>
        </p:txBody>
      </p:sp>
      <p:sp>
        <p:nvSpPr>
          <p:cNvPr id="7" name="object 7"/>
          <p:cNvSpPr txBox="1"/>
          <p:nvPr/>
        </p:nvSpPr>
        <p:spPr>
          <a:xfrm>
            <a:off x="2472788" y="1981200"/>
            <a:ext cx="13067665" cy="4562145"/>
          </a:xfrm>
          <a:prstGeom prst="rect">
            <a:avLst/>
          </a:prstGeom>
        </p:spPr>
        <p:txBody>
          <a:bodyPr vert="horz" wrap="square" lIns="0" tIns="14604" rIns="0" bIns="0" rtlCol="0">
            <a:spAutoFit/>
          </a:bodyPr>
          <a:lstStyle/>
          <a:p>
            <a:pPr marL="574040" indent="-548640">
              <a:lnSpc>
                <a:spcPct val="100000"/>
              </a:lnSpc>
              <a:spcBef>
                <a:spcPts val="114"/>
              </a:spcBef>
              <a:buClr>
                <a:srgbClr val="CC0000"/>
              </a:buClr>
              <a:buFont typeface="Times New Roman"/>
              <a:buChar char="•"/>
              <a:tabLst>
                <a:tab pos="574040" algn="l"/>
              </a:tabLst>
            </a:pPr>
            <a:r>
              <a:rPr sz="3600" dirty="0">
                <a:latin typeface="Carlito"/>
                <a:cs typeface="Carlito"/>
              </a:rPr>
              <a:t>Recall</a:t>
            </a:r>
            <a:r>
              <a:rPr sz="3600" spc="20" dirty="0">
                <a:latin typeface="Carlito"/>
                <a:cs typeface="Carlito"/>
              </a:rPr>
              <a:t> </a:t>
            </a:r>
            <a:r>
              <a:rPr sz="3600" dirty="0">
                <a:latin typeface="Carlito"/>
                <a:cs typeface="Carlito"/>
              </a:rPr>
              <a:t>the</a:t>
            </a:r>
            <a:r>
              <a:rPr sz="3600" spc="40" dirty="0">
                <a:latin typeface="Carlito"/>
                <a:cs typeface="Carlito"/>
              </a:rPr>
              <a:t> </a:t>
            </a:r>
            <a:r>
              <a:rPr sz="3600" dirty="0">
                <a:latin typeface="Carlito"/>
                <a:cs typeface="Carlito"/>
              </a:rPr>
              <a:t>definition</a:t>
            </a:r>
            <a:r>
              <a:rPr sz="3600" spc="50" dirty="0">
                <a:latin typeface="Carlito"/>
                <a:cs typeface="Carlito"/>
              </a:rPr>
              <a:t> </a:t>
            </a:r>
            <a:r>
              <a:rPr sz="3600" dirty="0">
                <a:latin typeface="Carlito"/>
                <a:cs typeface="Carlito"/>
              </a:rPr>
              <a:t>of</a:t>
            </a:r>
            <a:r>
              <a:rPr sz="3600" spc="40" dirty="0">
                <a:latin typeface="Carlito"/>
                <a:cs typeface="Carlito"/>
              </a:rPr>
              <a:t> </a:t>
            </a:r>
            <a:r>
              <a:rPr sz="3600" dirty="0">
                <a:latin typeface="Carlito"/>
                <a:cs typeface="Carlito"/>
              </a:rPr>
              <a:t>conditional</a:t>
            </a:r>
            <a:r>
              <a:rPr sz="3600" spc="5" dirty="0">
                <a:latin typeface="Carlito"/>
                <a:cs typeface="Carlito"/>
              </a:rPr>
              <a:t> </a:t>
            </a:r>
            <a:r>
              <a:rPr sz="3600" spc="-10" dirty="0">
                <a:latin typeface="Carlito"/>
                <a:cs typeface="Carlito"/>
              </a:rPr>
              <a:t>probabilities</a:t>
            </a:r>
            <a:endParaRPr sz="3600" dirty="0">
              <a:latin typeface="Carlito"/>
              <a:cs typeface="Carlito"/>
            </a:endParaRPr>
          </a:p>
          <a:p>
            <a:pPr marL="757555">
              <a:lnSpc>
                <a:spcPct val="100000"/>
              </a:lnSpc>
              <a:spcBef>
                <a:spcPts val="3275"/>
              </a:spcBef>
              <a:tabLst>
                <a:tab pos="5883910" algn="l"/>
                <a:tab pos="7854950" algn="l"/>
              </a:tabLst>
            </a:pPr>
            <a:r>
              <a:rPr sz="2800" b="1" dirty="0">
                <a:latin typeface="Carlito"/>
                <a:cs typeface="Carlito"/>
              </a:rPr>
              <a:t>p(B|A)</a:t>
            </a:r>
            <a:r>
              <a:rPr sz="2800" b="1" spc="30" dirty="0">
                <a:latin typeface="Carlito"/>
                <a:cs typeface="Carlito"/>
              </a:rPr>
              <a:t> </a:t>
            </a:r>
            <a:r>
              <a:rPr sz="2800" b="1" dirty="0">
                <a:latin typeface="Carlito"/>
                <a:cs typeface="Carlito"/>
              </a:rPr>
              <a:t>=</a:t>
            </a:r>
            <a:r>
              <a:rPr sz="2800" b="1" spc="35" dirty="0">
                <a:latin typeface="Carlito"/>
                <a:cs typeface="Carlito"/>
              </a:rPr>
              <a:t> </a:t>
            </a:r>
            <a:r>
              <a:rPr sz="2800" b="1" spc="-10" dirty="0">
                <a:latin typeface="Carlito"/>
                <a:cs typeface="Carlito"/>
              </a:rPr>
              <a:t>P(A,B)/P(A)</a:t>
            </a:r>
            <a:r>
              <a:rPr sz="2800" b="1" dirty="0">
                <a:latin typeface="Carlito"/>
                <a:cs typeface="Carlito"/>
              </a:rPr>
              <a:t>	</a:t>
            </a:r>
            <a:r>
              <a:rPr sz="2000" spc="-10" dirty="0">
                <a:latin typeface="Carlito"/>
                <a:cs typeface="Carlito"/>
              </a:rPr>
              <a:t>Rewriting:</a:t>
            </a:r>
            <a:r>
              <a:rPr sz="2000" dirty="0">
                <a:latin typeface="Carlito"/>
                <a:cs typeface="Carlito"/>
              </a:rPr>
              <a:t>	</a:t>
            </a:r>
            <a:r>
              <a:rPr sz="2800" b="1" dirty="0">
                <a:latin typeface="Carlito"/>
                <a:cs typeface="Carlito"/>
              </a:rPr>
              <a:t>P(A,B)</a:t>
            </a:r>
            <a:r>
              <a:rPr sz="2800" b="1" spc="35" dirty="0">
                <a:latin typeface="Carlito"/>
                <a:cs typeface="Carlito"/>
              </a:rPr>
              <a:t> </a:t>
            </a:r>
            <a:r>
              <a:rPr sz="2800" b="1" dirty="0">
                <a:latin typeface="Carlito"/>
                <a:cs typeface="Carlito"/>
              </a:rPr>
              <a:t>=</a:t>
            </a:r>
            <a:r>
              <a:rPr sz="2800" b="1" spc="45" dirty="0">
                <a:latin typeface="Carlito"/>
                <a:cs typeface="Carlito"/>
              </a:rPr>
              <a:t> </a:t>
            </a:r>
            <a:r>
              <a:rPr sz="2800" b="1" spc="-10" dirty="0">
                <a:latin typeface="Carlito"/>
                <a:cs typeface="Carlito"/>
              </a:rPr>
              <a:t>P(A)P(B|A)</a:t>
            </a:r>
            <a:endParaRPr sz="2800" dirty="0">
              <a:latin typeface="Carlito"/>
              <a:cs typeface="Carlito"/>
            </a:endParaRPr>
          </a:p>
          <a:p>
            <a:pPr>
              <a:lnSpc>
                <a:spcPct val="100000"/>
              </a:lnSpc>
              <a:spcBef>
                <a:spcPts val="1550"/>
              </a:spcBef>
            </a:pPr>
            <a:endParaRPr sz="2800" dirty="0">
              <a:latin typeface="Carlito"/>
              <a:cs typeface="Carlito"/>
            </a:endParaRPr>
          </a:p>
          <a:p>
            <a:pPr marL="574040" indent="-548640">
              <a:lnSpc>
                <a:spcPct val="100000"/>
              </a:lnSpc>
              <a:buClr>
                <a:srgbClr val="CC0000"/>
              </a:buClr>
              <a:buFont typeface="Times New Roman"/>
              <a:buChar char="•"/>
              <a:tabLst>
                <a:tab pos="574040" algn="l"/>
              </a:tabLst>
            </a:pPr>
            <a:r>
              <a:rPr sz="3600" dirty="0">
                <a:latin typeface="Carlito"/>
                <a:cs typeface="Carlito"/>
              </a:rPr>
              <a:t>More</a:t>
            </a:r>
            <a:r>
              <a:rPr sz="3600" spc="30" dirty="0">
                <a:latin typeface="Carlito"/>
                <a:cs typeface="Carlito"/>
              </a:rPr>
              <a:t> </a:t>
            </a:r>
            <a:r>
              <a:rPr sz="3600" spc="-10" dirty="0">
                <a:latin typeface="Carlito"/>
                <a:cs typeface="Carlito"/>
              </a:rPr>
              <a:t>variables:</a:t>
            </a:r>
            <a:endParaRPr sz="3600" dirty="0">
              <a:latin typeface="Carlito"/>
              <a:cs typeface="Carlito"/>
            </a:endParaRPr>
          </a:p>
          <a:p>
            <a:pPr marL="866775">
              <a:lnSpc>
                <a:spcPct val="100000"/>
              </a:lnSpc>
              <a:spcBef>
                <a:spcPts val="1015"/>
              </a:spcBef>
            </a:pPr>
            <a:r>
              <a:rPr sz="2800" dirty="0">
                <a:latin typeface="Carlito"/>
                <a:cs typeface="Carlito"/>
              </a:rPr>
              <a:t>P(A,B,C,D)</a:t>
            </a:r>
            <a:r>
              <a:rPr sz="2800" spc="20" dirty="0">
                <a:latin typeface="Carlito"/>
                <a:cs typeface="Carlito"/>
              </a:rPr>
              <a:t> </a:t>
            </a:r>
            <a:r>
              <a:rPr sz="2800" dirty="0">
                <a:latin typeface="Carlito"/>
                <a:cs typeface="Carlito"/>
              </a:rPr>
              <a:t>=</a:t>
            </a:r>
            <a:r>
              <a:rPr sz="2800" spc="30" dirty="0">
                <a:latin typeface="Carlito"/>
                <a:cs typeface="Carlito"/>
              </a:rPr>
              <a:t> </a:t>
            </a:r>
            <a:r>
              <a:rPr sz="2800" spc="-10" dirty="0">
                <a:latin typeface="Carlito"/>
                <a:cs typeface="Carlito"/>
              </a:rPr>
              <a:t>P(A)P(B|A)P(C|A,B)P(D|A,B,C)</a:t>
            </a:r>
            <a:endParaRPr sz="2800" dirty="0">
              <a:latin typeface="Carlito"/>
              <a:cs typeface="Carlito"/>
            </a:endParaRPr>
          </a:p>
          <a:p>
            <a:pPr marL="574040" indent="-548640">
              <a:lnSpc>
                <a:spcPct val="100000"/>
              </a:lnSpc>
              <a:spcBef>
                <a:spcPts val="1090"/>
              </a:spcBef>
              <a:buClr>
                <a:srgbClr val="CC0000"/>
              </a:buClr>
              <a:buFont typeface="Times New Roman"/>
              <a:buChar char="•"/>
              <a:tabLst>
                <a:tab pos="574040" algn="l"/>
              </a:tabLst>
            </a:pPr>
            <a:r>
              <a:rPr sz="3600" dirty="0">
                <a:latin typeface="Carlito"/>
                <a:cs typeface="Carlito"/>
              </a:rPr>
              <a:t>The</a:t>
            </a:r>
            <a:r>
              <a:rPr sz="3600" spc="15" dirty="0">
                <a:latin typeface="Carlito"/>
                <a:cs typeface="Carlito"/>
              </a:rPr>
              <a:t> </a:t>
            </a:r>
            <a:r>
              <a:rPr sz="3600" dirty="0">
                <a:latin typeface="Carlito"/>
                <a:cs typeface="Carlito"/>
              </a:rPr>
              <a:t>Chain</a:t>
            </a:r>
            <a:r>
              <a:rPr sz="3600" spc="35" dirty="0">
                <a:latin typeface="Carlito"/>
                <a:cs typeface="Carlito"/>
              </a:rPr>
              <a:t> </a:t>
            </a:r>
            <a:r>
              <a:rPr sz="3600" dirty="0">
                <a:latin typeface="Carlito"/>
                <a:cs typeface="Carlito"/>
              </a:rPr>
              <a:t>Rule</a:t>
            </a:r>
            <a:r>
              <a:rPr sz="3600" spc="20" dirty="0">
                <a:latin typeface="Carlito"/>
                <a:cs typeface="Carlito"/>
              </a:rPr>
              <a:t> </a:t>
            </a:r>
            <a:r>
              <a:rPr sz="3600" dirty="0">
                <a:latin typeface="Carlito"/>
                <a:cs typeface="Carlito"/>
              </a:rPr>
              <a:t>in</a:t>
            </a:r>
            <a:r>
              <a:rPr sz="3600" spc="35" dirty="0">
                <a:latin typeface="Carlito"/>
                <a:cs typeface="Carlito"/>
              </a:rPr>
              <a:t> </a:t>
            </a:r>
            <a:r>
              <a:rPr sz="3600" spc="-10" dirty="0">
                <a:latin typeface="Carlito"/>
                <a:cs typeface="Carlito"/>
              </a:rPr>
              <a:t>General</a:t>
            </a:r>
            <a:endParaRPr sz="3600" dirty="0">
              <a:latin typeface="Carlito"/>
              <a:cs typeface="Carlito"/>
            </a:endParaRPr>
          </a:p>
          <a:p>
            <a:pPr marL="284480">
              <a:lnSpc>
                <a:spcPct val="100000"/>
              </a:lnSpc>
              <a:spcBef>
                <a:spcPts val="1125"/>
              </a:spcBef>
            </a:pPr>
            <a:r>
              <a:rPr sz="3600" dirty="0">
                <a:latin typeface="Carlito"/>
                <a:cs typeface="Carlito"/>
              </a:rPr>
              <a:t>P(x</a:t>
            </a:r>
            <a:r>
              <a:rPr sz="3600" baseline="-20370" dirty="0">
                <a:latin typeface="Carlito"/>
                <a:cs typeface="Carlito"/>
              </a:rPr>
              <a:t>1</a:t>
            </a:r>
            <a:r>
              <a:rPr sz="3600" dirty="0">
                <a:latin typeface="Carlito"/>
                <a:cs typeface="Carlito"/>
              </a:rPr>
              <a:t>,x</a:t>
            </a:r>
            <a:r>
              <a:rPr sz="3600" baseline="-20370" dirty="0">
                <a:latin typeface="Carlito"/>
                <a:cs typeface="Carlito"/>
              </a:rPr>
              <a:t>2</a:t>
            </a:r>
            <a:r>
              <a:rPr sz="3600" dirty="0">
                <a:latin typeface="Carlito"/>
                <a:cs typeface="Carlito"/>
              </a:rPr>
              <a:t>,x</a:t>
            </a:r>
            <a:r>
              <a:rPr sz="3600" baseline="-20370" dirty="0">
                <a:latin typeface="Carlito"/>
                <a:cs typeface="Carlito"/>
              </a:rPr>
              <a:t>3</a:t>
            </a:r>
            <a:r>
              <a:rPr sz="3600" dirty="0">
                <a:latin typeface="Carlito"/>
                <a:cs typeface="Carlito"/>
              </a:rPr>
              <a:t>,…,x</a:t>
            </a:r>
            <a:r>
              <a:rPr sz="3600" baseline="-20370" dirty="0">
                <a:latin typeface="Carlito"/>
                <a:cs typeface="Carlito"/>
              </a:rPr>
              <a:t>n</a:t>
            </a:r>
            <a:r>
              <a:rPr sz="3600" dirty="0">
                <a:latin typeface="Carlito"/>
                <a:cs typeface="Carlito"/>
              </a:rPr>
              <a:t>)</a:t>
            </a:r>
            <a:r>
              <a:rPr sz="3600" spc="160" dirty="0">
                <a:latin typeface="Carlito"/>
                <a:cs typeface="Carlito"/>
              </a:rPr>
              <a:t> </a:t>
            </a:r>
            <a:r>
              <a:rPr sz="3600" dirty="0">
                <a:latin typeface="Carlito"/>
                <a:cs typeface="Carlito"/>
              </a:rPr>
              <a:t>=</a:t>
            </a:r>
            <a:r>
              <a:rPr sz="3600" spc="185" dirty="0">
                <a:latin typeface="Carlito"/>
                <a:cs typeface="Carlito"/>
              </a:rPr>
              <a:t> </a:t>
            </a:r>
            <a:r>
              <a:rPr sz="3600" spc="-35" dirty="0">
                <a:latin typeface="Carlito"/>
                <a:cs typeface="Carlito"/>
              </a:rPr>
              <a:t>P(x</a:t>
            </a:r>
            <a:r>
              <a:rPr sz="3600" spc="-52" baseline="-20370" dirty="0">
                <a:latin typeface="Carlito"/>
                <a:cs typeface="Carlito"/>
              </a:rPr>
              <a:t>1</a:t>
            </a:r>
            <a:r>
              <a:rPr sz="3600" spc="-35" dirty="0">
                <a:latin typeface="Carlito"/>
                <a:cs typeface="Carlito"/>
              </a:rPr>
              <a:t>)P(x</a:t>
            </a:r>
            <a:r>
              <a:rPr sz="3600" spc="-52" baseline="-20370" dirty="0">
                <a:latin typeface="Carlito"/>
                <a:cs typeface="Carlito"/>
              </a:rPr>
              <a:t>2</a:t>
            </a:r>
            <a:r>
              <a:rPr sz="3600" spc="-35" dirty="0">
                <a:latin typeface="Carlito"/>
                <a:cs typeface="Carlito"/>
              </a:rPr>
              <a:t>|x</a:t>
            </a:r>
            <a:r>
              <a:rPr sz="3600" spc="-52" baseline="-20370" dirty="0">
                <a:latin typeface="Carlito"/>
                <a:cs typeface="Carlito"/>
              </a:rPr>
              <a:t>1</a:t>
            </a:r>
            <a:r>
              <a:rPr sz="3600" spc="-35" dirty="0">
                <a:latin typeface="Carlito"/>
                <a:cs typeface="Carlito"/>
              </a:rPr>
              <a:t>)P(x</a:t>
            </a:r>
            <a:r>
              <a:rPr sz="3600" spc="-52" baseline="-20370" dirty="0">
                <a:latin typeface="Carlito"/>
                <a:cs typeface="Carlito"/>
              </a:rPr>
              <a:t>3</a:t>
            </a:r>
            <a:r>
              <a:rPr sz="3600" spc="-35" dirty="0">
                <a:latin typeface="Carlito"/>
                <a:cs typeface="Carlito"/>
              </a:rPr>
              <a:t>|x</a:t>
            </a:r>
            <a:r>
              <a:rPr sz="3600" spc="-52" baseline="-20370" dirty="0">
                <a:latin typeface="Carlito"/>
                <a:cs typeface="Carlito"/>
              </a:rPr>
              <a:t>1</a:t>
            </a:r>
            <a:r>
              <a:rPr sz="3600" spc="-35" dirty="0">
                <a:latin typeface="Carlito"/>
                <a:cs typeface="Carlito"/>
              </a:rPr>
              <a:t>,x</a:t>
            </a:r>
            <a:r>
              <a:rPr sz="3600" spc="-52" baseline="-20370" dirty="0">
                <a:latin typeface="Carlito"/>
                <a:cs typeface="Carlito"/>
              </a:rPr>
              <a:t>2</a:t>
            </a:r>
            <a:r>
              <a:rPr sz="3600" spc="-35" dirty="0">
                <a:latin typeface="Carlito"/>
                <a:cs typeface="Carlito"/>
              </a:rPr>
              <a:t>)…P(x</a:t>
            </a:r>
            <a:r>
              <a:rPr sz="3600" spc="-52" baseline="-20370" dirty="0">
                <a:latin typeface="Carlito"/>
                <a:cs typeface="Carlito"/>
              </a:rPr>
              <a:t>n</a:t>
            </a:r>
            <a:r>
              <a:rPr sz="3600" spc="-35" dirty="0">
                <a:latin typeface="Carlito"/>
                <a:cs typeface="Carlito"/>
              </a:rPr>
              <a:t>|x</a:t>
            </a:r>
            <a:r>
              <a:rPr sz="3600" spc="-52" baseline="-20370" dirty="0">
                <a:latin typeface="Carlito"/>
                <a:cs typeface="Carlito"/>
              </a:rPr>
              <a:t>1</a:t>
            </a:r>
            <a:r>
              <a:rPr sz="3600" spc="-35" dirty="0">
                <a:latin typeface="Carlito"/>
                <a:cs typeface="Carlito"/>
              </a:rPr>
              <a:t>,…,x</a:t>
            </a:r>
            <a:r>
              <a:rPr sz="3600" spc="-52" baseline="-20370" dirty="0">
                <a:latin typeface="Carlito"/>
                <a:cs typeface="Carlito"/>
              </a:rPr>
              <a:t>n-</a:t>
            </a:r>
            <a:r>
              <a:rPr sz="3600" spc="-3479" baseline="-20370" dirty="0">
                <a:latin typeface="Carlito"/>
                <a:cs typeface="Carlito"/>
              </a:rPr>
              <a:t>­</a:t>
            </a:r>
            <a:r>
              <a:rPr sz="3600" spc="-1222" baseline="-20370" dirty="0">
                <a:latin typeface="Carlito"/>
                <a:cs typeface="Carlito"/>
              </a:rPr>
              <a:t>‐1</a:t>
            </a:r>
            <a:r>
              <a:rPr sz="3600" spc="-815" dirty="0">
                <a:latin typeface="Carlito"/>
                <a:cs typeface="Carlito"/>
              </a:rPr>
              <a:t>)</a:t>
            </a:r>
            <a:endParaRPr sz="3600" dirty="0">
              <a:latin typeface="Carlito"/>
              <a:cs typeface="Carli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0722" name="Picture 2" descr="Google">
            <a:extLst>
              <a:ext uri="{FF2B5EF4-FFF2-40B4-BE49-F238E27FC236}">
                <a16:creationId xmlns:a16="http://schemas.microsoft.com/office/drawing/2014/main" id="{2FB52BB7-E77B-8DDD-C918-B6B7B020DE2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2438400" y="2819400"/>
            <a:ext cx="10450286"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5DCDAA-AF1A-2EAB-E9AF-267A82029319}"/>
              </a:ext>
            </a:extLst>
          </p:cNvPr>
          <p:cNvSpPr>
            <a:spLocks noGrp="1"/>
          </p:cNvSpPr>
          <p:nvPr>
            <p:ph type="title"/>
          </p:nvPr>
        </p:nvSpPr>
        <p:spPr>
          <a:xfrm>
            <a:off x="2981325" y="838200"/>
            <a:ext cx="10786999" cy="784830"/>
          </a:xfrm>
        </p:spPr>
        <p:txBody>
          <a:bodyPr/>
          <a:lstStyle/>
          <a:p>
            <a:r>
              <a:rPr lang="en-US" b="1" dirty="0">
                <a:effectLst/>
                <a:latin typeface="Calibri" panose="020F0502020204030204" pitchFamily="34" charset="0"/>
              </a:rPr>
              <a:t>Huge web-scale n-grams </a:t>
            </a:r>
            <a:endParaRPr lang="en-US" dirty="0"/>
          </a:p>
        </p:txBody>
      </p:sp>
      <p:sp>
        <p:nvSpPr>
          <p:cNvPr id="3" name="Text Placeholder 2">
            <a:extLst>
              <a:ext uri="{FF2B5EF4-FFF2-40B4-BE49-F238E27FC236}">
                <a16:creationId xmlns:a16="http://schemas.microsoft.com/office/drawing/2014/main" id="{37473D1A-A70C-EE72-6B7F-C70124512A6C}"/>
              </a:ext>
            </a:extLst>
          </p:cNvPr>
          <p:cNvSpPr>
            <a:spLocks noGrp="1"/>
          </p:cNvSpPr>
          <p:nvPr>
            <p:ph type="body" idx="1"/>
          </p:nvPr>
        </p:nvSpPr>
        <p:spPr>
          <a:xfrm>
            <a:off x="838200" y="2133600"/>
            <a:ext cx="12646660" cy="5909310"/>
          </a:xfrm>
        </p:spPr>
        <p:txBody>
          <a:bodyPr/>
          <a:lstStyle/>
          <a:p>
            <a:pPr marL="457200" indent="-457200">
              <a:buFont typeface="Arial" panose="020B0604020202020204" pitchFamily="34" charset="0"/>
              <a:buChar char="•"/>
            </a:pPr>
            <a:r>
              <a:rPr lang="en-US" sz="3200" dirty="0">
                <a:effectLst/>
                <a:latin typeface="Calibri" panose="020F0502020204030204" pitchFamily="34" charset="0"/>
              </a:rPr>
              <a:t>How to deal with, e.g., Google N-gram corpus </a:t>
            </a:r>
            <a:endParaRPr lang="en-US" sz="3200" dirty="0"/>
          </a:p>
          <a:p>
            <a:pPr marL="457200" indent="-457200">
              <a:buFont typeface="Arial" panose="020B0604020202020204" pitchFamily="34" charset="0"/>
              <a:buChar char="•"/>
            </a:pPr>
            <a:r>
              <a:rPr lang="en-US" sz="3200" dirty="0">
                <a:effectLst/>
                <a:latin typeface="Calibri" panose="020F0502020204030204" pitchFamily="34" charset="0"/>
              </a:rPr>
              <a:t>Pruning</a:t>
            </a:r>
            <a:endParaRPr lang="en-US" sz="3200" dirty="0">
              <a:latin typeface="Calibri" panose="020F0502020204030204" pitchFamily="34" charset="0"/>
            </a:endParaRPr>
          </a:p>
          <a:p>
            <a:pPr marL="914400" lvl="1" indent="-457200">
              <a:buFont typeface="Arial" panose="020B0604020202020204" pitchFamily="34" charset="0"/>
              <a:buChar char="•"/>
            </a:pPr>
            <a:r>
              <a:rPr lang="en-US" sz="3200" dirty="0">
                <a:effectLst/>
                <a:latin typeface="Calibri" panose="020F0502020204030204" pitchFamily="34" charset="0"/>
              </a:rPr>
              <a:t>Only store N-grams with count&gt;threshold. </a:t>
            </a:r>
            <a:endParaRPr lang="en-US" sz="3200" dirty="0">
              <a:latin typeface="Carlito"/>
            </a:endParaRPr>
          </a:p>
          <a:p>
            <a:pPr marL="1371600" lvl="2" indent="-457200">
              <a:buFont typeface="Arial" panose="020B0604020202020204" pitchFamily="34" charset="0"/>
              <a:buChar char="•"/>
            </a:pPr>
            <a:r>
              <a:rPr lang="en-US" sz="3200" dirty="0">
                <a:latin typeface="Carlito"/>
              </a:rPr>
              <a:t>	</a:t>
            </a:r>
            <a:r>
              <a:rPr lang="en-US" sz="3200" dirty="0">
                <a:effectLst/>
                <a:latin typeface="Calibri" panose="020F0502020204030204" pitchFamily="34" charset="0"/>
              </a:rPr>
              <a:t>Remove singletons of higher-order n-grams </a:t>
            </a:r>
          </a:p>
          <a:p>
            <a:pPr marL="914400" lvl="1" indent="-457200">
              <a:buFont typeface="Arial" panose="020B0604020202020204" pitchFamily="34" charset="0"/>
              <a:buChar char="•"/>
            </a:pPr>
            <a:r>
              <a:rPr lang="en-US" sz="3200" dirty="0">
                <a:effectLst/>
                <a:latin typeface="Calibri" panose="020F0502020204030204" pitchFamily="34" charset="0"/>
              </a:rPr>
              <a:t>Entropy-based pruning </a:t>
            </a:r>
            <a:endParaRPr lang="en-US" sz="3200" dirty="0">
              <a:effectLst/>
            </a:endParaRPr>
          </a:p>
          <a:p>
            <a:r>
              <a:rPr lang="en-US" sz="3200" dirty="0">
                <a:solidFill>
                  <a:srgbClr val="CC0000"/>
                </a:solidFill>
                <a:effectLst/>
                <a:latin typeface="Times"/>
              </a:rPr>
              <a:t>•   </a:t>
            </a:r>
            <a:r>
              <a:rPr lang="en-US" sz="3200" dirty="0">
                <a:effectLst/>
                <a:latin typeface="Calibri" panose="020F0502020204030204" pitchFamily="34" charset="0"/>
              </a:rPr>
              <a:t>Efficiency</a:t>
            </a:r>
            <a:endParaRPr lang="en-US" sz="3200" dirty="0">
              <a:latin typeface="Calibri" panose="020F0502020204030204" pitchFamily="34" charset="0"/>
            </a:endParaRPr>
          </a:p>
          <a:p>
            <a:pPr marL="914400" lvl="1" indent="-457200">
              <a:buFont typeface="Arial" panose="020B0604020202020204" pitchFamily="34" charset="0"/>
              <a:buChar char="•"/>
            </a:pPr>
            <a:r>
              <a:rPr lang="en-US" sz="3200" dirty="0">
                <a:effectLst/>
                <a:latin typeface="Calibri" panose="020F0502020204030204" pitchFamily="34" charset="0"/>
              </a:rPr>
              <a:t>Efficient data structures like tries</a:t>
            </a:r>
          </a:p>
          <a:p>
            <a:pPr marL="914400" lvl="1" indent="-457200">
              <a:buFont typeface="Arial" panose="020B0604020202020204" pitchFamily="34" charset="0"/>
              <a:buChar char="•"/>
            </a:pPr>
            <a:r>
              <a:rPr lang="en-US" sz="3200" dirty="0">
                <a:effectLst/>
                <a:latin typeface="Calibri" panose="020F0502020204030204" pitchFamily="34" charset="0"/>
              </a:rPr>
              <a:t>Bloom filters: approximate language models</a:t>
            </a:r>
          </a:p>
          <a:p>
            <a:pPr marL="914400" lvl="1" indent="-457200">
              <a:buFont typeface="Arial" panose="020B0604020202020204" pitchFamily="34" charset="0"/>
              <a:buChar char="•"/>
            </a:pPr>
            <a:r>
              <a:rPr lang="en-US" sz="3200" dirty="0">
                <a:effectLst/>
                <a:latin typeface="Calibri" panose="020F0502020204030204" pitchFamily="34" charset="0"/>
              </a:rPr>
              <a:t>Store words as indexes, not strings</a:t>
            </a:r>
          </a:p>
          <a:p>
            <a:pPr marL="1371600" lvl="2" indent="-457200">
              <a:buFont typeface="Arial" panose="020B0604020202020204" pitchFamily="34" charset="0"/>
              <a:buChar char="•"/>
            </a:pPr>
            <a:r>
              <a:rPr lang="en-US" sz="3200" dirty="0">
                <a:effectLst/>
                <a:latin typeface="Calibri" panose="020F0502020204030204" pitchFamily="34" charset="0"/>
              </a:rPr>
              <a:t>Use Huffman coding to fit large numbers of words into two bytes</a:t>
            </a:r>
            <a:endParaRPr lang="en-US" sz="3200" dirty="0">
              <a:latin typeface="Times"/>
            </a:endParaRPr>
          </a:p>
          <a:p>
            <a:pPr marL="914400" lvl="1" indent="-457200">
              <a:buFont typeface="Arial" panose="020B0604020202020204" pitchFamily="34" charset="0"/>
              <a:buChar char="•"/>
            </a:pPr>
            <a:r>
              <a:rPr lang="en-US" sz="3200" dirty="0">
                <a:effectLst/>
                <a:latin typeface="Calibri" panose="020F0502020204030204" pitchFamily="34" charset="0"/>
              </a:rPr>
              <a:t>Quantize probabilities (4-8 bits instead of 8-byte float) </a:t>
            </a:r>
            <a:endParaRPr lang="en-US" sz="3200" dirty="0">
              <a:effectLst/>
            </a:endParaRPr>
          </a:p>
          <a:p>
            <a:endParaRPr lang="en-US" sz="3200" dirty="0"/>
          </a:p>
        </p:txBody>
      </p:sp>
    </p:spTree>
    <p:extLst>
      <p:ext uri="{BB962C8B-B14F-4D97-AF65-F5344CB8AC3E}">
        <p14:creationId xmlns:p14="http://schemas.microsoft.com/office/powerpoint/2010/main" val="3237754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996128" rIns="0" bIns="0" rtlCol="0">
            <a:spAutoFit/>
          </a:bodyPr>
          <a:lstStyle/>
          <a:p>
            <a:pPr marL="12700">
              <a:lnSpc>
                <a:spcPct val="100000"/>
              </a:lnSpc>
              <a:spcBef>
                <a:spcPts val="130"/>
              </a:spcBef>
            </a:pPr>
            <a:r>
              <a:rPr dirty="0">
                <a:latin typeface="Carlito"/>
                <a:cs typeface="Carlito"/>
              </a:rPr>
              <a:t>Smoothing</a:t>
            </a:r>
            <a:r>
              <a:rPr spc="-10" dirty="0">
                <a:latin typeface="Carlito"/>
                <a:cs typeface="Carlito"/>
              </a:rPr>
              <a:t> </a:t>
            </a:r>
            <a:r>
              <a:rPr dirty="0">
                <a:latin typeface="Carlito"/>
                <a:cs typeface="Carlito"/>
              </a:rPr>
              <a:t>for </a:t>
            </a:r>
            <a:r>
              <a:rPr lang="en-US" spc="-310" dirty="0">
                <a:latin typeface="Carlito"/>
                <a:cs typeface="Carlito"/>
              </a:rPr>
              <a:t>Web – Scale N-grams</a:t>
            </a:r>
            <a:endParaRPr spc="-770" dirty="0">
              <a:latin typeface="Carlito"/>
              <a:cs typeface="Carlito"/>
            </a:endParaRPr>
          </a:p>
        </p:txBody>
      </p:sp>
      <p:sp>
        <p:nvSpPr>
          <p:cNvPr id="8" name="object 8"/>
          <p:cNvSpPr txBox="1"/>
          <p:nvPr/>
        </p:nvSpPr>
        <p:spPr>
          <a:xfrm>
            <a:off x="6515466" y="4615759"/>
            <a:ext cx="2287905" cy="337820"/>
          </a:xfrm>
          <a:prstGeom prst="rect">
            <a:avLst/>
          </a:prstGeom>
        </p:spPr>
        <p:txBody>
          <a:bodyPr vert="horz" wrap="square" lIns="0" tIns="12700" rIns="0" bIns="0" rtlCol="0">
            <a:spAutoFit/>
          </a:bodyPr>
          <a:lstStyle/>
          <a:p>
            <a:pPr marL="12700">
              <a:lnSpc>
                <a:spcPct val="100000"/>
              </a:lnSpc>
              <a:spcBef>
                <a:spcPts val="100"/>
              </a:spcBef>
              <a:tabLst>
                <a:tab pos="1484630" algn="l"/>
                <a:tab pos="2274570" algn="l"/>
              </a:tabLst>
            </a:pPr>
            <a:r>
              <a:rPr sz="2050" u="heavy" dirty="0">
                <a:uFill>
                  <a:solidFill>
                    <a:srgbClr val="000000"/>
                  </a:solidFill>
                </a:uFill>
                <a:latin typeface="Times New Roman"/>
                <a:cs typeface="Times New Roman"/>
              </a:rPr>
              <a:t>	</a:t>
            </a:r>
            <a:r>
              <a:rPr sz="2050" i="1" u="heavy" spc="-20" dirty="0">
                <a:uFill>
                  <a:solidFill>
                    <a:srgbClr val="000000"/>
                  </a:solidFill>
                </a:uFill>
                <a:latin typeface="Times New Roman"/>
                <a:cs typeface="Times New Roman"/>
              </a:rPr>
              <a:t>i</a:t>
            </a:r>
            <a:r>
              <a:rPr sz="2050" u="heavy" spc="-20" dirty="0">
                <a:uFill>
                  <a:solidFill>
                    <a:srgbClr val="000000"/>
                  </a:solidFill>
                </a:uFill>
                <a:latin typeface="Symbol"/>
                <a:cs typeface="Symbol"/>
              </a:rPr>
              <a:t></a:t>
            </a:r>
            <a:r>
              <a:rPr sz="2050" i="1" u="heavy" spc="-20" dirty="0">
                <a:uFill>
                  <a:solidFill>
                    <a:srgbClr val="000000"/>
                  </a:solidFill>
                </a:uFill>
                <a:latin typeface="Times New Roman"/>
                <a:cs typeface="Times New Roman"/>
              </a:rPr>
              <a:t>k</a:t>
            </a:r>
            <a:r>
              <a:rPr sz="2050" u="heavy" spc="-20" dirty="0">
                <a:uFill>
                  <a:solidFill>
                    <a:srgbClr val="000000"/>
                  </a:solidFill>
                </a:uFill>
                <a:latin typeface="Symbol"/>
                <a:cs typeface="Symbol"/>
              </a:rPr>
              <a:t></a:t>
            </a:r>
            <a:r>
              <a:rPr sz="2050" u="heavy" spc="-20" dirty="0">
                <a:uFill>
                  <a:solidFill>
                    <a:srgbClr val="000000"/>
                  </a:solidFill>
                </a:uFill>
                <a:latin typeface="Times New Roman"/>
                <a:cs typeface="Times New Roman"/>
              </a:rPr>
              <a:t>1</a:t>
            </a:r>
            <a:r>
              <a:rPr sz="2050" u="heavy" dirty="0">
                <a:uFill>
                  <a:solidFill>
                    <a:srgbClr val="000000"/>
                  </a:solidFill>
                </a:uFill>
                <a:latin typeface="Times New Roman"/>
                <a:cs typeface="Times New Roman"/>
              </a:rPr>
              <a:t>	</a:t>
            </a:r>
            <a:endParaRPr sz="2050">
              <a:latin typeface="Times New Roman"/>
              <a:cs typeface="Times New Roman"/>
            </a:endParaRPr>
          </a:p>
        </p:txBody>
      </p:sp>
      <p:sp>
        <p:nvSpPr>
          <p:cNvPr id="9" name="object 9"/>
          <p:cNvSpPr txBox="1"/>
          <p:nvPr/>
        </p:nvSpPr>
        <p:spPr>
          <a:xfrm>
            <a:off x="6500810" y="4313311"/>
            <a:ext cx="2318385" cy="565785"/>
          </a:xfrm>
          <a:prstGeom prst="rect">
            <a:avLst/>
          </a:prstGeom>
        </p:spPr>
        <p:txBody>
          <a:bodyPr vert="horz" wrap="square" lIns="0" tIns="12065" rIns="0" bIns="0" rtlCol="0">
            <a:spAutoFit/>
          </a:bodyPr>
          <a:lstStyle/>
          <a:p>
            <a:pPr marL="50800">
              <a:lnSpc>
                <a:spcPct val="100000"/>
              </a:lnSpc>
              <a:spcBef>
                <a:spcPts val="95"/>
              </a:spcBef>
              <a:tabLst>
                <a:tab pos="2129790" algn="l"/>
              </a:tabLst>
            </a:pPr>
            <a:r>
              <a:rPr sz="3550" spc="-10" dirty="0">
                <a:latin typeface="Times New Roman"/>
                <a:cs typeface="Times New Roman"/>
              </a:rPr>
              <a:t>count(</a:t>
            </a:r>
            <a:r>
              <a:rPr sz="3550" i="1" spc="-10" dirty="0">
                <a:latin typeface="Times New Roman"/>
                <a:cs typeface="Times New Roman"/>
              </a:rPr>
              <a:t>w</a:t>
            </a:r>
            <a:r>
              <a:rPr sz="3075" i="1" spc="-15" baseline="43360" dirty="0">
                <a:latin typeface="Times New Roman"/>
                <a:cs typeface="Times New Roman"/>
              </a:rPr>
              <a:t>i</a:t>
            </a:r>
            <a:r>
              <a:rPr sz="3075" i="1" baseline="43360" dirty="0">
                <a:latin typeface="Times New Roman"/>
                <a:cs typeface="Times New Roman"/>
              </a:rPr>
              <a:t>	</a:t>
            </a:r>
            <a:r>
              <a:rPr sz="3550" spc="-50" dirty="0">
                <a:latin typeface="Times New Roman"/>
                <a:cs typeface="Times New Roman"/>
              </a:rPr>
              <a:t>)</a:t>
            </a:r>
            <a:endParaRPr sz="3550">
              <a:latin typeface="Times New Roman"/>
              <a:cs typeface="Times New Roman"/>
            </a:endParaRPr>
          </a:p>
        </p:txBody>
      </p:sp>
      <p:sp>
        <p:nvSpPr>
          <p:cNvPr id="10" name="object 10"/>
          <p:cNvSpPr txBox="1"/>
          <p:nvPr/>
        </p:nvSpPr>
        <p:spPr>
          <a:xfrm>
            <a:off x="7987762" y="5245286"/>
            <a:ext cx="626110" cy="337820"/>
          </a:xfrm>
          <a:prstGeom prst="rect">
            <a:avLst/>
          </a:prstGeom>
        </p:spPr>
        <p:txBody>
          <a:bodyPr vert="horz" wrap="square" lIns="0" tIns="12700" rIns="0" bIns="0" rtlCol="0">
            <a:spAutoFit/>
          </a:bodyPr>
          <a:lstStyle/>
          <a:p>
            <a:pPr marL="12700">
              <a:lnSpc>
                <a:spcPct val="100000"/>
              </a:lnSpc>
              <a:spcBef>
                <a:spcPts val="100"/>
              </a:spcBef>
            </a:pPr>
            <a:r>
              <a:rPr sz="2050" i="1" spc="-10" dirty="0">
                <a:latin typeface="Times New Roman"/>
                <a:cs typeface="Times New Roman"/>
              </a:rPr>
              <a:t>i</a:t>
            </a:r>
            <a:r>
              <a:rPr sz="2050" spc="-10" dirty="0">
                <a:latin typeface="Symbol"/>
                <a:cs typeface="Symbol"/>
              </a:rPr>
              <a:t></a:t>
            </a:r>
            <a:r>
              <a:rPr sz="2050" i="1" spc="-10" dirty="0">
                <a:latin typeface="Times New Roman"/>
                <a:cs typeface="Times New Roman"/>
              </a:rPr>
              <a:t>k</a:t>
            </a:r>
            <a:r>
              <a:rPr sz="2050" spc="-10" dirty="0">
                <a:latin typeface="Symbol"/>
                <a:cs typeface="Symbol"/>
              </a:rPr>
              <a:t></a:t>
            </a:r>
            <a:r>
              <a:rPr sz="2050" spc="-10" dirty="0">
                <a:latin typeface="Times New Roman"/>
                <a:cs typeface="Times New Roman"/>
              </a:rPr>
              <a:t>1</a:t>
            </a:r>
            <a:endParaRPr sz="2050">
              <a:latin typeface="Times New Roman"/>
              <a:cs typeface="Times New Roman"/>
            </a:endParaRPr>
          </a:p>
        </p:txBody>
      </p:sp>
      <p:sp>
        <p:nvSpPr>
          <p:cNvPr id="11" name="object 11"/>
          <p:cNvSpPr txBox="1"/>
          <p:nvPr/>
        </p:nvSpPr>
        <p:spPr>
          <a:xfrm>
            <a:off x="6500810" y="4942837"/>
            <a:ext cx="2318385" cy="565785"/>
          </a:xfrm>
          <a:prstGeom prst="rect">
            <a:avLst/>
          </a:prstGeom>
        </p:spPr>
        <p:txBody>
          <a:bodyPr vert="horz" wrap="square" lIns="0" tIns="12065" rIns="0" bIns="0" rtlCol="0">
            <a:spAutoFit/>
          </a:bodyPr>
          <a:lstStyle/>
          <a:p>
            <a:pPr marL="50800">
              <a:lnSpc>
                <a:spcPct val="100000"/>
              </a:lnSpc>
              <a:spcBef>
                <a:spcPts val="95"/>
              </a:spcBef>
              <a:tabLst>
                <a:tab pos="2129790" algn="l"/>
              </a:tabLst>
            </a:pPr>
            <a:r>
              <a:rPr sz="3550" spc="-10" dirty="0">
                <a:latin typeface="Times New Roman"/>
                <a:cs typeface="Times New Roman"/>
              </a:rPr>
              <a:t>count(</a:t>
            </a:r>
            <a:r>
              <a:rPr sz="3550" i="1" spc="-10" dirty="0">
                <a:latin typeface="Times New Roman"/>
                <a:cs typeface="Times New Roman"/>
              </a:rPr>
              <a:t>w</a:t>
            </a:r>
            <a:r>
              <a:rPr sz="3075" i="1" spc="-15" baseline="43360" dirty="0">
                <a:latin typeface="Times New Roman"/>
                <a:cs typeface="Times New Roman"/>
              </a:rPr>
              <a:t>i</a:t>
            </a:r>
            <a:r>
              <a:rPr sz="3075" spc="-15" baseline="43360" dirty="0">
                <a:latin typeface="Symbol"/>
                <a:cs typeface="Symbol"/>
              </a:rPr>
              <a:t></a:t>
            </a:r>
            <a:r>
              <a:rPr sz="3075" spc="-15" baseline="43360" dirty="0">
                <a:latin typeface="Times New Roman"/>
                <a:cs typeface="Times New Roman"/>
              </a:rPr>
              <a:t>1</a:t>
            </a:r>
            <a:r>
              <a:rPr sz="3075" baseline="43360" dirty="0">
                <a:latin typeface="Times New Roman"/>
                <a:cs typeface="Times New Roman"/>
              </a:rPr>
              <a:t>	</a:t>
            </a:r>
            <a:r>
              <a:rPr sz="3550" spc="-50" dirty="0">
                <a:latin typeface="Times New Roman"/>
                <a:cs typeface="Times New Roman"/>
              </a:rPr>
              <a:t>)</a:t>
            </a:r>
            <a:endParaRPr sz="3550">
              <a:latin typeface="Times New Roman"/>
              <a:cs typeface="Times New Roman"/>
            </a:endParaRPr>
          </a:p>
        </p:txBody>
      </p:sp>
      <p:sp>
        <p:nvSpPr>
          <p:cNvPr id="12" name="object 12"/>
          <p:cNvSpPr txBox="1"/>
          <p:nvPr/>
        </p:nvSpPr>
        <p:spPr>
          <a:xfrm>
            <a:off x="11078880" y="4886562"/>
            <a:ext cx="626110" cy="337820"/>
          </a:xfrm>
          <a:prstGeom prst="rect">
            <a:avLst/>
          </a:prstGeom>
        </p:spPr>
        <p:txBody>
          <a:bodyPr vert="horz" wrap="square" lIns="0" tIns="12700" rIns="0" bIns="0" rtlCol="0">
            <a:spAutoFit/>
          </a:bodyPr>
          <a:lstStyle/>
          <a:p>
            <a:pPr marL="12700">
              <a:lnSpc>
                <a:spcPct val="100000"/>
              </a:lnSpc>
              <a:spcBef>
                <a:spcPts val="100"/>
              </a:spcBef>
            </a:pPr>
            <a:r>
              <a:rPr sz="2050" i="1" spc="-10" dirty="0">
                <a:latin typeface="Times New Roman"/>
                <a:cs typeface="Times New Roman"/>
              </a:rPr>
              <a:t>i</a:t>
            </a:r>
            <a:r>
              <a:rPr sz="2050" spc="-10" dirty="0">
                <a:latin typeface="Symbol"/>
                <a:cs typeface="Symbol"/>
              </a:rPr>
              <a:t></a:t>
            </a:r>
            <a:r>
              <a:rPr sz="2050" i="1" spc="-10" dirty="0">
                <a:latin typeface="Times New Roman"/>
                <a:cs typeface="Times New Roman"/>
              </a:rPr>
              <a:t>k</a:t>
            </a:r>
            <a:r>
              <a:rPr sz="2050" spc="-10" dirty="0">
                <a:latin typeface="Symbol"/>
                <a:cs typeface="Symbol"/>
              </a:rPr>
              <a:t></a:t>
            </a:r>
            <a:r>
              <a:rPr sz="2050" spc="-10" dirty="0">
                <a:latin typeface="Times New Roman"/>
                <a:cs typeface="Times New Roman"/>
              </a:rPr>
              <a:t>1</a:t>
            </a:r>
            <a:endParaRPr sz="2050">
              <a:latin typeface="Times New Roman"/>
              <a:cs typeface="Times New Roman"/>
            </a:endParaRPr>
          </a:p>
        </p:txBody>
      </p:sp>
      <p:sp>
        <p:nvSpPr>
          <p:cNvPr id="13" name="object 13"/>
          <p:cNvSpPr txBox="1"/>
          <p:nvPr/>
        </p:nvSpPr>
        <p:spPr>
          <a:xfrm>
            <a:off x="9036301" y="4584113"/>
            <a:ext cx="3512185" cy="565785"/>
          </a:xfrm>
          <a:prstGeom prst="rect">
            <a:avLst/>
          </a:prstGeom>
        </p:spPr>
        <p:txBody>
          <a:bodyPr vert="horz" wrap="square" lIns="0" tIns="12065" rIns="0" bIns="0" rtlCol="0">
            <a:spAutoFit/>
          </a:bodyPr>
          <a:lstStyle/>
          <a:p>
            <a:pPr marL="50800">
              <a:lnSpc>
                <a:spcPct val="100000"/>
              </a:lnSpc>
              <a:spcBef>
                <a:spcPts val="95"/>
              </a:spcBef>
              <a:tabLst>
                <a:tab pos="605790" algn="l"/>
                <a:tab pos="2685415" algn="l"/>
              </a:tabLst>
            </a:pPr>
            <a:r>
              <a:rPr sz="3550" spc="-25" dirty="0">
                <a:latin typeface="Times New Roman"/>
                <a:cs typeface="Times New Roman"/>
              </a:rPr>
              <a:t>if</a:t>
            </a:r>
            <a:r>
              <a:rPr sz="3550" dirty="0">
                <a:latin typeface="Times New Roman"/>
                <a:cs typeface="Times New Roman"/>
              </a:rPr>
              <a:t>	</a:t>
            </a:r>
            <a:r>
              <a:rPr sz="3550" spc="-10" dirty="0">
                <a:latin typeface="Times New Roman"/>
                <a:cs typeface="Times New Roman"/>
              </a:rPr>
              <a:t>count(</a:t>
            </a:r>
            <a:r>
              <a:rPr sz="3550" i="1" spc="-10" dirty="0">
                <a:latin typeface="Times New Roman"/>
                <a:cs typeface="Times New Roman"/>
              </a:rPr>
              <a:t>w</a:t>
            </a:r>
            <a:r>
              <a:rPr sz="3075" i="1" spc="-15" baseline="43360" dirty="0">
                <a:latin typeface="Times New Roman"/>
                <a:cs typeface="Times New Roman"/>
              </a:rPr>
              <a:t>i</a:t>
            </a:r>
            <a:r>
              <a:rPr sz="3075" i="1" baseline="43360" dirty="0">
                <a:latin typeface="Times New Roman"/>
                <a:cs typeface="Times New Roman"/>
              </a:rPr>
              <a:t>	</a:t>
            </a:r>
            <a:r>
              <a:rPr sz="3550" spc="-20" dirty="0">
                <a:latin typeface="Times New Roman"/>
                <a:cs typeface="Times New Roman"/>
              </a:rPr>
              <a:t>)</a:t>
            </a:r>
            <a:r>
              <a:rPr sz="3550" spc="-305" dirty="0">
                <a:latin typeface="Times New Roman"/>
                <a:cs typeface="Times New Roman"/>
              </a:rPr>
              <a:t> </a:t>
            </a:r>
            <a:r>
              <a:rPr sz="3550" dirty="0">
                <a:latin typeface="Symbol"/>
                <a:cs typeface="Symbol"/>
              </a:rPr>
              <a:t></a:t>
            </a:r>
            <a:r>
              <a:rPr sz="3550" spc="-185" dirty="0">
                <a:latin typeface="Times New Roman"/>
                <a:cs typeface="Times New Roman"/>
              </a:rPr>
              <a:t> </a:t>
            </a:r>
            <a:r>
              <a:rPr sz="3550" spc="-50" dirty="0">
                <a:latin typeface="Times New Roman"/>
                <a:cs typeface="Times New Roman"/>
              </a:rPr>
              <a:t>0</a:t>
            </a:r>
            <a:endParaRPr sz="3550">
              <a:latin typeface="Times New Roman"/>
              <a:cs typeface="Times New Roman"/>
            </a:endParaRPr>
          </a:p>
        </p:txBody>
      </p:sp>
      <p:sp>
        <p:nvSpPr>
          <p:cNvPr id="14" name="object 14"/>
          <p:cNvSpPr txBox="1"/>
          <p:nvPr/>
        </p:nvSpPr>
        <p:spPr>
          <a:xfrm>
            <a:off x="2057400" y="2175805"/>
            <a:ext cx="10834370" cy="2471420"/>
          </a:xfrm>
          <a:prstGeom prst="rect">
            <a:avLst/>
          </a:prstGeom>
        </p:spPr>
        <p:txBody>
          <a:bodyPr vert="horz" wrap="square" lIns="0" tIns="154940" rIns="0" bIns="0" rtlCol="0">
            <a:spAutoFit/>
          </a:bodyPr>
          <a:lstStyle/>
          <a:p>
            <a:pPr marL="561340" indent="-548640">
              <a:lnSpc>
                <a:spcPct val="100000"/>
              </a:lnSpc>
              <a:spcBef>
                <a:spcPts val="1220"/>
              </a:spcBef>
              <a:buClr>
                <a:srgbClr val="CC0000"/>
              </a:buClr>
              <a:buFont typeface="Times New Roman"/>
              <a:buChar char="•"/>
              <a:tabLst>
                <a:tab pos="561340" algn="l"/>
              </a:tabLst>
            </a:pPr>
            <a:r>
              <a:rPr sz="4450" dirty="0">
                <a:latin typeface="Carlito"/>
                <a:cs typeface="Carlito"/>
              </a:rPr>
              <a:t>“Stupid</a:t>
            </a:r>
            <a:r>
              <a:rPr sz="4450" spc="50" dirty="0">
                <a:latin typeface="Carlito"/>
                <a:cs typeface="Carlito"/>
              </a:rPr>
              <a:t> </a:t>
            </a:r>
            <a:r>
              <a:rPr sz="4450" dirty="0">
                <a:latin typeface="Carlito"/>
                <a:cs typeface="Carlito"/>
              </a:rPr>
              <a:t>backoff”</a:t>
            </a:r>
            <a:r>
              <a:rPr sz="4450" spc="45" dirty="0">
                <a:latin typeface="Carlito"/>
                <a:cs typeface="Carlito"/>
              </a:rPr>
              <a:t> </a:t>
            </a:r>
            <a:r>
              <a:rPr sz="4450" dirty="0">
                <a:latin typeface="Carlito"/>
                <a:cs typeface="Carlito"/>
              </a:rPr>
              <a:t>(Brants</a:t>
            </a:r>
            <a:r>
              <a:rPr sz="4450" spc="50" dirty="0">
                <a:latin typeface="Carlito"/>
                <a:cs typeface="Carlito"/>
              </a:rPr>
              <a:t> </a:t>
            </a:r>
            <a:r>
              <a:rPr sz="4450" i="1" dirty="0">
                <a:latin typeface="Carlito"/>
                <a:cs typeface="Carlito"/>
              </a:rPr>
              <a:t>et</a:t>
            </a:r>
            <a:r>
              <a:rPr sz="4450" i="1" spc="35" dirty="0">
                <a:latin typeface="Carlito"/>
                <a:cs typeface="Carlito"/>
              </a:rPr>
              <a:t> </a:t>
            </a:r>
            <a:r>
              <a:rPr sz="4450" i="1" dirty="0">
                <a:latin typeface="Carlito"/>
                <a:cs typeface="Carlito"/>
              </a:rPr>
              <a:t>al</a:t>
            </a:r>
            <a:r>
              <a:rPr sz="4450" dirty="0">
                <a:latin typeface="Carlito"/>
                <a:cs typeface="Carlito"/>
              </a:rPr>
              <a:t>.</a:t>
            </a:r>
            <a:r>
              <a:rPr sz="4450" spc="50" dirty="0">
                <a:latin typeface="Carlito"/>
                <a:cs typeface="Carlito"/>
              </a:rPr>
              <a:t> </a:t>
            </a:r>
            <a:r>
              <a:rPr sz="4450" spc="-10" dirty="0">
                <a:latin typeface="Carlito"/>
                <a:cs typeface="Carlito"/>
              </a:rPr>
              <a:t>2007)</a:t>
            </a:r>
            <a:endParaRPr sz="4450" dirty="0">
              <a:latin typeface="Carlito"/>
              <a:cs typeface="Carlito"/>
            </a:endParaRPr>
          </a:p>
          <a:p>
            <a:pPr marL="561340" indent="-548640">
              <a:lnSpc>
                <a:spcPct val="100000"/>
              </a:lnSpc>
              <a:spcBef>
                <a:spcPts val="1130"/>
              </a:spcBef>
              <a:buClr>
                <a:srgbClr val="CC0000"/>
              </a:buClr>
              <a:buFont typeface="Times New Roman"/>
              <a:buChar char="•"/>
              <a:tabLst>
                <a:tab pos="561340" algn="l"/>
              </a:tabLst>
            </a:pPr>
            <a:r>
              <a:rPr sz="4450" dirty="0">
                <a:latin typeface="Carlito"/>
                <a:cs typeface="Carlito"/>
              </a:rPr>
              <a:t>No</a:t>
            </a:r>
            <a:r>
              <a:rPr sz="4450" spc="40" dirty="0">
                <a:latin typeface="Carlito"/>
                <a:cs typeface="Carlito"/>
              </a:rPr>
              <a:t> </a:t>
            </a:r>
            <a:r>
              <a:rPr sz="4450" dirty="0">
                <a:latin typeface="Carlito"/>
                <a:cs typeface="Carlito"/>
              </a:rPr>
              <a:t>discounting,</a:t>
            </a:r>
            <a:r>
              <a:rPr sz="4450" spc="50" dirty="0">
                <a:latin typeface="Carlito"/>
                <a:cs typeface="Carlito"/>
              </a:rPr>
              <a:t> </a:t>
            </a:r>
            <a:r>
              <a:rPr sz="4450" dirty="0">
                <a:latin typeface="Carlito"/>
                <a:cs typeface="Carlito"/>
              </a:rPr>
              <a:t>just</a:t>
            </a:r>
            <a:r>
              <a:rPr sz="4450" spc="50" dirty="0">
                <a:latin typeface="Carlito"/>
                <a:cs typeface="Carlito"/>
              </a:rPr>
              <a:t> </a:t>
            </a:r>
            <a:r>
              <a:rPr sz="4450" dirty="0">
                <a:latin typeface="Carlito"/>
                <a:cs typeface="Carlito"/>
              </a:rPr>
              <a:t>use</a:t>
            </a:r>
            <a:r>
              <a:rPr sz="4450" spc="45" dirty="0">
                <a:latin typeface="Carlito"/>
                <a:cs typeface="Carlito"/>
              </a:rPr>
              <a:t> </a:t>
            </a:r>
            <a:r>
              <a:rPr sz="4450" dirty="0">
                <a:latin typeface="Carlito"/>
                <a:cs typeface="Carlito"/>
              </a:rPr>
              <a:t>relative</a:t>
            </a:r>
            <a:r>
              <a:rPr sz="4450" spc="45" dirty="0">
                <a:latin typeface="Carlito"/>
                <a:cs typeface="Carlito"/>
              </a:rPr>
              <a:t> </a:t>
            </a:r>
            <a:r>
              <a:rPr sz="4450" spc="-10" dirty="0">
                <a:latin typeface="Carlito"/>
                <a:cs typeface="Carlito"/>
              </a:rPr>
              <a:t>frequencies</a:t>
            </a:r>
            <a:endParaRPr sz="4450" dirty="0">
              <a:latin typeface="Carlito"/>
              <a:cs typeface="Carlito"/>
            </a:endParaRPr>
          </a:p>
          <a:p>
            <a:pPr marR="2620645" algn="ctr">
              <a:lnSpc>
                <a:spcPct val="100000"/>
              </a:lnSpc>
              <a:spcBef>
                <a:spcPts val="2065"/>
              </a:spcBef>
            </a:pPr>
            <a:r>
              <a:rPr sz="3550" spc="-50" dirty="0">
                <a:latin typeface="Symbol"/>
                <a:cs typeface="Symbol"/>
              </a:rPr>
              <a:t></a:t>
            </a:r>
            <a:endParaRPr sz="3550" dirty="0">
              <a:latin typeface="Symbol"/>
              <a:cs typeface="Symbol"/>
            </a:endParaRPr>
          </a:p>
        </p:txBody>
      </p:sp>
      <p:sp>
        <p:nvSpPr>
          <p:cNvPr id="15" name="object 15"/>
          <p:cNvSpPr txBox="1"/>
          <p:nvPr/>
        </p:nvSpPr>
        <p:spPr>
          <a:xfrm>
            <a:off x="6862045" y="5700151"/>
            <a:ext cx="2872740" cy="640715"/>
          </a:xfrm>
          <a:prstGeom prst="rect">
            <a:avLst/>
          </a:prstGeom>
        </p:spPr>
        <p:txBody>
          <a:bodyPr vert="horz" wrap="square" lIns="0" tIns="12065" rIns="0" bIns="0" rtlCol="0">
            <a:spAutoFit/>
          </a:bodyPr>
          <a:lstStyle/>
          <a:p>
            <a:pPr marL="63500">
              <a:lnSpc>
                <a:spcPts val="3325"/>
              </a:lnSpc>
              <a:spcBef>
                <a:spcPts val="95"/>
              </a:spcBef>
              <a:tabLst>
                <a:tab pos="1532890" algn="l"/>
                <a:tab pos="2671445" algn="l"/>
              </a:tabLst>
            </a:pPr>
            <a:r>
              <a:rPr sz="3550" spc="-10" dirty="0">
                <a:latin typeface="Times New Roman"/>
                <a:cs typeface="Times New Roman"/>
              </a:rPr>
              <a:t>0.4</a:t>
            </a:r>
            <a:r>
              <a:rPr sz="3550" i="1" spc="-10" dirty="0">
                <a:latin typeface="Times New Roman"/>
                <a:cs typeface="Times New Roman"/>
              </a:rPr>
              <a:t>S</a:t>
            </a:r>
            <a:r>
              <a:rPr sz="3550" spc="-10" dirty="0">
                <a:latin typeface="Times New Roman"/>
                <a:cs typeface="Times New Roman"/>
              </a:rPr>
              <a:t>(</a:t>
            </a:r>
            <a:r>
              <a:rPr sz="3550" i="1" spc="-10" dirty="0">
                <a:latin typeface="Times New Roman"/>
                <a:cs typeface="Times New Roman"/>
              </a:rPr>
              <a:t>w</a:t>
            </a:r>
            <a:r>
              <a:rPr sz="3550" i="1" dirty="0">
                <a:latin typeface="Times New Roman"/>
                <a:cs typeface="Times New Roman"/>
              </a:rPr>
              <a:t>	</a:t>
            </a:r>
            <a:r>
              <a:rPr sz="3550" spc="-10" dirty="0">
                <a:latin typeface="Times New Roman"/>
                <a:cs typeface="Times New Roman"/>
              </a:rPr>
              <a:t>|</a:t>
            </a:r>
            <a:r>
              <a:rPr sz="3550" spc="-280" dirty="0">
                <a:latin typeface="Times New Roman"/>
                <a:cs typeface="Times New Roman"/>
              </a:rPr>
              <a:t> </a:t>
            </a:r>
            <a:r>
              <a:rPr sz="3550" i="1" spc="-20" dirty="0">
                <a:latin typeface="Times New Roman"/>
                <a:cs typeface="Times New Roman"/>
              </a:rPr>
              <a:t>w</a:t>
            </a:r>
            <a:r>
              <a:rPr sz="3075" i="1" spc="-30" baseline="43360" dirty="0">
                <a:latin typeface="Times New Roman"/>
                <a:cs typeface="Times New Roman"/>
              </a:rPr>
              <a:t>i</a:t>
            </a:r>
            <a:r>
              <a:rPr sz="3075" spc="-30" baseline="43360" dirty="0">
                <a:latin typeface="Symbol"/>
                <a:cs typeface="Symbol"/>
              </a:rPr>
              <a:t></a:t>
            </a:r>
            <a:r>
              <a:rPr sz="3075" spc="-30" baseline="43360" dirty="0">
                <a:latin typeface="Times New Roman"/>
                <a:cs typeface="Times New Roman"/>
              </a:rPr>
              <a:t>1</a:t>
            </a:r>
            <a:r>
              <a:rPr sz="3075" baseline="43360" dirty="0">
                <a:latin typeface="Times New Roman"/>
                <a:cs typeface="Times New Roman"/>
              </a:rPr>
              <a:t>	</a:t>
            </a:r>
            <a:r>
              <a:rPr sz="3550" spc="-50" dirty="0">
                <a:latin typeface="Times New Roman"/>
                <a:cs typeface="Times New Roman"/>
              </a:rPr>
              <a:t>)</a:t>
            </a:r>
            <a:endParaRPr sz="3550">
              <a:latin typeface="Times New Roman"/>
              <a:cs typeface="Times New Roman"/>
            </a:endParaRPr>
          </a:p>
          <a:p>
            <a:pPr marL="1338580">
              <a:lnSpc>
                <a:spcPts val="1525"/>
              </a:lnSpc>
              <a:tabLst>
                <a:tab pos="1992630" algn="l"/>
              </a:tabLst>
            </a:pPr>
            <a:r>
              <a:rPr sz="2050" i="1" spc="-50" dirty="0">
                <a:latin typeface="Times New Roman"/>
                <a:cs typeface="Times New Roman"/>
              </a:rPr>
              <a:t>i</a:t>
            </a:r>
            <a:r>
              <a:rPr sz="2050" i="1" dirty="0">
                <a:latin typeface="Times New Roman"/>
                <a:cs typeface="Times New Roman"/>
              </a:rPr>
              <a:t>	</a:t>
            </a:r>
            <a:r>
              <a:rPr sz="2050" i="1" spc="-20" dirty="0">
                <a:latin typeface="Times New Roman"/>
                <a:cs typeface="Times New Roman"/>
              </a:rPr>
              <a:t>i</a:t>
            </a:r>
            <a:r>
              <a:rPr sz="2050" spc="-20" dirty="0">
                <a:latin typeface="Symbol"/>
                <a:cs typeface="Symbol"/>
              </a:rPr>
              <a:t></a:t>
            </a:r>
            <a:r>
              <a:rPr sz="2050" i="1" spc="-20" dirty="0">
                <a:latin typeface="Times New Roman"/>
                <a:cs typeface="Times New Roman"/>
              </a:rPr>
              <a:t>k</a:t>
            </a:r>
            <a:r>
              <a:rPr sz="2050" spc="-20" dirty="0">
                <a:latin typeface="Symbol"/>
                <a:cs typeface="Symbol"/>
              </a:rPr>
              <a:t></a:t>
            </a:r>
            <a:r>
              <a:rPr sz="2050" spc="-20" dirty="0">
                <a:latin typeface="Times New Roman"/>
                <a:cs typeface="Times New Roman"/>
              </a:rPr>
              <a:t>2</a:t>
            </a:r>
            <a:endParaRPr sz="2050">
              <a:latin typeface="Times New Roman"/>
              <a:cs typeface="Times New Roman"/>
            </a:endParaRPr>
          </a:p>
        </p:txBody>
      </p:sp>
      <p:sp>
        <p:nvSpPr>
          <p:cNvPr id="16" name="object 16"/>
          <p:cNvSpPr txBox="1"/>
          <p:nvPr/>
        </p:nvSpPr>
        <p:spPr>
          <a:xfrm>
            <a:off x="10355626" y="5700151"/>
            <a:ext cx="1763395" cy="565785"/>
          </a:xfrm>
          <a:prstGeom prst="rect">
            <a:avLst/>
          </a:prstGeom>
        </p:spPr>
        <p:txBody>
          <a:bodyPr vert="horz" wrap="square" lIns="0" tIns="12065" rIns="0" bIns="0" rtlCol="0">
            <a:spAutoFit/>
          </a:bodyPr>
          <a:lstStyle/>
          <a:p>
            <a:pPr marL="12700">
              <a:lnSpc>
                <a:spcPct val="100000"/>
              </a:lnSpc>
              <a:spcBef>
                <a:spcPts val="95"/>
              </a:spcBef>
            </a:pPr>
            <a:r>
              <a:rPr sz="3550" spc="-10" dirty="0">
                <a:latin typeface="Times New Roman"/>
                <a:cs typeface="Times New Roman"/>
              </a:rPr>
              <a:t>otherwise</a:t>
            </a:r>
            <a:endParaRPr sz="3550">
              <a:latin typeface="Times New Roman"/>
              <a:cs typeface="Times New Roman"/>
            </a:endParaRPr>
          </a:p>
        </p:txBody>
      </p:sp>
      <p:sp>
        <p:nvSpPr>
          <p:cNvPr id="17" name="object 17"/>
          <p:cNvSpPr txBox="1"/>
          <p:nvPr/>
        </p:nvSpPr>
        <p:spPr>
          <a:xfrm>
            <a:off x="6036032" y="4640386"/>
            <a:ext cx="248285" cy="565785"/>
          </a:xfrm>
          <a:prstGeom prst="rect">
            <a:avLst/>
          </a:prstGeom>
        </p:spPr>
        <p:txBody>
          <a:bodyPr vert="horz" wrap="square" lIns="0" tIns="12065" rIns="0" bIns="0" rtlCol="0">
            <a:spAutoFit/>
          </a:bodyPr>
          <a:lstStyle/>
          <a:p>
            <a:pPr marL="12700">
              <a:lnSpc>
                <a:spcPct val="100000"/>
              </a:lnSpc>
              <a:spcBef>
                <a:spcPts val="95"/>
              </a:spcBef>
            </a:pPr>
            <a:r>
              <a:rPr sz="3550" spc="-760" dirty="0">
                <a:latin typeface="Symbol"/>
                <a:cs typeface="Symbol"/>
              </a:rPr>
              <a:t></a:t>
            </a:r>
            <a:endParaRPr sz="3550">
              <a:latin typeface="Symbol"/>
              <a:cs typeface="Symbol"/>
            </a:endParaRPr>
          </a:p>
        </p:txBody>
      </p:sp>
      <p:sp>
        <p:nvSpPr>
          <p:cNvPr id="18" name="object 18"/>
          <p:cNvSpPr txBox="1"/>
          <p:nvPr/>
        </p:nvSpPr>
        <p:spPr>
          <a:xfrm>
            <a:off x="3450914" y="4968631"/>
            <a:ext cx="2871470" cy="1401445"/>
          </a:xfrm>
          <a:prstGeom prst="rect">
            <a:avLst/>
          </a:prstGeom>
        </p:spPr>
        <p:txBody>
          <a:bodyPr vert="horz" wrap="square" lIns="0" tIns="12065" rIns="0" bIns="0" rtlCol="0">
            <a:spAutoFit/>
          </a:bodyPr>
          <a:lstStyle/>
          <a:p>
            <a:pPr marL="63500">
              <a:lnSpc>
                <a:spcPts val="3325"/>
              </a:lnSpc>
              <a:spcBef>
                <a:spcPts val="95"/>
              </a:spcBef>
              <a:tabLst>
                <a:tab pos="953769" algn="l"/>
                <a:tab pos="2044064" algn="l"/>
              </a:tabLst>
            </a:pPr>
            <a:r>
              <a:rPr sz="3550" i="1" spc="40" dirty="0">
                <a:latin typeface="Times New Roman"/>
                <a:cs typeface="Times New Roman"/>
              </a:rPr>
              <a:t>S</a:t>
            </a:r>
            <a:r>
              <a:rPr sz="3550" spc="40" dirty="0">
                <a:latin typeface="Times New Roman"/>
                <a:cs typeface="Times New Roman"/>
              </a:rPr>
              <a:t>(</a:t>
            </a:r>
            <a:r>
              <a:rPr sz="3550" i="1" spc="40" dirty="0">
                <a:latin typeface="Times New Roman"/>
                <a:cs typeface="Times New Roman"/>
              </a:rPr>
              <a:t>w</a:t>
            </a:r>
            <a:r>
              <a:rPr sz="3550" i="1" dirty="0">
                <a:latin typeface="Times New Roman"/>
                <a:cs typeface="Times New Roman"/>
              </a:rPr>
              <a:t>	</a:t>
            </a:r>
            <a:r>
              <a:rPr sz="3550" spc="-10" dirty="0">
                <a:latin typeface="Times New Roman"/>
                <a:cs typeface="Times New Roman"/>
              </a:rPr>
              <a:t>|</a:t>
            </a:r>
            <a:r>
              <a:rPr sz="3550" spc="-280" dirty="0">
                <a:latin typeface="Times New Roman"/>
                <a:cs typeface="Times New Roman"/>
              </a:rPr>
              <a:t> </a:t>
            </a:r>
            <a:r>
              <a:rPr sz="3550" i="1" spc="-20" dirty="0">
                <a:latin typeface="Times New Roman"/>
                <a:cs typeface="Times New Roman"/>
              </a:rPr>
              <a:t>w</a:t>
            </a:r>
            <a:r>
              <a:rPr sz="3075" i="1" spc="-30" baseline="43360" dirty="0">
                <a:latin typeface="Times New Roman"/>
                <a:cs typeface="Times New Roman"/>
              </a:rPr>
              <a:t>i</a:t>
            </a:r>
            <a:r>
              <a:rPr sz="3075" spc="-30" baseline="43360" dirty="0">
                <a:latin typeface="Symbol"/>
                <a:cs typeface="Symbol"/>
              </a:rPr>
              <a:t></a:t>
            </a:r>
            <a:r>
              <a:rPr sz="3075" spc="-30" baseline="43360" dirty="0">
                <a:latin typeface="Times New Roman"/>
                <a:cs typeface="Times New Roman"/>
              </a:rPr>
              <a:t>1</a:t>
            </a:r>
            <a:r>
              <a:rPr sz="3075" baseline="43360" dirty="0">
                <a:latin typeface="Times New Roman"/>
                <a:cs typeface="Times New Roman"/>
              </a:rPr>
              <a:t>	</a:t>
            </a:r>
            <a:r>
              <a:rPr sz="3550" spc="-20" dirty="0">
                <a:latin typeface="Times New Roman"/>
                <a:cs typeface="Times New Roman"/>
              </a:rPr>
              <a:t>)</a:t>
            </a:r>
            <a:r>
              <a:rPr sz="3550" spc="-285" dirty="0">
                <a:latin typeface="Times New Roman"/>
                <a:cs typeface="Times New Roman"/>
              </a:rPr>
              <a:t> </a:t>
            </a:r>
            <a:r>
              <a:rPr sz="3550" spc="-25" dirty="0">
                <a:latin typeface="Symbol"/>
                <a:cs typeface="Symbol"/>
              </a:rPr>
              <a:t></a:t>
            </a:r>
            <a:r>
              <a:rPr sz="3550" spc="-254" dirty="0">
                <a:latin typeface="Times New Roman"/>
                <a:cs typeface="Times New Roman"/>
              </a:rPr>
              <a:t> </a:t>
            </a:r>
            <a:r>
              <a:rPr sz="5325" spc="-75" baseline="-1564" dirty="0">
                <a:latin typeface="Symbol"/>
                <a:cs typeface="Symbol"/>
              </a:rPr>
              <a:t></a:t>
            </a:r>
            <a:endParaRPr sz="5325" baseline="-1564">
              <a:latin typeface="Symbol"/>
              <a:cs typeface="Symbol"/>
            </a:endParaRPr>
          </a:p>
          <a:p>
            <a:pPr marL="759460">
              <a:lnSpc>
                <a:spcPts val="905"/>
              </a:lnSpc>
              <a:tabLst>
                <a:tab pos="1413510" algn="l"/>
              </a:tabLst>
            </a:pPr>
            <a:r>
              <a:rPr sz="2050" i="1" spc="-50" dirty="0">
                <a:latin typeface="Times New Roman"/>
                <a:cs typeface="Times New Roman"/>
              </a:rPr>
              <a:t>i</a:t>
            </a:r>
            <a:r>
              <a:rPr sz="2050" i="1" dirty="0">
                <a:latin typeface="Times New Roman"/>
                <a:cs typeface="Times New Roman"/>
              </a:rPr>
              <a:t>	</a:t>
            </a:r>
            <a:r>
              <a:rPr sz="2050" i="1" spc="-20" dirty="0">
                <a:latin typeface="Times New Roman"/>
                <a:cs typeface="Times New Roman"/>
              </a:rPr>
              <a:t>i</a:t>
            </a:r>
            <a:r>
              <a:rPr sz="2050" spc="-20" dirty="0">
                <a:latin typeface="Symbol"/>
                <a:cs typeface="Symbol"/>
              </a:rPr>
              <a:t></a:t>
            </a:r>
            <a:r>
              <a:rPr sz="2050" i="1" spc="-20" dirty="0">
                <a:latin typeface="Times New Roman"/>
                <a:cs typeface="Times New Roman"/>
              </a:rPr>
              <a:t>k</a:t>
            </a:r>
            <a:r>
              <a:rPr sz="2050" spc="-20" dirty="0">
                <a:latin typeface="Symbol"/>
                <a:cs typeface="Symbol"/>
              </a:rPr>
              <a:t></a:t>
            </a:r>
            <a:r>
              <a:rPr sz="2050" spc="-20" dirty="0">
                <a:latin typeface="Times New Roman"/>
                <a:cs typeface="Times New Roman"/>
              </a:rPr>
              <a:t>1</a:t>
            </a:r>
            <a:endParaRPr sz="2050">
              <a:latin typeface="Times New Roman"/>
              <a:cs typeface="Times New Roman"/>
            </a:endParaRPr>
          </a:p>
          <a:p>
            <a:pPr marL="2597785">
              <a:lnSpc>
                <a:spcPts val="3000"/>
              </a:lnSpc>
            </a:pPr>
            <a:r>
              <a:rPr sz="3550" spc="-760" dirty="0">
                <a:latin typeface="Symbol"/>
                <a:cs typeface="Symbol"/>
              </a:rPr>
              <a:t></a:t>
            </a:r>
            <a:endParaRPr sz="3550">
              <a:latin typeface="Symbol"/>
              <a:cs typeface="Symbol"/>
            </a:endParaRPr>
          </a:p>
          <a:p>
            <a:pPr marL="2597785">
              <a:lnSpc>
                <a:spcPts val="3615"/>
              </a:lnSpc>
            </a:pPr>
            <a:r>
              <a:rPr sz="3550" spc="-1245" dirty="0">
                <a:latin typeface="Symbol"/>
                <a:cs typeface="Symbol"/>
              </a:rPr>
              <a:t></a:t>
            </a:r>
            <a:r>
              <a:rPr sz="5325" spc="-1867" baseline="-10172" dirty="0">
                <a:latin typeface="Symbol"/>
                <a:cs typeface="Symbol"/>
              </a:rPr>
              <a:t></a:t>
            </a:r>
            <a:endParaRPr sz="5325" baseline="-10172">
              <a:latin typeface="Symbol"/>
              <a:cs typeface="Symbol"/>
            </a:endParaRPr>
          </a:p>
        </p:txBody>
      </p:sp>
      <p:sp>
        <p:nvSpPr>
          <p:cNvPr id="19" name="object 19"/>
          <p:cNvSpPr txBox="1"/>
          <p:nvPr/>
        </p:nvSpPr>
        <p:spPr>
          <a:xfrm>
            <a:off x="4661199" y="7365631"/>
            <a:ext cx="99695" cy="344805"/>
          </a:xfrm>
          <a:prstGeom prst="rect">
            <a:avLst/>
          </a:prstGeom>
        </p:spPr>
        <p:txBody>
          <a:bodyPr vert="horz" wrap="square" lIns="0" tIns="12065" rIns="0" bIns="0" rtlCol="0">
            <a:spAutoFit/>
          </a:bodyPr>
          <a:lstStyle/>
          <a:p>
            <a:pPr marL="12700">
              <a:lnSpc>
                <a:spcPct val="100000"/>
              </a:lnSpc>
              <a:spcBef>
                <a:spcPts val="95"/>
              </a:spcBef>
            </a:pPr>
            <a:r>
              <a:rPr sz="2100" i="1" spc="-50" dirty="0">
                <a:latin typeface="Times New Roman"/>
                <a:cs typeface="Times New Roman"/>
              </a:rPr>
              <a:t>i</a:t>
            </a:r>
            <a:endParaRPr sz="2100">
              <a:latin typeface="Times New Roman"/>
              <a:cs typeface="Times New Roman"/>
            </a:endParaRPr>
          </a:p>
        </p:txBody>
      </p:sp>
      <p:sp>
        <p:nvSpPr>
          <p:cNvPr id="20" name="object 20"/>
          <p:cNvSpPr txBox="1"/>
          <p:nvPr/>
        </p:nvSpPr>
        <p:spPr>
          <a:xfrm>
            <a:off x="3950218" y="7056469"/>
            <a:ext cx="1348105" cy="577850"/>
          </a:xfrm>
          <a:prstGeom prst="rect">
            <a:avLst/>
          </a:prstGeom>
        </p:spPr>
        <p:txBody>
          <a:bodyPr vert="horz" wrap="square" lIns="0" tIns="15240" rIns="0" bIns="0" rtlCol="0">
            <a:spAutoFit/>
          </a:bodyPr>
          <a:lstStyle/>
          <a:p>
            <a:pPr marL="12700">
              <a:lnSpc>
                <a:spcPct val="100000"/>
              </a:lnSpc>
              <a:spcBef>
                <a:spcPts val="120"/>
              </a:spcBef>
            </a:pPr>
            <a:r>
              <a:rPr sz="3600" i="1" spc="75" dirty="0">
                <a:latin typeface="Times New Roman"/>
                <a:cs typeface="Times New Roman"/>
              </a:rPr>
              <a:t>S</a:t>
            </a:r>
            <a:r>
              <a:rPr sz="3600" spc="75" dirty="0">
                <a:latin typeface="Times New Roman"/>
                <a:cs typeface="Times New Roman"/>
              </a:rPr>
              <a:t>(</a:t>
            </a:r>
            <a:r>
              <a:rPr sz="3600" i="1" spc="75" dirty="0">
                <a:latin typeface="Times New Roman"/>
                <a:cs typeface="Times New Roman"/>
              </a:rPr>
              <a:t>w</a:t>
            </a:r>
            <a:r>
              <a:rPr sz="3600" i="1" spc="35" dirty="0">
                <a:latin typeface="Times New Roman"/>
                <a:cs typeface="Times New Roman"/>
              </a:rPr>
              <a:t> </a:t>
            </a:r>
            <a:r>
              <a:rPr sz="3600" dirty="0">
                <a:latin typeface="Times New Roman"/>
                <a:cs typeface="Times New Roman"/>
              </a:rPr>
              <a:t>)</a:t>
            </a:r>
            <a:r>
              <a:rPr sz="3600" spc="-285" dirty="0">
                <a:latin typeface="Times New Roman"/>
                <a:cs typeface="Times New Roman"/>
              </a:rPr>
              <a:t> </a:t>
            </a:r>
            <a:r>
              <a:rPr sz="3600" spc="-50" dirty="0">
                <a:latin typeface="Symbol"/>
                <a:cs typeface="Symbol"/>
              </a:rPr>
              <a:t></a:t>
            </a:r>
            <a:endParaRPr sz="3600">
              <a:latin typeface="Symbol"/>
              <a:cs typeface="Symbol"/>
            </a:endParaRPr>
          </a:p>
        </p:txBody>
      </p:sp>
      <p:sp>
        <p:nvSpPr>
          <p:cNvPr id="21" name="object 21"/>
          <p:cNvSpPr txBox="1"/>
          <p:nvPr/>
        </p:nvSpPr>
        <p:spPr>
          <a:xfrm>
            <a:off x="6879126" y="7088822"/>
            <a:ext cx="99695" cy="344805"/>
          </a:xfrm>
          <a:prstGeom prst="rect">
            <a:avLst/>
          </a:prstGeom>
        </p:spPr>
        <p:txBody>
          <a:bodyPr vert="horz" wrap="square" lIns="0" tIns="12065" rIns="0" bIns="0" rtlCol="0">
            <a:spAutoFit/>
          </a:bodyPr>
          <a:lstStyle/>
          <a:p>
            <a:pPr marL="12700">
              <a:lnSpc>
                <a:spcPct val="100000"/>
              </a:lnSpc>
              <a:spcBef>
                <a:spcPts val="95"/>
              </a:spcBef>
            </a:pPr>
            <a:r>
              <a:rPr sz="2100" i="1" spc="-50" dirty="0">
                <a:latin typeface="Times New Roman"/>
                <a:cs typeface="Times New Roman"/>
              </a:rPr>
              <a:t>i</a:t>
            </a:r>
            <a:endParaRPr sz="2100">
              <a:latin typeface="Times New Roman"/>
              <a:cs typeface="Times New Roman"/>
            </a:endParaRPr>
          </a:p>
        </p:txBody>
      </p:sp>
      <p:sp>
        <p:nvSpPr>
          <p:cNvPr id="22" name="object 22"/>
          <p:cNvSpPr txBox="1"/>
          <p:nvPr/>
        </p:nvSpPr>
        <p:spPr>
          <a:xfrm>
            <a:off x="5399710" y="6779660"/>
            <a:ext cx="1786255" cy="577850"/>
          </a:xfrm>
          <a:prstGeom prst="rect">
            <a:avLst/>
          </a:prstGeom>
        </p:spPr>
        <p:txBody>
          <a:bodyPr vert="horz" wrap="square" lIns="0" tIns="15240" rIns="0" bIns="0" rtlCol="0">
            <a:spAutoFit/>
          </a:bodyPr>
          <a:lstStyle/>
          <a:p>
            <a:pPr marL="12700">
              <a:lnSpc>
                <a:spcPct val="100000"/>
              </a:lnSpc>
              <a:spcBef>
                <a:spcPts val="120"/>
              </a:spcBef>
            </a:pPr>
            <a:r>
              <a:rPr sz="3600" dirty="0">
                <a:latin typeface="Times New Roman"/>
                <a:cs typeface="Times New Roman"/>
              </a:rPr>
              <a:t>count(</a:t>
            </a:r>
            <a:r>
              <a:rPr sz="3600" i="1" dirty="0">
                <a:latin typeface="Times New Roman"/>
                <a:cs typeface="Times New Roman"/>
              </a:rPr>
              <a:t>w</a:t>
            </a:r>
            <a:r>
              <a:rPr sz="3600" i="1" spc="90" dirty="0">
                <a:latin typeface="Times New Roman"/>
                <a:cs typeface="Times New Roman"/>
              </a:rPr>
              <a:t> </a:t>
            </a:r>
            <a:r>
              <a:rPr sz="3600" spc="-50" dirty="0">
                <a:latin typeface="Times New Roman"/>
                <a:cs typeface="Times New Roman"/>
              </a:rPr>
              <a:t>)</a:t>
            </a:r>
            <a:endParaRPr sz="3600">
              <a:latin typeface="Times New Roman"/>
              <a:cs typeface="Times New Roman"/>
            </a:endParaRPr>
          </a:p>
        </p:txBody>
      </p:sp>
      <p:sp>
        <p:nvSpPr>
          <p:cNvPr id="23" name="object 23"/>
          <p:cNvSpPr txBox="1"/>
          <p:nvPr/>
        </p:nvSpPr>
        <p:spPr>
          <a:xfrm>
            <a:off x="6110692" y="7423150"/>
            <a:ext cx="332105" cy="577850"/>
          </a:xfrm>
          <a:prstGeom prst="rect">
            <a:avLst/>
          </a:prstGeom>
        </p:spPr>
        <p:txBody>
          <a:bodyPr vert="horz" wrap="square" lIns="0" tIns="15240" rIns="0" bIns="0" rtlCol="0">
            <a:spAutoFit/>
          </a:bodyPr>
          <a:lstStyle/>
          <a:p>
            <a:pPr marL="12700">
              <a:lnSpc>
                <a:spcPct val="100000"/>
              </a:lnSpc>
              <a:spcBef>
                <a:spcPts val="120"/>
              </a:spcBef>
            </a:pPr>
            <a:r>
              <a:rPr sz="3600" i="1" spc="-50" dirty="0">
                <a:latin typeface="Times New Roman"/>
                <a:cs typeface="Times New Roman"/>
              </a:rPr>
              <a:t>N</a:t>
            </a:r>
            <a:endParaRPr sz="3600">
              <a:latin typeface="Times New Roman"/>
              <a:cs typeface="Times New Roman"/>
            </a:endParaRPr>
          </a:p>
        </p:txBody>
      </p:sp>
      <p:sp>
        <p:nvSpPr>
          <p:cNvPr id="24" name="object 24"/>
          <p:cNvSpPr/>
          <p:nvPr/>
        </p:nvSpPr>
        <p:spPr>
          <a:xfrm>
            <a:off x="5388472" y="7430463"/>
            <a:ext cx="1794510" cy="0"/>
          </a:xfrm>
          <a:custGeom>
            <a:avLst/>
            <a:gdLst/>
            <a:ahLst/>
            <a:cxnLst/>
            <a:rect l="l" t="t" r="r" b="b"/>
            <a:pathLst>
              <a:path w="1794510">
                <a:moveTo>
                  <a:pt x="0" y="0"/>
                </a:moveTo>
                <a:lnTo>
                  <a:pt x="1794210" y="0"/>
                </a:lnTo>
              </a:path>
            </a:pathLst>
          </a:custGeom>
          <a:ln w="22767">
            <a:solidFill>
              <a:srgbClr val="000000"/>
            </a:solidFill>
          </a:ln>
        </p:spPr>
        <p:txBody>
          <a:bodyPr wrap="square" lIns="0" tIns="0" rIns="0" bIns="0" rtlCol="0"/>
          <a:lstStyle/>
          <a:p>
            <a:endParaRPr/>
          </a:p>
        </p:txBody>
      </p:sp>
      <p:pic>
        <p:nvPicPr>
          <p:cNvPr id="31746" name="Picture 2" descr="Mathematics Stock Photos, Images and Backgrounds for Free Download">
            <a:extLst>
              <a:ext uri="{FF2B5EF4-FFF2-40B4-BE49-F238E27FC236}">
                <a16:creationId xmlns:a16="http://schemas.microsoft.com/office/drawing/2014/main" id="{75FE75C7-9CDF-503F-F997-8DBA37E7232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29018" y="3889261"/>
            <a:ext cx="6147450" cy="4098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object 8">
            <a:extLst>
              <a:ext uri="{FF2B5EF4-FFF2-40B4-BE49-F238E27FC236}">
                <a16:creationId xmlns:a16="http://schemas.microsoft.com/office/drawing/2014/main" id="{E7BCD301-B923-C103-1F16-27DD9E6AE7FA}"/>
              </a:ext>
            </a:extLst>
          </p:cNvPr>
          <p:cNvGraphicFramePr>
            <a:graphicFrameLocks noGrp="1"/>
          </p:cNvGraphicFramePr>
          <p:nvPr>
            <p:extLst>
              <p:ext uri="{D42A27DB-BD31-4B8C-83A1-F6EECF244321}">
                <p14:modId xmlns:p14="http://schemas.microsoft.com/office/powerpoint/2010/main" val="1988203087"/>
              </p:ext>
            </p:extLst>
          </p:nvPr>
        </p:nvGraphicFramePr>
        <p:xfrm>
          <a:off x="266701" y="1905000"/>
          <a:ext cx="14135099" cy="6172200"/>
        </p:xfrm>
        <a:graphic>
          <a:graphicData uri="http://schemas.openxmlformats.org/drawingml/2006/table">
            <a:tbl>
              <a:tblPr firstRow="1" bandRow="1">
                <a:tableStyleId>{2D5ABB26-0587-4C30-8999-92F81FD0307C}</a:tableStyleId>
              </a:tblPr>
              <a:tblGrid>
                <a:gridCol w="2827020">
                  <a:extLst>
                    <a:ext uri="{9D8B030D-6E8A-4147-A177-3AD203B41FA5}">
                      <a16:colId xmlns:a16="http://schemas.microsoft.com/office/drawing/2014/main" val="3198046109"/>
                    </a:ext>
                  </a:extLst>
                </a:gridCol>
                <a:gridCol w="2827020">
                  <a:extLst>
                    <a:ext uri="{9D8B030D-6E8A-4147-A177-3AD203B41FA5}">
                      <a16:colId xmlns:a16="http://schemas.microsoft.com/office/drawing/2014/main" val="20000"/>
                    </a:ext>
                  </a:extLst>
                </a:gridCol>
                <a:gridCol w="2827020">
                  <a:extLst>
                    <a:ext uri="{9D8B030D-6E8A-4147-A177-3AD203B41FA5}">
                      <a16:colId xmlns:a16="http://schemas.microsoft.com/office/drawing/2014/main" val="20001"/>
                    </a:ext>
                  </a:extLst>
                </a:gridCol>
                <a:gridCol w="2827020">
                  <a:extLst>
                    <a:ext uri="{9D8B030D-6E8A-4147-A177-3AD203B41FA5}">
                      <a16:colId xmlns:a16="http://schemas.microsoft.com/office/drawing/2014/main" val="20002"/>
                    </a:ext>
                  </a:extLst>
                </a:gridCol>
                <a:gridCol w="2827019">
                  <a:extLst>
                    <a:ext uri="{9D8B030D-6E8A-4147-A177-3AD203B41FA5}">
                      <a16:colId xmlns:a16="http://schemas.microsoft.com/office/drawing/2014/main" val="20003"/>
                    </a:ext>
                  </a:extLst>
                </a:gridCol>
              </a:tblGrid>
              <a:tr h="639351">
                <a:tc>
                  <a:txBody>
                    <a:bodyPr/>
                    <a:lstStyle/>
                    <a:p>
                      <a:pPr marL="146050" marR="798830" algn="ctr">
                        <a:lnSpc>
                          <a:spcPct val="100200"/>
                        </a:lnSpc>
                        <a:spcBef>
                          <a:spcPts val="260"/>
                        </a:spcBef>
                      </a:pPr>
                      <a:r>
                        <a:rPr lang="en-US" sz="2000" b="1" dirty="0">
                          <a:solidFill>
                            <a:schemeClr val="bg1"/>
                          </a:solidFill>
                          <a:latin typeface="+mn-lt"/>
                          <a:cs typeface="Carlito"/>
                        </a:rPr>
                        <a:t>Key Points</a:t>
                      </a:r>
                      <a:endParaRPr sz="2000" b="1" dirty="0">
                        <a:solidFill>
                          <a:schemeClr val="bg1"/>
                        </a:solidFill>
                        <a:latin typeface="+mn-lt"/>
                        <a:cs typeface="Carlito"/>
                      </a:endParaRPr>
                    </a:p>
                  </a:txBody>
                  <a:tcPr marL="0" marR="0" marT="33020" marB="0" anchor="ctr">
                    <a:lnL w="28575">
                      <a:solidFill>
                        <a:srgbClr val="FFFFFF"/>
                      </a:solidFill>
                      <a:prstDash val="solid"/>
                    </a:lnL>
                    <a:lnR w="28575">
                      <a:solidFill>
                        <a:srgbClr val="FFFFFF"/>
                      </a:solidFill>
                      <a:prstDash val="solid"/>
                    </a:lnR>
                    <a:lnT w="28575">
                      <a:solidFill>
                        <a:srgbClr val="FFFFFF"/>
                      </a:solidFill>
                      <a:prstDash val="solid"/>
                    </a:lnT>
                    <a:lnB w="76200" cap="flat" cmpd="sng" algn="ctr">
                      <a:solidFill>
                        <a:srgbClr val="FFFFFF"/>
                      </a:solidFill>
                      <a:prstDash val="solid"/>
                      <a:round/>
                      <a:headEnd type="none" w="med" len="med"/>
                      <a:tailEnd type="none" w="med" len="med"/>
                    </a:lnB>
                    <a:solidFill>
                      <a:srgbClr val="A4001D"/>
                    </a:solidFill>
                  </a:tcPr>
                </a:tc>
                <a:tc>
                  <a:txBody>
                    <a:bodyPr/>
                    <a:lstStyle/>
                    <a:p>
                      <a:pPr marL="146050" marR="798830" algn="ctr">
                        <a:lnSpc>
                          <a:spcPct val="100200"/>
                        </a:lnSpc>
                        <a:spcBef>
                          <a:spcPts val="260"/>
                        </a:spcBef>
                      </a:pPr>
                      <a:r>
                        <a:rPr lang="en-US" sz="2000" b="1" dirty="0">
                          <a:solidFill>
                            <a:schemeClr val="bg1"/>
                          </a:solidFill>
                          <a:latin typeface="+mn-lt"/>
                          <a:cs typeface="Carlito"/>
                        </a:rPr>
                        <a:t>Laplace</a:t>
                      </a:r>
                      <a:endParaRPr sz="2000" b="1" dirty="0">
                        <a:solidFill>
                          <a:schemeClr val="bg1"/>
                        </a:solidFill>
                        <a:latin typeface="+mn-lt"/>
                        <a:cs typeface="Carlito"/>
                      </a:endParaRPr>
                    </a:p>
                  </a:txBody>
                  <a:tcPr marL="0" marR="0" marT="33020" marB="0" anchor="ctr">
                    <a:lnL w="28575" cap="flat" cmpd="sng" algn="ctr">
                      <a:solidFill>
                        <a:srgbClr val="FFFFFF"/>
                      </a:solidFill>
                      <a:prstDash val="solid"/>
                      <a:round/>
                      <a:headEnd type="none" w="med" len="med"/>
                      <a:tailEnd type="none" w="med" len="med"/>
                    </a:lnL>
                    <a:lnR w="28575">
                      <a:solidFill>
                        <a:srgbClr val="FFFFFF"/>
                      </a:solidFill>
                      <a:prstDash val="solid"/>
                    </a:lnR>
                    <a:lnT w="28575">
                      <a:solidFill>
                        <a:srgbClr val="FFFFFF"/>
                      </a:solidFill>
                      <a:prstDash val="solid"/>
                    </a:lnT>
                    <a:lnB w="76200">
                      <a:solidFill>
                        <a:srgbClr val="FFFFFF"/>
                      </a:solidFill>
                      <a:prstDash val="solid"/>
                    </a:lnB>
                    <a:solidFill>
                      <a:srgbClr val="A4001D"/>
                    </a:solidFill>
                  </a:tcPr>
                </a:tc>
                <a:tc>
                  <a:txBody>
                    <a:bodyPr/>
                    <a:lstStyle/>
                    <a:p>
                      <a:pPr marL="146050" algn="ctr">
                        <a:lnSpc>
                          <a:spcPct val="100000"/>
                        </a:lnSpc>
                        <a:spcBef>
                          <a:spcPts val="275"/>
                        </a:spcBef>
                      </a:pPr>
                      <a:r>
                        <a:rPr lang="en-US" sz="2000" b="1" spc="-10" dirty="0">
                          <a:solidFill>
                            <a:srgbClr val="FFFFFF"/>
                          </a:solidFill>
                          <a:latin typeface="+mn-lt"/>
                          <a:cs typeface="Carlito"/>
                        </a:rPr>
                        <a:t>Interpolation</a:t>
                      </a:r>
                      <a:endParaRPr sz="2000" dirty="0">
                        <a:latin typeface="+mn-lt"/>
                        <a:cs typeface="Carlito"/>
                      </a:endParaRPr>
                    </a:p>
                  </a:txBody>
                  <a:tcPr marL="0" marR="0" marT="34925" marB="0" anchor="ctr">
                    <a:lnL w="28575">
                      <a:solidFill>
                        <a:srgbClr val="FFFFFF"/>
                      </a:solidFill>
                      <a:prstDash val="solid"/>
                    </a:lnL>
                    <a:lnR w="28575">
                      <a:solidFill>
                        <a:srgbClr val="FFFFFF"/>
                      </a:solidFill>
                      <a:prstDash val="solid"/>
                    </a:lnR>
                    <a:lnT w="28575">
                      <a:solidFill>
                        <a:srgbClr val="FFFFFF"/>
                      </a:solidFill>
                      <a:prstDash val="solid"/>
                    </a:lnT>
                    <a:lnB w="76200">
                      <a:solidFill>
                        <a:srgbClr val="FFFFFF"/>
                      </a:solidFill>
                      <a:prstDash val="solid"/>
                    </a:lnB>
                    <a:solidFill>
                      <a:srgbClr val="A4001D"/>
                    </a:solidFill>
                  </a:tcPr>
                </a:tc>
                <a:tc>
                  <a:txBody>
                    <a:bodyPr/>
                    <a:lstStyle/>
                    <a:p>
                      <a:pPr marL="146050" algn="ctr">
                        <a:lnSpc>
                          <a:spcPct val="100000"/>
                        </a:lnSpc>
                        <a:spcBef>
                          <a:spcPts val="275"/>
                        </a:spcBef>
                      </a:pPr>
                      <a:r>
                        <a:rPr lang="en-US" sz="2000" b="1" spc="-10" dirty="0">
                          <a:solidFill>
                            <a:srgbClr val="FFFFFF"/>
                          </a:solidFill>
                          <a:latin typeface="+mn-lt"/>
                          <a:cs typeface="Carlito"/>
                        </a:rPr>
                        <a:t>Backoff</a:t>
                      </a:r>
                      <a:endParaRPr sz="2000" dirty="0">
                        <a:latin typeface="+mn-lt"/>
                        <a:cs typeface="Carlito"/>
                      </a:endParaRPr>
                    </a:p>
                  </a:txBody>
                  <a:tcPr marL="0" marR="0" marT="34925" marB="0" anchor="ctr">
                    <a:lnL w="28575">
                      <a:solidFill>
                        <a:srgbClr val="FFFFFF"/>
                      </a:solidFill>
                      <a:prstDash val="solid"/>
                    </a:lnL>
                    <a:lnR w="28575">
                      <a:solidFill>
                        <a:srgbClr val="FFFFFF"/>
                      </a:solidFill>
                      <a:prstDash val="solid"/>
                    </a:lnR>
                    <a:lnT w="28575">
                      <a:solidFill>
                        <a:srgbClr val="FFFFFF"/>
                      </a:solidFill>
                      <a:prstDash val="solid"/>
                    </a:lnT>
                    <a:lnB w="76200">
                      <a:solidFill>
                        <a:srgbClr val="FFFFFF"/>
                      </a:solidFill>
                      <a:prstDash val="solid"/>
                    </a:lnB>
                    <a:solidFill>
                      <a:srgbClr val="A4001D"/>
                    </a:solidFill>
                  </a:tcPr>
                </a:tc>
                <a:tc>
                  <a:txBody>
                    <a:bodyPr/>
                    <a:lstStyle/>
                    <a:p>
                      <a:pPr marL="146050" algn="ctr">
                        <a:lnSpc>
                          <a:spcPct val="100000"/>
                        </a:lnSpc>
                        <a:spcBef>
                          <a:spcPts val="275"/>
                        </a:spcBef>
                      </a:pPr>
                      <a:r>
                        <a:rPr lang="en-US" sz="2000" b="1" spc="-10" dirty="0">
                          <a:solidFill>
                            <a:srgbClr val="FFFFFF"/>
                          </a:solidFill>
                          <a:latin typeface="+mn-lt"/>
                          <a:cs typeface="Carlito"/>
                        </a:rPr>
                        <a:t>Web-scale</a:t>
                      </a:r>
                      <a:endParaRPr sz="2000" dirty="0">
                        <a:latin typeface="+mn-lt"/>
                        <a:cs typeface="Carlito"/>
                      </a:endParaRPr>
                    </a:p>
                  </a:txBody>
                  <a:tcPr marL="0" marR="0" marT="34925" marB="0" anchor="ctr">
                    <a:lnL w="28575">
                      <a:solidFill>
                        <a:srgbClr val="FFFFFF"/>
                      </a:solidFill>
                      <a:prstDash val="solid"/>
                    </a:lnL>
                    <a:lnR w="28575">
                      <a:solidFill>
                        <a:srgbClr val="FFFFFF"/>
                      </a:solidFill>
                      <a:prstDash val="solid"/>
                    </a:lnR>
                    <a:lnT w="28575">
                      <a:solidFill>
                        <a:srgbClr val="FFFFFF"/>
                      </a:solidFill>
                      <a:prstDash val="solid"/>
                    </a:lnT>
                    <a:lnB w="76200">
                      <a:solidFill>
                        <a:srgbClr val="FFFFFF"/>
                      </a:solidFill>
                      <a:prstDash val="solid"/>
                    </a:lnB>
                    <a:solidFill>
                      <a:srgbClr val="A4001D"/>
                    </a:solidFill>
                  </a:tcPr>
                </a:tc>
                <a:extLst>
                  <a:ext uri="{0D108BD9-81ED-4DB2-BD59-A6C34878D82A}">
                    <a16:rowId xmlns:a16="http://schemas.microsoft.com/office/drawing/2014/main" val="10000"/>
                  </a:ext>
                </a:extLst>
              </a:tr>
              <a:tr h="1363690">
                <a:tc>
                  <a:txBody>
                    <a:bodyPr/>
                    <a:lstStyle/>
                    <a:p>
                      <a:pPr marL="146050">
                        <a:lnSpc>
                          <a:spcPct val="100000"/>
                        </a:lnSpc>
                        <a:spcBef>
                          <a:spcPts val="275"/>
                        </a:spcBef>
                      </a:pPr>
                      <a:r>
                        <a:rPr lang="en-US" sz="1400" b="1" i="0" dirty="0">
                          <a:solidFill>
                            <a:schemeClr val="tx1"/>
                          </a:solidFill>
                          <a:effectLst/>
                          <a:latin typeface="+mn-lt"/>
                          <a:ea typeface="+mn-ea"/>
                          <a:cs typeface="+mn-cs"/>
                        </a:rPr>
                        <a:t>1) Effectiveness in Handling Unseen Events</a:t>
                      </a:r>
                      <a:r>
                        <a:rPr lang="en-US" sz="1400" b="0" i="0" dirty="0">
                          <a:solidFill>
                            <a:schemeClr val="tx1"/>
                          </a:solidFill>
                          <a:effectLst/>
                          <a:latin typeface="+mn-lt"/>
                          <a:ea typeface="+mn-ea"/>
                          <a:cs typeface="+mn-cs"/>
                        </a:rPr>
                        <a:t>:</a:t>
                      </a:r>
                      <a:endParaRPr sz="1400" dirty="0">
                        <a:latin typeface="+mn-lt"/>
                        <a:cs typeface="Carlito"/>
                      </a:endParaRPr>
                    </a:p>
                  </a:txBody>
                  <a:tcPr marL="0" marR="0" marT="34925" marB="0" anchor="ctr">
                    <a:lnL w="28575">
                      <a:solidFill>
                        <a:srgbClr val="FFFFFF"/>
                      </a:solidFill>
                      <a:prstDash val="solid"/>
                    </a:lnL>
                    <a:lnR w="28575">
                      <a:solidFill>
                        <a:srgbClr val="FFFFFF"/>
                      </a:solidFill>
                      <a:prstDash val="soli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Adds a small pseudo-count to all events, effectively handling unseen events. However, it tends to over-smooth and can lead to poor performance with large vocabularies.</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Combines probabilities from lower-order and higher-order N-grams, providing a more nuanced estimation of unseen events. Generally effective in handling unseen events.</a:t>
                      </a:r>
                      <a:endParaRPr sz="1400" dirty="0">
                        <a:latin typeface="+mn-lt"/>
                        <a:cs typeface="Carlito"/>
                      </a:endParaRPr>
                    </a:p>
                  </a:txBody>
                  <a:tcPr marL="0" marR="0" marT="34925" marB="0" anchor="ctr">
                    <a:lnL w="28575">
                      <a:solidFill>
                        <a:srgbClr val="FFFFFF"/>
                      </a:solidFill>
                      <a:prstDash val="solid"/>
                    </a:lnL>
                    <a:lnR w="28575">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Uses lower-order N-grams to estimate probabilities of higher-order N-grams. Can struggle with unseen events that occur with higher-order N-grams but are not present in lower-order ones.</a:t>
                      </a:r>
                      <a:endParaRPr sz="1400" dirty="0">
                        <a:latin typeface="+mn-lt"/>
                        <a:cs typeface="Carlito"/>
                      </a:endParaRPr>
                    </a:p>
                  </a:txBody>
                  <a:tcPr marL="0" marR="0" marT="34925" marB="0" anchor="ctr">
                    <a:lnL w="28575">
                      <a:solidFill>
                        <a:srgbClr val="FFFFFF"/>
                      </a:solidFill>
                      <a:prstDash val="solid"/>
                    </a:lnL>
                    <a:lnR w="28575">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Designed for very large-scale N-grams encountered in web-scale applications. May use simpler techniques like Stupid Backoff due to computational constraints.</a:t>
                      </a:r>
                      <a:endParaRPr sz="1400" dirty="0">
                        <a:latin typeface="+mn-lt"/>
                        <a:cs typeface="Carlito"/>
                      </a:endParaRPr>
                    </a:p>
                  </a:txBody>
                  <a:tcPr marL="0" marR="0" marT="34925" marB="0" anchor="ctr">
                    <a:lnL w="28575">
                      <a:solidFill>
                        <a:srgbClr val="FFFFFF"/>
                      </a:solidFill>
                      <a:prstDash val="solid"/>
                    </a:lnL>
                    <a:lnR w="28575">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0CBCC"/>
                    </a:solidFill>
                  </a:tcPr>
                </a:tc>
                <a:extLst>
                  <a:ext uri="{0D108BD9-81ED-4DB2-BD59-A6C34878D82A}">
                    <a16:rowId xmlns:a16="http://schemas.microsoft.com/office/drawing/2014/main" val="10001"/>
                  </a:ext>
                </a:extLst>
              </a:tr>
              <a:tr h="921199">
                <a:tc>
                  <a:txBody>
                    <a:bodyPr/>
                    <a:lstStyle/>
                    <a:p>
                      <a:pPr marL="146050">
                        <a:lnSpc>
                          <a:spcPct val="100000"/>
                        </a:lnSpc>
                        <a:spcBef>
                          <a:spcPts val="275"/>
                        </a:spcBef>
                      </a:pPr>
                      <a:r>
                        <a:rPr lang="en-US" sz="1400" b="1" i="0" dirty="0">
                          <a:solidFill>
                            <a:schemeClr val="tx1"/>
                          </a:solidFill>
                          <a:effectLst/>
                          <a:latin typeface="+mn-lt"/>
                          <a:ea typeface="+mn-ea"/>
                          <a:cs typeface="+mn-cs"/>
                        </a:rPr>
                        <a:t>2) Model Complexity</a:t>
                      </a:r>
                      <a:r>
                        <a:rPr lang="en-US" sz="1400" b="0" i="0" dirty="0">
                          <a:solidFill>
                            <a:schemeClr val="tx1"/>
                          </a:solidFill>
                          <a:effectLst/>
                          <a:latin typeface="+mn-lt"/>
                          <a:ea typeface="+mn-ea"/>
                          <a:cs typeface="+mn-cs"/>
                        </a:rPr>
                        <a:t>:</a:t>
                      </a:r>
                      <a:endParaRPr sz="1400" dirty="0">
                        <a:latin typeface="+mn-lt"/>
                        <a:cs typeface="Carlito"/>
                      </a:endParaRPr>
                    </a:p>
                  </a:txBody>
                  <a:tcPr marL="0" marR="0" marT="34925" marB="0" anchor="ctr">
                    <a:lnL w="28575">
                      <a:solidFill>
                        <a:srgbClr val="FFFFFF"/>
                      </a:solidFill>
                      <a:prstDash val="soli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Simple to implement and understand. Adds a constant value to all counts.</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Moderately complex, involving interpolation of probabilities from multiple N-gram orders.</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Relatively simple, but involves decision-making based on lower-order N-grams.</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Complexity varies based on the specific algorithm used (e.g., Stupid Backoff). Generally designed for efficiency and scalability.</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a:solidFill>
                        <a:srgbClr val="FFFFFF"/>
                      </a:solidFill>
                      <a:prstDash val="soli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extLst>
                  <a:ext uri="{0D108BD9-81ED-4DB2-BD59-A6C34878D82A}">
                    <a16:rowId xmlns:a16="http://schemas.microsoft.com/office/drawing/2014/main" val="1934492585"/>
                  </a:ext>
                </a:extLst>
              </a:tr>
              <a:tr h="1142446">
                <a:tc>
                  <a:txBody>
                    <a:bodyPr/>
                    <a:lstStyle/>
                    <a:p>
                      <a:pPr marL="146050">
                        <a:lnSpc>
                          <a:spcPct val="100000"/>
                        </a:lnSpc>
                        <a:spcBef>
                          <a:spcPts val="275"/>
                        </a:spcBef>
                      </a:pPr>
                      <a:r>
                        <a:rPr lang="en-US" sz="1400" b="1" i="0" dirty="0">
                          <a:solidFill>
                            <a:schemeClr val="tx1"/>
                          </a:solidFill>
                          <a:effectLst/>
                          <a:latin typeface="+mn-lt"/>
                          <a:ea typeface="+mn-ea"/>
                          <a:cs typeface="+mn-cs"/>
                        </a:rPr>
                        <a:t>3) Computational Efficiency</a:t>
                      </a:r>
                      <a:r>
                        <a:rPr lang="en-US" sz="1400" b="0" i="0" dirty="0">
                          <a:solidFill>
                            <a:schemeClr val="tx1"/>
                          </a:solidFill>
                          <a:effectLst/>
                          <a:latin typeface="+mn-lt"/>
                          <a:ea typeface="+mn-ea"/>
                          <a:cs typeface="+mn-cs"/>
                        </a:rPr>
                        <a:t>:</a:t>
                      </a:r>
                      <a:endParaRPr sz="1400" dirty="0">
                        <a:latin typeface="+mn-lt"/>
                        <a:cs typeface="Carlito"/>
                      </a:endParaRPr>
                    </a:p>
                  </a:txBody>
                  <a:tcPr marL="0" marR="0" marT="34925" marB="0" anchor="ctr">
                    <a:lnL w="28575">
                      <a:solidFill>
                        <a:srgbClr val="FFFFFF"/>
                      </a:solidFill>
                      <a:prstDash val="soli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Can be computationally expensive for large vocabularies due to the need to add a pseudo-count to every event.</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a:solidFill>
                        <a:srgbClr val="FFFFFF"/>
                      </a:solidFill>
                      <a:prstDash val="soli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Moderately efficient but, requires calculating probabilities for multiple N-gram orders.</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a:solidFill>
                        <a:srgbClr val="FFFFFF"/>
                      </a:solidFill>
                      <a:prstDash val="soli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Generally, more efficient than interpolation, as it relies on lower-order N-grams.</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a:solidFill>
                        <a:srgbClr val="FFFFFF"/>
                      </a:solidFill>
                      <a:prstDash val="soli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Designed for efficiency in handling very large-scale N-grams encountered in web-scale applications. May sacrifice some accuracy for computational speed.</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a:solidFill>
                        <a:srgbClr val="FFFFFF"/>
                      </a:solidFill>
                      <a:prstDash val="solid"/>
                    </a:lnR>
                    <a:lnT w="76200">
                      <a:solidFill>
                        <a:srgbClr val="FFFFFF"/>
                      </a:solidFill>
                      <a:prstDash val="solid"/>
                    </a:lnT>
                    <a:lnB w="76200" cap="flat" cmpd="sng" algn="ctr">
                      <a:solidFill>
                        <a:srgbClr val="FFFFFF"/>
                      </a:solidFill>
                      <a:prstDash val="solid"/>
                      <a:round/>
                      <a:headEnd type="none" w="med" len="med"/>
                      <a:tailEnd type="none" w="med" len="med"/>
                    </a:lnB>
                    <a:solidFill>
                      <a:srgbClr val="E0CBCC"/>
                    </a:solidFill>
                  </a:tcPr>
                </a:tc>
                <a:extLst>
                  <a:ext uri="{0D108BD9-81ED-4DB2-BD59-A6C34878D82A}">
                    <a16:rowId xmlns:a16="http://schemas.microsoft.com/office/drawing/2014/main" val="1359713355"/>
                  </a:ext>
                </a:extLst>
              </a:tr>
              <a:tr h="963068">
                <a:tc>
                  <a:txBody>
                    <a:bodyPr/>
                    <a:lstStyle/>
                    <a:p>
                      <a:pPr marL="146050">
                        <a:lnSpc>
                          <a:spcPct val="100000"/>
                        </a:lnSpc>
                        <a:spcBef>
                          <a:spcPts val="275"/>
                        </a:spcBef>
                      </a:pPr>
                      <a:r>
                        <a:rPr lang="en-US" sz="1400" b="1" i="0" dirty="0">
                          <a:solidFill>
                            <a:schemeClr val="tx1"/>
                          </a:solidFill>
                          <a:effectLst/>
                          <a:latin typeface="+mn-lt"/>
                          <a:ea typeface="+mn-ea"/>
                          <a:cs typeface="+mn-cs"/>
                        </a:rPr>
                        <a:t>4) Performance in Language Modeling</a:t>
                      </a:r>
                      <a:r>
                        <a:rPr lang="en-US" sz="1400" b="0" i="0" dirty="0">
                          <a:solidFill>
                            <a:schemeClr val="tx1"/>
                          </a:solidFill>
                          <a:effectLst/>
                          <a:latin typeface="+mn-lt"/>
                          <a:ea typeface="+mn-ea"/>
                          <a:cs typeface="+mn-cs"/>
                        </a:rPr>
                        <a:t>:</a:t>
                      </a:r>
                      <a:endParaRPr sz="1400" dirty="0">
                        <a:latin typeface="+mn-lt"/>
                        <a:cs typeface="Carlito"/>
                      </a:endParaRPr>
                    </a:p>
                  </a:txBody>
                  <a:tcPr marL="0" marR="0" marT="34925" marB="0" anchor="ctr">
                    <a:lnL w="28575">
                      <a:solidFill>
                        <a:srgbClr val="FFFFFF"/>
                      </a:solidFill>
                      <a:prstDash val="soli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Generally, not the best choice for language modeling due to over-smoothing.</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Provides better performance by combining probabilities from multiple N-gram orders, capturing more nuanced dependencies.</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Effective for language modeling tasks, especially when dealing with large vocabularies and sparse data.</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Optimized for web-scale language modeling, balancing accuracy with computational efficiency.</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a:solidFill>
                        <a:srgbClr val="FFFFFF"/>
                      </a:solidFill>
                      <a:prstDash val="soli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E0CBCC"/>
                    </a:solidFill>
                  </a:tcPr>
                </a:tc>
                <a:extLst>
                  <a:ext uri="{0D108BD9-81ED-4DB2-BD59-A6C34878D82A}">
                    <a16:rowId xmlns:a16="http://schemas.microsoft.com/office/drawing/2014/main" val="2083100615"/>
                  </a:ext>
                </a:extLst>
              </a:tr>
              <a:tr h="1142446">
                <a:tc>
                  <a:txBody>
                    <a:bodyPr/>
                    <a:lstStyle/>
                    <a:p>
                      <a:pPr marL="146050">
                        <a:lnSpc>
                          <a:spcPct val="100000"/>
                        </a:lnSpc>
                        <a:spcBef>
                          <a:spcPts val="275"/>
                        </a:spcBef>
                      </a:pPr>
                      <a:r>
                        <a:rPr lang="en-US" sz="1400" b="1" i="0" dirty="0">
                          <a:solidFill>
                            <a:schemeClr val="tx1"/>
                          </a:solidFill>
                          <a:effectLst/>
                          <a:latin typeface="+mn-lt"/>
                          <a:ea typeface="+mn-ea"/>
                          <a:cs typeface="+mn-cs"/>
                        </a:rPr>
                        <a:t>5) Scalability</a:t>
                      </a:r>
                      <a:r>
                        <a:rPr lang="en-US" sz="1400" b="0" i="0" dirty="0">
                          <a:solidFill>
                            <a:schemeClr val="tx1"/>
                          </a:solidFill>
                          <a:effectLst/>
                          <a:latin typeface="+mn-lt"/>
                          <a:ea typeface="+mn-ea"/>
                          <a:cs typeface="+mn-cs"/>
                        </a:rPr>
                        <a:t>:</a:t>
                      </a:r>
                      <a:endParaRPr sz="1400" dirty="0">
                        <a:latin typeface="+mn-lt"/>
                        <a:cs typeface="Carlito"/>
                      </a:endParaRPr>
                    </a:p>
                  </a:txBody>
                  <a:tcPr marL="0" marR="0" marT="34925" marB="0" anchor="ctr">
                    <a:lnL w="28575">
                      <a:solidFill>
                        <a:srgbClr val="FFFFFF"/>
                      </a:solidFill>
                      <a:prstDash val="solid"/>
                    </a:lnL>
                    <a:lnR w="28575"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28575">
                      <a:solidFill>
                        <a:srgbClr val="FFFFFF"/>
                      </a:solidFill>
                      <a:prstDash val="soli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Scales poorly with large vocabularies due to the need to add a pseudo-count to every event.</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a:solidFill>
                        <a:srgbClr val="FFFFFF"/>
                      </a:solidFill>
                      <a:prstDash val="solid"/>
                    </a:lnT>
                    <a:lnB w="28575">
                      <a:solidFill>
                        <a:srgbClr val="FFFFFF"/>
                      </a:solidFill>
                      <a:prstDash val="soli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Scales reasonably well, but computational requirements increase with the number of N-gram orders considered.</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a:solidFill>
                        <a:srgbClr val="FFFFFF"/>
                      </a:solidFill>
                      <a:prstDash val="solid"/>
                    </a:lnT>
                    <a:lnB w="28575">
                      <a:solidFill>
                        <a:srgbClr val="FFFFFF"/>
                      </a:solidFill>
                      <a:prstDash val="soli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Generally scalable, especially when using simpler techniques like Stupid Backoff.</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76200">
                      <a:solidFill>
                        <a:srgbClr val="FFFFFF"/>
                      </a:solidFill>
                      <a:prstDash val="solid"/>
                    </a:lnT>
                    <a:lnB w="28575">
                      <a:solidFill>
                        <a:srgbClr val="FFFFFF"/>
                      </a:solidFill>
                      <a:prstDash val="solid"/>
                    </a:lnB>
                    <a:solidFill>
                      <a:srgbClr val="E0CBCC"/>
                    </a:solidFill>
                  </a:tcPr>
                </a:tc>
                <a:tc>
                  <a:txBody>
                    <a:bodyPr/>
                    <a:lstStyle/>
                    <a:p>
                      <a:pPr marL="146050">
                        <a:lnSpc>
                          <a:spcPct val="100000"/>
                        </a:lnSpc>
                        <a:spcBef>
                          <a:spcPts val="275"/>
                        </a:spcBef>
                      </a:pPr>
                      <a:r>
                        <a:rPr lang="en-US" sz="1400" b="0" i="0" dirty="0">
                          <a:solidFill>
                            <a:schemeClr val="tx1"/>
                          </a:solidFill>
                          <a:effectLst/>
                          <a:latin typeface="+mn-lt"/>
                          <a:ea typeface="+mn-ea"/>
                          <a:cs typeface="+mn-cs"/>
                        </a:rPr>
                        <a:t>Specifically designed for scalability in handling very large-scale N-grams encountered in web-scale applications. Focuses on efficiency and parallelization.</a:t>
                      </a:r>
                      <a:endParaRPr sz="1400" dirty="0">
                        <a:latin typeface="+mn-lt"/>
                        <a:cs typeface="Carlito"/>
                      </a:endParaRPr>
                    </a:p>
                  </a:txBody>
                  <a:tcPr marL="0" marR="0" marT="34925" marB="0" anchor="ctr">
                    <a:lnL w="28575" cap="flat" cmpd="sng" algn="ctr">
                      <a:solidFill>
                        <a:srgbClr val="FFFFFF"/>
                      </a:solidFill>
                      <a:prstDash val="solid"/>
                      <a:round/>
                      <a:headEnd type="none" w="med" len="med"/>
                      <a:tailEnd type="none" w="med" len="med"/>
                    </a:lnL>
                    <a:lnR w="28575">
                      <a:solidFill>
                        <a:srgbClr val="FFFFFF"/>
                      </a:solidFill>
                      <a:prstDash val="solid"/>
                    </a:lnR>
                    <a:lnT w="76200">
                      <a:solidFill>
                        <a:srgbClr val="FFFFFF"/>
                      </a:solidFill>
                      <a:prstDash val="solid"/>
                    </a:lnT>
                    <a:lnB w="28575">
                      <a:solidFill>
                        <a:srgbClr val="FFFFFF"/>
                      </a:solidFill>
                      <a:prstDash val="solid"/>
                    </a:lnB>
                    <a:solidFill>
                      <a:srgbClr val="E0CBCC"/>
                    </a:solidFill>
                  </a:tcPr>
                </a:tc>
                <a:extLst>
                  <a:ext uri="{0D108BD9-81ED-4DB2-BD59-A6C34878D82A}">
                    <a16:rowId xmlns:a16="http://schemas.microsoft.com/office/drawing/2014/main" val="874291662"/>
                  </a:ext>
                </a:extLst>
              </a:tr>
            </a:tbl>
          </a:graphicData>
        </a:graphic>
      </p:graphicFrame>
      <p:sp>
        <p:nvSpPr>
          <p:cNvPr id="5" name="object 6">
            <a:extLst>
              <a:ext uri="{FF2B5EF4-FFF2-40B4-BE49-F238E27FC236}">
                <a16:creationId xmlns:a16="http://schemas.microsoft.com/office/drawing/2014/main" id="{538905E5-0FC0-D6CD-4A6C-D25C4F7D7ACE}"/>
              </a:ext>
            </a:extLst>
          </p:cNvPr>
          <p:cNvSpPr txBox="1">
            <a:spLocks noGrp="1"/>
          </p:cNvSpPr>
          <p:nvPr>
            <p:ph type="title"/>
          </p:nvPr>
        </p:nvSpPr>
        <p:spPr>
          <a:xfrm>
            <a:off x="5181600" y="-228600"/>
            <a:ext cx="11583035" cy="1812763"/>
          </a:xfrm>
          <a:prstGeom prst="rect">
            <a:avLst/>
          </a:prstGeom>
        </p:spPr>
        <p:txBody>
          <a:bodyPr vert="horz" wrap="square" lIns="0" tIns="996128" rIns="0" bIns="0" rtlCol="0">
            <a:spAutoFit/>
          </a:bodyPr>
          <a:lstStyle/>
          <a:p>
            <a:pPr marL="12700">
              <a:lnSpc>
                <a:spcPct val="100000"/>
              </a:lnSpc>
              <a:spcBef>
                <a:spcPts val="130"/>
              </a:spcBef>
            </a:pPr>
            <a:r>
              <a:rPr lang="en-US" spc="-5" dirty="0">
                <a:latin typeface="Carlito"/>
                <a:cs typeface="Carlito"/>
              </a:rPr>
              <a:t>Comparison</a:t>
            </a:r>
            <a:endParaRPr spc="-105" dirty="0">
              <a:latin typeface="Carlito"/>
              <a:cs typeface="Carlito"/>
            </a:endParaRPr>
          </a:p>
        </p:txBody>
      </p:sp>
      <p:pic>
        <p:nvPicPr>
          <p:cNvPr id="33794" name="Picture 2" descr="Comparison icon. Monochrome simple element from digital service collection.  Creative Comparison icon for web design, templates, infographics and more  Stock Vector Image &amp; Art - Alamy">
            <a:extLst>
              <a:ext uri="{FF2B5EF4-FFF2-40B4-BE49-F238E27FC236}">
                <a16:creationId xmlns:a16="http://schemas.microsoft.com/office/drawing/2014/main" id="{F6BED703-7159-B8CC-0F4D-8A3B63D795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66308" y1="62518" x2="66308" y2="62518"/>
                        <a14:foregroundMark x1="64462" y1="47482" x2="64462" y2="47482"/>
                        <a14:foregroundMark x1="34308" y1="41655" x2="34308" y2="41655"/>
                        <a14:foregroundMark x1="39308" y1="27482" x2="39308" y2="27482"/>
                      </a14:backgroundRemoval>
                    </a14:imgEffect>
                  </a14:imgLayer>
                </a14:imgProps>
              </a:ext>
              <a:ext uri="{28A0092B-C50C-407E-A947-70E740481C1C}">
                <a14:useLocalDpi xmlns:a14="http://schemas.microsoft.com/office/drawing/2010/main" val="0"/>
              </a:ext>
            </a:extLst>
          </a:blip>
          <a:srcRect/>
          <a:stretch>
            <a:fillRect/>
          </a:stretch>
        </p:blipFill>
        <p:spPr bwMode="auto">
          <a:xfrm>
            <a:off x="8001000" y="-685800"/>
            <a:ext cx="3619500" cy="3870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133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pic>
        <p:nvPicPr>
          <p:cNvPr id="32770" name="Picture 2" descr="How to Write a Summary of an Article - Udemy Blog">
            <a:extLst>
              <a:ext uri="{FF2B5EF4-FFF2-40B4-BE49-F238E27FC236}">
                <a16:creationId xmlns:a16="http://schemas.microsoft.com/office/drawing/2014/main" id="{BDF49310-DE95-7BB6-6632-4F79254D2B9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19900" y1="37668" x2="19900" y2="37668"/>
                        <a14:foregroundMark x1="19900" y1="37668" x2="19900" y2="37668"/>
                        <a14:foregroundMark x1="30200" y1="36323" x2="30200" y2="36323"/>
                        <a14:foregroundMark x1="30200" y1="36323" x2="30200" y2="36323"/>
                        <a14:foregroundMark x1="15500" y1="40060" x2="15500" y2="40060"/>
                        <a14:foregroundMark x1="15500" y1="40060" x2="15500" y2="40060"/>
                        <a14:foregroundMark x1="42800" y1="36024" x2="42800" y2="36024"/>
                        <a14:foregroundMark x1="42800" y1="36024" x2="42800" y2="36024"/>
                        <a14:foregroundMark x1="55400" y1="37220" x2="55400" y2="37220"/>
                        <a14:foregroundMark x1="55400" y1="37220" x2="55400" y2="37220"/>
                        <a14:foregroundMark x1="64900" y1="37220" x2="64900" y2="37220"/>
                        <a14:foregroundMark x1="64900" y1="37220" x2="64900" y2="37220"/>
                        <a14:foregroundMark x1="74300" y1="32735" x2="74300" y2="32735"/>
                        <a14:foregroundMark x1="74300" y1="32735" x2="74300" y2="32735"/>
                        <a14:foregroundMark x1="40100" y1="60239" x2="40100" y2="60239"/>
                        <a14:foregroundMark x1="40100" y1="60239" x2="40100" y2="60239"/>
                        <a14:foregroundMark x1="39800" y1="57997" x2="39800" y2="57997"/>
                        <a14:foregroundMark x1="39800" y1="57997" x2="39800" y2="57997"/>
                        <a14:foregroundMark x1="38500" y1="59342" x2="38500" y2="59342"/>
                        <a14:foregroundMark x1="38500" y1="59342" x2="38500" y2="59342"/>
                        <a14:backgroundMark x1="58000" y1="37070" x2="58000" y2="37070"/>
                      </a14:backgroundRemoval>
                    </a14:imgEffect>
                  </a14:imgLayer>
                </a14:imgProps>
              </a:ext>
              <a:ext uri="{28A0092B-C50C-407E-A947-70E740481C1C}">
                <a14:useLocalDpi xmlns:a14="http://schemas.microsoft.com/office/drawing/2010/main" val="0"/>
              </a:ext>
            </a:extLst>
          </a:blip>
          <a:srcRect/>
          <a:stretch>
            <a:fillRect/>
          </a:stretch>
        </p:blipFill>
        <p:spPr bwMode="auto">
          <a:xfrm>
            <a:off x="8392237" y="-990600"/>
            <a:ext cx="6903244" cy="46181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83A22055-D323-FB4D-E122-D4DA9B744C0C}"/>
              </a:ext>
            </a:extLst>
          </p:cNvPr>
          <p:cNvSpPr txBox="1">
            <a:spLocks noChangeArrowheads="1"/>
          </p:cNvSpPr>
          <p:nvPr/>
        </p:nvSpPr>
        <p:spPr>
          <a:xfrm>
            <a:off x="685800" y="2362200"/>
            <a:ext cx="11811000" cy="5429179"/>
          </a:xfrm>
          <a:prstGeom prst="rect">
            <a:avLst/>
          </a:prstGeom>
        </p:spPr>
        <p:txBody>
          <a:bodyPr wrap="square" lIns="0" tIns="0" rIns="0" bIns="0">
            <a:spAutoFit/>
          </a:bodyPr>
          <a:lstStyle>
            <a:lvl1pPr marL="0">
              <a:defRPr sz="3800" b="0" i="0">
                <a:solidFill>
                  <a:schemeClr val="tx1"/>
                </a:solidFill>
                <a:latin typeface="Carlito"/>
                <a:ea typeface="+mn-ea"/>
                <a:cs typeface="Carlito"/>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lnSpc>
                <a:spcPct val="90000"/>
              </a:lnSpc>
              <a:buFont typeface="Arial" panose="020B0604020202020204" pitchFamily="34" charset="0"/>
              <a:buChar char="•"/>
            </a:pPr>
            <a:r>
              <a:rPr lang="en-US" altLang="en-US" sz="2800" dirty="0"/>
              <a:t>Language models assign a probability that a sentence is a legal string in a language.</a:t>
            </a:r>
          </a:p>
          <a:p>
            <a:pPr marL="457200" indent="-457200">
              <a:lnSpc>
                <a:spcPct val="90000"/>
              </a:lnSpc>
              <a:buFont typeface="Arial" panose="020B0604020202020204" pitchFamily="34" charset="0"/>
              <a:buChar char="•"/>
            </a:pPr>
            <a:endParaRPr lang="en-US" altLang="en-US" sz="2800" dirty="0"/>
          </a:p>
          <a:p>
            <a:pPr marL="457200" indent="-457200">
              <a:lnSpc>
                <a:spcPct val="90000"/>
              </a:lnSpc>
              <a:buFont typeface="Arial" panose="020B0604020202020204" pitchFamily="34" charset="0"/>
              <a:buChar char="•"/>
            </a:pPr>
            <a:r>
              <a:rPr lang="en-US" altLang="en-US" sz="2800" dirty="0"/>
              <a:t>They are useful as a component of many NLP systems, such as ASR, OCR, and MT.</a:t>
            </a:r>
          </a:p>
          <a:p>
            <a:pPr marL="457200" indent="-457200">
              <a:lnSpc>
                <a:spcPct val="90000"/>
              </a:lnSpc>
              <a:buFont typeface="Arial" panose="020B0604020202020204" pitchFamily="34" charset="0"/>
              <a:buChar char="•"/>
            </a:pPr>
            <a:endParaRPr lang="en-US" altLang="en-US" sz="2800" dirty="0"/>
          </a:p>
          <a:p>
            <a:pPr marL="457200" indent="-457200">
              <a:lnSpc>
                <a:spcPct val="90000"/>
              </a:lnSpc>
              <a:buFont typeface="Arial" panose="020B0604020202020204" pitchFamily="34" charset="0"/>
              <a:buChar char="•"/>
            </a:pPr>
            <a:r>
              <a:rPr lang="en-US" altLang="en-US" sz="2800" dirty="0"/>
              <a:t>Simple N-gram models are easy to train on unsupervised corpora and can provide useful estimates of sentence likelihood.</a:t>
            </a:r>
          </a:p>
          <a:p>
            <a:pPr marL="457200" indent="-457200">
              <a:lnSpc>
                <a:spcPct val="90000"/>
              </a:lnSpc>
              <a:buFont typeface="Arial" panose="020B0604020202020204" pitchFamily="34" charset="0"/>
              <a:buChar char="•"/>
            </a:pPr>
            <a:endParaRPr lang="en-US" altLang="en-US" sz="2800" dirty="0"/>
          </a:p>
          <a:p>
            <a:pPr marL="457200" indent="-457200">
              <a:lnSpc>
                <a:spcPct val="90000"/>
              </a:lnSpc>
              <a:buFont typeface="Arial" panose="020B0604020202020204" pitchFamily="34" charset="0"/>
              <a:buChar char="•"/>
            </a:pPr>
            <a:r>
              <a:rPr lang="en-US" altLang="en-US" sz="2800" dirty="0"/>
              <a:t>MLE gives inaccurate parameters for models trained on sparse data.</a:t>
            </a:r>
          </a:p>
          <a:p>
            <a:pPr marL="457200" indent="-457200">
              <a:lnSpc>
                <a:spcPct val="90000"/>
              </a:lnSpc>
              <a:buFont typeface="Arial" panose="020B0604020202020204" pitchFamily="34" charset="0"/>
              <a:buChar char="•"/>
            </a:pPr>
            <a:endParaRPr lang="en-US" altLang="en-US" sz="2800" dirty="0"/>
          </a:p>
          <a:p>
            <a:pPr marL="457200" indent="-457200">
              <a:lnSpc>
                <a:spcPct val="90000"/>
              </a:lnSpc>
              <a:buFont typeface="Arial" panose="020B0604020202020204" pitchFamily="34" charset="0"/>
              <a:buChar char="•"/>
            </a:pPr>
            <a:r>
              <a:rPr lang="en-US" altLang="en-US" sz="2800" dirty="0"/>
              <a:t>Smoothing techniques adjust parameter estimates to account for unseen (but not impossible) events.</a:t>
            </a:r>
          </a:p>
          <a:p>
            <a:pPr>
              <a:lnSpc>
                <a:spcPct val="90000"/>
              </a:lnSpc>
            </a:pPr>
            <a:endParaRPr lang="en-US" altLang="en-US" sz="2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4818" name="Picture 2" descr="Thank You Images - Free Download on Freepik">
            <a:extLst>
              <a:ext uri="{FF2B5EF4-FFF2-40B4-BE49-F238E27FC236}">
                <a16:creationId xmlns:a16="http://schemas.microsoft.com/office/drawing/2014/main" id="{34C04A39-8FA0-DA8A-C6FA-42468E228DB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72635" y="-87171"/>
            <a:ext cx="12485129" cy="8316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44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2444523" y="891816"/>
            <a:ext cx="11557861" cy="1241365"/>
          </a:xfrm>
          <a:prstGeom prst="rect">
            <a:avLst/>
          </a:prstGeom>
        </p:spPr>
        <p:txBody>
          <a:bodyPr vert="horz" wrap="square" lIns="0" tIns="10160" rIns="0" bIns="0" rtlCol="0">
            <a:spAutoFit/>
          </a:bodyPr>
          <a:lstStyle/>
          <a:p>
            <a:pPr marL="12700" marR="5080">
              <a:lnSpc>
                <a:spcPct val="100499"/>
              </a:lnSpc>
              <a:spcBef>
                <a:spcPts val="80"/>
              </a:spcBef>
            </a:pPr>
            <a:r>
              <a:rPr lang="en-US" sz="4000" dirty="0">
                <a:latin typeface="Carlito"/>
                <a:cs typeface="Carlito"/>
              </a:rPr>
              <a:t>Utilizing the Chain Rule to calculate the joint probability of words within a sentence.</a:t>
            </a:r>
          </a:p>
        </p:txBody>
      </p:sp>
      <p:sp>
        <p:nvSpPr>
          <p:cNvPr id="7" name="object 7"/>
          <p:cNvSpPr txBox="1"/>
          <p:nvPr/>
        </p:nvSpPr>
        <p:spPr>
          <a:xfrm>
            <a:off x="2286000" y="2728831"/>
            <a:ext cx="12902565" cy="3367589"/>
          </a:xfrm>
          <a:prstGeom prst="rect">
            <a:avLst/>
          </a:prstGeom>
        </p:spPr>
        <p:txBody>
          <a:bodyPr vert="horz" wrap="square" lIns="0" tIns="254000" rIns="0" bIns="0" rtlCol="0">
            <a:spAutoFit/>
          </a:bodyPr>
          <a:lstStyle/>
          <a:p>
            <a:pPr marL="573405" algn="ctr">
              <a:lnSpc>
                <a:spcPct val="100000"/>
              </a:lnSpc>
              <a:spcBef>
                <a:spcPts val="2000"/>
              </a:spcBef>
              <a:tabLst>
                <a:tab pos="7328534" algn="l"/>
              </a:tabLst>
            </a:pPr>
            <a:r>
              <a:rPr sz="3600" i="1" spc="70" dirty="0">
                <a:latin typeface="Times New Roman"/>
                <a:cs typeface="Times New Roman"/>
              </a:rPr>
              <a:t>P</a:t>
            </a:r>
            <a:r>
              <a:rPr sz="3600" spc="70" dirty="0">
                <a:latin typeface="Times New Roman"/>
                <a:cs typeface="Times New Roman"/>
              </a:rPr>
              <a:t>(</a:t>
            </a:r>
            <a:r>
              <a:rPr sz="3600" i="1" spc="70" dirty="0">
                <a:latin typeface="Times New Roman"/>
                <a:cs typeface="Times New Roman"/>
              </a:rPr>
              <a:t>w</a:t>
            </a:r>
            <a:r>
              <a:rPr sz="3200" spc="104" baseline="-23679" dirty="0">
                <a:latin typeface="Times New Roman"/>
                <a:cs typeface="Times New Roman"/>
              </a:rPr>
              <a:t>1</a:t>
            </a:r>
            <a:r>
              <a:rPr sz="3600" i="1" spc="70" dirty="0">
                <a:latin typeface="Times New Roman"/>
                <a:cs typeface="Times New Roman"/>
              </a:rPr>
              <a:t>w</a:t>
            </a:r>
            <a:r>
              <a:rPr sz="3200" spc="104" baseline="-23679" dirty="0">
                <a:latin typeface="Times New Roman"/>
                <a:cs typeface="Times New Roman"/>
              </a:rPr>
              <a:t>2</a:t>
            </a:r>
            <a:r>
              <a:rPr sz="3200" spc="-487" baseline="-23679" dirty="0">
                <a:latin typeface="Times New Roman"/>
                <a:cs typeface="Times New Roman"/>
              </a:rPr>
              <a:t> </a:t>
            </a:r>
            <a:r>
              <a:rPr sz="3600" spc="215" dirty="0">
                <a:latin typeface="Arial"/>
                <a:cs typeface="Arial"/>
              </a:rPr>
              <a:t>…</a:t>
            </a:r>
            <a:r>
              <a:rPr sz="3600" i="1" spc="215" dirty="0">
                <a:latin typeface="Times New Roman"/>
                <a:cs typeface="Times New Roman"/>
              </a:rPr>
              <a:t>w</a:t>
            </a:r>
            <a:r>
              <a:rPr sz="3200" i="1" spc="322" baseline="-23679" dirty="0">
                <a:latin typeface="Times New Roman"/>
                <a:cs typeface="Times New Roman"/>
              </a:rPr>
              <a:t>n</a:t>
            </a:r>
            <a:r>
              <a:rPr sz="3200" i="1" spc="-232" baseline="-23679" dirty="0">
                <a:latin typeface="Times New Roman"/>
                <a:cs typeface="Times New Roman"/>
              </a:rPr>
              <a:t> </a:t>
            </a:r>
            <a:r>
              <a:rPr sz="3600" dirty="0">
                <a:latin typeface="Times New Roman"/>
                <a:cs typeface="Times New Roman"/>
              </a:rPr>
              <a:t>)</a:t>
            </a:r>
            <a:r>
              <a:rPr sz="3600" spc="20" dirty="0">
                <a:latin typeface="Times New Roman"/>
                <a:cs typeface="Times New Roman"/>
              </a:rPr>
              <a:t> </a:t>
            </a:r>
            <a:r>
              <a:rPr sz="3600" dirty="0">
                <a:latin typeface="Symbol"/>
                <a:cs typeface="Symbol"/>
              </a:rPr>
              <a:t></a:t>
            </a:r>
            <a:r>
              <a:rPr sz="3600" spc="-245" dirty="0">
                <a:latin typeface="Times New Roman"/>
                <a:cs typeface="Times New Roman"/>
              </a:rPr>
              <a:t> </a:t>
            </a:r>
            <a:r>
              <a:rPr sz="8000" spc="337" baseline="-3867" dirty="0">
                <a:latin typeface="Symbol"/>
                <a:cs typeface="Symbol"/>
              </a:rPr>
              <a:t></a:t>
            </a:r>
            <a:r>
              <a:rPr sz="3600" i="1" spc="225" dirty="0">
                <a:latin typeface="Times New Roman"/>
                <a:cs typeface="Times New Roman"/>
              </a:rPr>
              <a:t>P</a:t>
            </a:r>
            <a:r>
              <a:rPr sz="3600" spc="225" dirty="0">
                <a:latin typeface="Times New Roman"/>
                <a:cs typeface="Times New Roman"/>
              </a:rPr>
              <a:t>(</a:t>
            </a:r>
            <a:r>
              <a:rPr sz="3600" i="1" spc="225" dirty="0">
                <a:latin typeface="Times New Roman"/>
                <a:cs typeface="Times New Roman"/>
              </a:rPr>
              <a:t>w</a:t>
            </a:r>
            <a:r>
              <a:rPr sz="3200" i="1" spc="337" baseline="-23679" dirty="0">
                <a:latin typeface="Times New Roman"/>
                <a:cs typeface="Times New Roman"/>
              </a:rPr>
              <a:t>i</a:t>
            </a:r>
            <a:r>
              <a:rPr sz="3200" i="1" baseline="-23679" dirty="0">
                <a:latin typeface="Times New Roman"/>
                <a:cs typeface="Times New Roman"/>
              </a:rPr>
              <a:t>	</a:t>
            </a:r>
            <a:r>
              <a:rPr sz="3600" dirty="0">
                <a:latin typeface="Times New Roman"/>
                <a:cs typeface="Times New Roman"/>
              </a:rPr>
              <a:t>|</a:t>
            </a:r>
            <a:r>
              <a:rPr sz="3600" spc="-375" dirty="0">
                <a:latin typeface="Times New Roman"/>
                <a:cs typeface="Times New Roman"/>
              </a:rPr>
              <a:t> </a:t>
            </a:r>
            <a:r>
              <a:rPr sz="3600" i="1" spc="-10" dirty="0">
                <a:latin typeface="Times New Roman"/>
                <a:cs typeface="Times New Roman"/>
              </a:rPr>
              <a:t>w</a:t>
            </a:r>
            <a:r>
              <a:rPr sz="3200" spc="-15" baseline="-23679" dirty="0">
                <a:latin typeface="Times New Roman"/>
                <a:cs typeface="Times New Roman"/>
              </a:rPr>
              <a:t>1</a:t>
            </a:r>
            <a:r>
              <a:rPr sz="3600" i="1" spc="-10" dirty="0">
                <a:latin typeface="Times New Roman"/>
                <a:cs typeface="Times New Roman"/>
              </a:rPr>
              <a:t>w</a:t>
            </a:r>
            <a:r>
              <a:rPr sz="3200" spc="-15" baseline="-23679" dirty="0">
                <a:latin typeface="Times New Roman"/>
                <a:cs typeface="Times New Roman"/>
              </a:rPr>
              <a:t>2</a:t>
            </a:r>
            <a:r>
              <a:rPr sz="3200" spc="-472" baseline="-23679" dirty="0">
                <a:latin typeface="Times New Roman"/>
                <a:cs typeface="Times New Roman"/>
              </a:rPr>
              <a:t> </a:t>
            </a:r>
            <a:r>
              <a:rPr sz="3600" spc="145" dirty="0">
                <a:latin typeface="Arial"/>
                <a:cs typeface="Arial"/>
              </a:rPr>
              <a:t>…</a:t>
            </a:r>
            <a:r>
              <a:rPr sz="3600" i="1" spc="145" dirty="0">
                <a:latin typeface="Times New Roman"/>
                <a:cs typeface="Times New Roman"/>
              </a:rPr>
              <a:t>w</a:t>
            </a:r>
            <a:r>
              <a:rPr sz="3200" i="1" spc="217" baseline="-23679" dirty="0">
                <a:latin typeface="Times New Roman"/>
                <a:cs typeface="Times New Roman"/>
              </a:rPr>
              <a:t>i</a:t>
            </a:r>
            <a:r>
              <a:rPr sz="3200" spc="217" baseline="-23679" dirty="0">
                <a:latin typeface="Symbol"/>
                <a:cs typeface="Symbol"/>
              </a:rPr>
              <a:t></a:t>
            </a:r>
            <a:r>
              <a:rPr sz="3200" spc="217" baseline="-23679" dirty="0">
                <a:latin typeface="Times New Roman"/>
                <a:cs typeface="Times New Roman"/>
              </a:rPr>
              <a:t>1</a:t>
            </a:r>
            <a:r>
              <a:rPr sz="3600" spc="145" dirty="0">
                <a:latin typeface="Times New Roman"/>
                <a:cs typeface="Times New Roman"/>
              </a:rPr>
              <a:t>)</a:t>
            </a:r>
            <a:endParaRPr sz="3600" dirty="0">
              <a:latin typeface="Times New Roman"/>
              <a:cs typeface="Times New Roman"/>
            </a:endParaRPr>
          </a:p>
          <a:p>
            <a:pPr marR="125095" algn="ctr">
              <a:lnSpc>
                <a:spcPct val="100000"/>
              </a:lnSpc>
              <a:spcBef>
                <a:spcPts val="770"/>
              </a:spcBef>
            </a:pPr>
            <a:r>
              <a:rPr i="1" spc="-50" dirty="0" err="1">
                <a:latin typeface="Times New Roman"/>
                <a:cs typeface="Times New Roman"/>
              </a:rPr>
              <a:t>i</a:t>
            </a:r>
            <a:endParaRPr lang="en-US" dirty="0">
              <a:latin typeface="Times New Roman"/>
              <a:cs typeface="Times New Roman"/>
            </a:endParaRPr>
          </a:p>
          <a:p>
            <a:pPr marL="25400">
              <a:lnSpc>
                <a:spcPct val="100000"/>
              </a:lnSpc>
            </a:pPr>
            <a:r>
              <a:rPr sz="3200" dirty="0">
                <a:latin typeface="Carlito"/>
                <a:cs typeface="Carlito"/>
              </a:rPr>
              <a:t>P(“its</a:t>
            </a:r>
            <a:r>
              <a:rPr sz="3200" spc="55" dirty="0">
                <a:latin typeface="Carlito"/>
                <a:cs typeface="Carlito"/>
              </a:rPr>
              <a:t> </a:t>
            </a:r>
            <a:r>
              <a:rPr sz="3200" dirty="0">
                <a:latin typeface="Carlito"/>
                <a:cs typeface="Carlito"/>
              </a:rPr>
              <a:t>water</a:t>
            </a:r>
            <a:r>
              <a:rPr sz="3200" spc="40" dirty="0">
                <a:latin typeface="Carlito"/>
                <a:cs typeface="Carlito"/>
              </a:rPr>
              <a:t> </a:t>
            </a:r>
            <a:r>
              <a:rPr sz="3200" dirty="0">
                <a:latin typeface="Carlito"/>
                <a:cs typeface="Carlito"/>
              </a:rPr>
              <a:t>is</a:t>
            </a:r>
            <a:r>
              <a:rPr sz="3200" spc="55" dirty="0">
                <a:latin typeface="Carlito"/>
                <a:cs typeface="Carlito"/>
              </a:rPr>
              <a:t> </a:t>
            </a:r>
            <a:r>
              <a:rPr sz="3200" dirty="0">
                <a:latin typeface="Carlito"/>
                <a:cs typeface="Carlito"/>
              </a:rPr>
              <a:t>so</a:t>
            </a:r>
            <a:r>
              <a:rPr sz="3200" spc="40" dirty="0">
                <a:latin typeface="Carlito"/>
                <a:cs typeface="Carlito"/>
              </a:rPr>
              <a:t> </a:t>
            </a:r>
            <a:r>
              <a:rPr sz="3200" dirty="0">
                <a:latin typeface="Carlito"/>
                <a:cs typeface="Carlito"/>
              </a:rPr>
              <a:t>transparent”)</a:t>
            </a:r>
            <a:r>
              <a:rPr sz="3200" spc="45" dirty="0">
                <a:latin typeface="Carlito"/>
                <a:cs typeface="Carlito"/>
              </a:rPr>
              <a:t> </a:t>
            </a:r>
            <a:r>
              <a:rPr sz="3200" spc="-50" dirty="0">
                <a:latin typeface="Carlito"/>
                <a:cs typeface="Carlito"/>
              </a:rPr>
              <a:t>=</a:t>
            </a:r>
            <a:endParaRPr sz="3200" dirty="0">
              <a:latin typeface="Carlito"/>
              <a:cs typeface="Carlito"/>
            </a:endParaRPr>
          </a:p>
          <a:p>
            <a:pPr marL="574675">
              <a:lnSpc>
                <a:spcPct val="100000"/>
              </a:lnSpc>
              <a:spcBef>
                <a:spcPts val="1225"/>
              </a:spcBef>
            </a:pPr>
            <a:r>
              <a:rPr sz="3200" dirty="0">
                <a:solidFill>
                  <a:srgbClr val="404040"/>
                </a:solidFill>
                <a:latin typeface="Carlito"/>
                <a:cs typeface="Carlito"/>
              </a:rPr>
              <a:t>P(its)</a:t>
            </a:r>
            <a:r>
              <a:rPr sz="3200" spc="35" dirty="0">
                <a:solidFill>
                  <a:srgbClr val="404040"/>
                </a:solidFill>
                <a:latin typeface="Carlito"/>
                <a:cs typeface="Carlito"/>
              </a:rPr>
              <a:t> </a:t>
            </a:r>
            <a:r>
              <a:rPr sz="3200" dirty="0">
                <a:solidFill>
                  <a:srgbClr val="404040"/>
                </a:solidFill>
                <a:latin typeface="AoyagiKouzanFontT"/>
                <a:cs typeface="AoyagiKouzanFontT"/>
              </a:rPr>
              <a:t>×</a:t>
            </a:r>
            <a:r>
              <a:rPr sz="3200" spc="-1170" dirty="0">
                <a:solidFill>
                  <a:srgbClr val="404040"/>
                </a:solidFill>
                <a:latin typeface="AoyagiKouzanFontT"/>
                <a:cs typeface="AoyagiKouzanFontT"/>
              </a:rPr>
              <a:t> </a:t>
            </a:r>
            <a:r>
              <a:rPr sz="3200" dirty="0">
                <a:solidFill>
                  <a:srgbClr val="404040"/>
                </a:solidFill>
                <a:latin typeface="Carlito"/>
                <a:cs typeface="Carlito"/>
              </a:rPr>
              <a:t>P(water|its)</a:t>
            </a:r>
            <a:r>
              <a:rPr sz="3200" spc="40" dirty="0">
                <a:solidFill>
                  <a:srgbClr val="404040"/>
                </a:solidFill>
                <a:latin typeface="Carlito"/>
                <a:cs typeface="Carlito"/>
              </a:rPr>
              <a:t> </a:t>
            </a:r>
            <a:r>
              <a:rPr sz="3200" dirty="0">
                <a:solidFill>
                  <a:srgbClr val="404040"/>
                </a:solidFill>
                <a:latin typeface="AoyagiKouzanFontT"/>
                <a:cs typeface="AoyagiKouzanFontT"/>
              </a:rPr>
              <a:t>×</a:t>
            </a:r>
            <a:r>
              <a:rPr sz="3200" spc="-135" dirty="0">
                <a:solidFill>
                  <a:srgbClr val="404040"/>
                </a:solidFill>
                <a:latin typeface="AoyagiKouzanFontT"/>
                <a:cs typeface="AoyagiKouzanFontT"/>
              </a:rPr>
              <a:t> </a:t>
            </a:r>
            <a:r>
              <a:rPr sz="3200" dirty="0">
                <a:solidFill>
                  <a:srgbClr val="404040"/>
                </a:solidFill>
                <a:latin typeface="Carlito"/>
                <a:cs typeface="Carlito"/>
              </a:rPr>
              <a:t>P(is|its</a:t>
            </a:r>
            <a:r>
              <a:rPr sz="3200" spc="40" dirty="0">
                <a:solidFill>
                  <a:srgbClr val="404040"/>
                </a:solidFill>
                <a:latin typeface="Carlito"/>
                <a:cs typeface="Carlito"/>
              </a:rPr>
              <a:t> </a:t>
            </a:r>
            <a:r>
              <a:rPr sz="3200" spc="-10" dirty="0">
                <a:solidFill>
                  <a:srgbClr val="404040"/>
                </a:solidFill>
                <a:latin typeface="Carlito"/>
                <a:cs typeface="Carlito"/>
              </a:rPr>
              <a:t>water)</a:t>
            </a:r>
            <a:endParaRPr sz="3200" dirty="0">
              <a:latin typeface="Carlito"/>
              <a:cs typeface="Carlito"/>
            </a:endParaRPr>
          </a:p>
          <a:p>
            <a:pPr marL="574675" marR="17780" indent="617855">
              <a:lnSpc>
                <a:spcPts val="5300"/>
              </a:lnSpc>
              <a:spcBef>
                <a:spcPts val="1235"/>
              </a:spcBef>
            </a:pPr>
            <a:r>
              <a:rPr sz="3200" dirty="0">
                <a:solidFill>
                  <a:srgbClr val="404040"/>
                </a:solidFill>
                <a:latin typeface="AoyagiKouzanFontT"/>
                <a:cs typeface="AoyagiKouzanFontT"/>
              </a:rPr>
              <a:t>×</a:t>
            </a:r>
            <a:r>
              <a:rPr sz="3200" spc="-145" dirty="0">
                <a:solidFill>
                  <a:srgbClr val="404040"/>
                </a:solidFill>
                <a:latin typeface="AoyagiKouzanFontT"/>
                <a:cs typeface="AoyagiKouzanFontT"/>
              </a:rPr>
              <a:t> </a:t>
            </a:r>
            <a:r>
              <a:rPr sz="3200" dirty="0">
                <a:solidFill>
                  <a:srgbClr val="404040"/>
                </a:solidFill>
                <a:latin typeface="Carlito"/>
                <a:cs typeface="Carlito"/>
              </a:rPr>
              <a:t>P(so|its</a:t>
            </a:r>
            <a:r>
              <a:rPr sz="3200" spc="45" dirty="0">
                <a:solidFill>
                  <a:srgbClr val="404040"/>
                </a:solidFill>
                <a:latin typeface="Carlito"/>
                <a:cs typeface="Carlito"/>
              </a:rPr>
              <a:t> </a:t>
            </a:r>
            <a:r>
              <a:rPr sz="3200" dirty="0">
                <a:solidFill>
                  <a:srgbClr val="404040"/>
                </a:solidFill>
                <a:latin typeface="Carlito"/>
                <a:cs typeface="Carlito"/>
              </a:rPr>
              <a:t>water</a:t>
            </a:r>
            <a:r>
              <a:rPr sz="3200" spc="30" dirty="0">
                <a:solidFill>
                  <a:srgbClr val="404040"/>
                </a:solidFill>
                <a:latin typeface="Carlito"/>
                <a:cs typeface="Carlito"/>
              </a:rPr>
              <a:t> </a:t>
            </a:r>
            <a:r>
              <a:rPr sz="3200" dirty="0">
                <a:solidFill>
                  <a:srgbClr val="404040"/>
                </a:solidFill>
                <a:latin typeface="Carlito"/>
                <a:cs typeface="Carlito"/>
              </a:rPr>
              <a:t>is)</a:t>
            </a:r>
            <a:r>
              <a:rPr sz="3200" spc="40" dirty="0">
                <a:solidFill>
                  <a:srgbClr val="404040"/>
                </a:solidFill>
                <a:latin typeface="Carlito"/>
                <a:cs typeface="Carlito"/>
              </a:rPr>
              <a:t> </a:t>
            </a:r>
            <a:r>
              <a:rPr sz="3200" dirty="0">
                <a:solidFill>
                  <a:srgbClr val="404040"/>
                </a:solidFill>
                <a:latin typeface="AoyagiKouzanFontT"/>
                <a:cs typeface="AoyagiKouzanFontT"/>
              </a:rPr>
              <a:t>×</a:t>
            </a:r>
            <a:r>
              <a:rPr sz="3200" spc="-140" dirty="0">
                <a:solidFill>
                  <a:srgbClr val="404040"/>
                </a:solidFill>
                <a:latin typeface="AoyagiKouzanFontT"/>
                <a:cs typeface="AoyagiKouzanFontT"/>
              </a:rPr>
              <a:t> </a:t>
            </a:r>
            <a:r>
              <a:rPr sz="3200" dirty="0">
                <a:solidFill>
                  <a:srgbClr val="404040"/>
                </a:solidFill>
                <a:latin typeface="Carlito"/>
                <a:cs typeface="Carlito"/>
              </a:rPr>
              <a:t>P(transparent|its</a:t>
            </a:r>
            <a:r>
              <a:rPr sz="3200" spc="50" dirty="0">
                <a:solidFill>
                  <a:srgbClr val="404040"/>
                </a:solidFill>
                <a:latin typeface="Carlito"/>
                <a:cs typeface="Carlito"/>
              </a:rPr>
              <a:t> </a:t>
            </a:r>
            <a:r>
              <a:rPr sz="3200" dirty="0">
                <a:solidFill>
                  <a:srgbClr val="404040"/>
                </a:solidFill>
                <a:latin typeface="Carlito"/>
                <a:cs typeface="Carlito"/>
              </a:rPr>
              <a:t>water</a:t>
            </a:r>
            <a:r>
              <a:rPr sz="3200" spc="25" dirty="0">
                <a:solidFill>
                  <a:srgbClr val="404040"/>
                </a:solidFill>
                <a:latin typeface="Carlito"/>
                <a:cs typeface="Carlito"/>
              </a:rPr>
              <a:t> </a:t>
            </a:r>
            <a:r>
              <a:rPr sz="3200" spc="-25" dirty="0">
                <a:solidFill>
                  <a:srgbClr val="404040"/>
                </a:solidFill>
                <a:latin typeface="Carlito"/>
                <a:cs typeface="Carlito"/>
              </a:rPr>
              <a:t>is so)</a:t>
            </a:r>
            <a:endParaRPr sz="3200" dirty="0">
              <a:latin typeface="Carlito"/>
              <a:cs typeface="Carlito"/>
            </a:endParaRPr>
          </a:p>
        </p:txBody>
      </p:sp>
      <p:pic>
        <p:nvPicPr>
          <p:cNvPr id="5126" name="Picture 6" descr="Cartoon Woman PNG Transparent Images Free Download | Vector Files | Pngtree">
            <a:extLst>
              <a:ext uri="{FF2B5EF4-FFF2-40B4-BE49-F238E27FC236}">
                <a16:creationId xmlns:a16="http://schemas.microsoft.com/office/drawing/2014/main" id="{8DA1370F-B9E1-80E2-0711-9A1053C2272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1295400" y="1887210"/>
            <a:ext cx="5450574" cy="5450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pic>
        <p:nvPicPr>
          <p:cNvPr id="6148" name="Picture 4" descr="How-Tos go Digital | Retriever Digital Signage">
            <a:extLst>
              <a:ext uri="{FF2B5EF4-FFF2-40B4-BE49-F238E27FC236}">
                <a16:creationId xmlns:a16="http://schemas.microsoft.com/office/drawing/2014/main" id="{344D38B1-E5CD-DA0B-8144-FAFFFA9D76B7}"/>
              </a:ext>
            </a:extLst>
          </p:cNvPr>
          <p:cNvPicPr>
            <a:picLocks noChangeAspect="1" noChangeArrowheads="1"/>
          </p:cNvPicPr>
          <p:nvPr/>
        </p:nvPicPr>
        <p:blipFill rotWithShape="1">
          <a:blip r:embed="rId3">
            <a:alphaModFix amt="20000"/>
            <a:extLst>
              <a:ext uri="{BEBA8EAE-BF5A-486C-A8C5-ECC9F3942E4B}">
                <a14:imgProps xmlns:a14="http://schemas.microsoft.com/office/drawing/2010/main">
                  <a14:imgLayer r:embed="rId4">
                    <a14:imgEffect>
                      <a14:backgroundRemoval t="9962" b="89962" l="9989" r="91366">
                        <a14:foregroundMark x1="17833" y1="50494" x2="17833" y2="50494"/>
                        <a14:foregroundMark x1="17833" y1="50494" x2="17833" y2="50494"/>
                        <a14:foregroundMark x1="22065" y1="49506" x2="22065" y2="49506"/>
                        <a14:foregroundMark x1="23307" y1="53460" x2="23307" y2="53460"/>
                        <a14:foregroundMark x1="23476" y1="59544" x2="23476" y2="59544"/>
                        <a14:foregroundMark x1="24153" y1="56122" x2="24153" y2="56122"/>
                        <a14:foregroundMark x1="26919" y1="54829" x2="26919" y2="54829"/>
                        <a14:foregroundMark x1="38375" y1="48745" x2="38375" y2="48745"/>
                        <a14:foregroundMark x1="60609" y1="46312" x2="60609" y2="46312"/>
                        <a14:foregroundMark x1="66930" y1="44030" x2="66930" y2="44030"/>
                        <a14:foregroundMark x1="66366" y1="38631" x2="66366" y2="38631"/>
                        <a14:foregroundMark x1="64391" y1="56274" x2="64391" y2="56274"/>
                        <a14:foregroundMark x1="70542" y1="52015" x2="70542" y2="52015"/>
                        <a14:foregroundMark x1="81321" y1="55741" x2="81321" y2="55741"/>
                        <a14:foregroundMark x1="86625" y1="54601" x2="86625" y2="54601"/>
                        <a14:foregroundMark x1="88826" y1="54449" x2="88826" y2="54449"/>
                        <a14:foregroundMark x1="91366" y1="50114" x2="91366" y2="50114"/>
                        <a14:foregroundMark x1="47178" y1="66464" x2="47178" y2="66464"/>
                        <a14:foregroundMark x1="47743" y1="66464" x2="47743" y2="66464"/>
                      </a14:backgroundRemoval>
                    </a14:imgEffect>
                  </a14:imgLayer>
                </a14:imgProps>
              </a:ext>
              <a:ext uri="{28A0092B-C50C-407E-A947-70E740481C1C}">
                <a14:useLocalDpi xmlns:a14="http://schemas.microsoft.com/office/drawing/2010/main" val="0"/>
              </a:ext>
            </a:extLst>
          </a:blip>
          <a:srcRect t="31059"/>
          <a:stretch/>
        </p:blipFill>
        <p:spPr bwMode="auto">
          <a:xfrm>
            <a:off x="2525171" y="50195"/>
            <a:ext cx="8748078" cy="4475362"/>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6"/>
          <p:cNvSpPr txBox="1">
            <a:spLocks noGrp="1"/>
          </p:cNvSpPr>
          <p:nvPr>
            <p:ph type="title"/>
          </p:nvPr>
        </p:nvSpPr>
        <p:spPr>
          <a:prstGeom prst="rect">
            <a:avLst/>
          </a:prstGeom>
        </p:spPr>
        <p:txBody>
          <a:bodyPr vert="horz" wrap="square" lIns="0" tIns="996128" rIns="0" bIns="0" rtlCol="0">
            <a:spAutoFit/>
          </a:bodyPr>
          <a:lstStyle/>
          <a:p>
            <a:pPr marL="12700">
              <a:lnSpc>
                <a:spcPct val="100000"/>
              </a:lnSpc>
              <a:spcBef>
                <a:spcPts val="130"/>
              </a:spcBef>
            </a:pPr>
            <a:r>
              <a:rPr dirty="0">
                <a:latin typeface="Carlito"/>
                <a:cs typeface="Carlito"/>
              </a:rPr>
              <a:t>How</a:t>
            </a:r>
            <a:r>
              <a:rPr spc="-25" dirty="0">
                <a:latin typeface="Carlito"/>
                <a:cs typeface="Carlito"/>
              </a:rPr>
              <a:t> </a:t>
            </a:r>
            <a:r>
              <a:rPr dirty="0">
                <a:latin typeface="Carlito"/>
                <a:cs typeface="Carlito"/>
              </a:rPr>
              <a:t>to</a:t>
            </a:r>
            <a:r>
              <a:rPr spc="-5" dirty="0">
                <a:latin typeface="Carlito"/>
                <a:cs typeface="Carlito"/>
              </a:rPr>
              <a:t> </a:t>
            </a:r>
            <a:r>
              <a:rPr dirty="0">
                <a:latin typeface="Carlito"/>
                <a:cs typeface="Carlito"/>
              </a:rPr>
              <a:t>estimate</a:t>
            </a:r>
            <a:r>
              <a:rPr spc="-15" dirty="0">
                <a:latin typeface="Carlito"/>
                <a:cs typeface="Carlito"/>
              </a:rPr>
              <a:t> </a:t>
            </a:r>
            <a:r>
              <a:rPr dirty="0">
                <a:latin typeface="Carlito"/>
                <a:cs typeface="Carlito"/>
              </a:rPr>
              <a:t>these</a:t>
            </a:r>
            <a:r>
              <a:rPr spc="-10" dirty="0">
                <a:latin typeface="Carlito"/>
                <a:cs typeface="Carlito"/>
              </a:rPr>
              <a:t> probabilities</a:t>
            </a:r>
          </a:p>
        </p:txBody>
      </p:sp>
      <p:sp>
        <p:nvSpPr>
          <p:cNvPr id="7" name="object 7"/>
          <p:cNvSpPr txBox="1"/>
          <p:nvPr/>
        </p:nvSpPr>
        <p:spPr>
          <a:xfrm>
            <a:off x="903987" y="2186305"/>
            <a:ext cx="10330815" cy="5533390"/>
          </a:xfrm>
          <a:prstGeom prst="rect">
            <a:avLst/>
          </a:prstGeom>
        </p:spPr>
        <p:txBody>
          <a:bodyPr vert="horz" wrap="square" lIns="0" tIns="16510" rIns="0" bIns="0" rtlCol="0">
            <a:spAutoFit/>
          </a:bodyPr>
          <a:lstStyle/>
          <a:p>
            <a:pPr marL="561340" indent="-548640">
              <a:lnSpc>
                <a:spcPct val="100000"/>
              </a:lnSpc>
              <a:spcBef>
                <a:spcPts val="130"/>
              </a:spcBef>
              <a:buClr>
                <a:srgbClr val="CC0000"/>
              </a:buClr>
              <a:buFont typeface="Times New Roman"/>
              <a:buChar char="•"/>
              <a:tabLst>
                <a:tab pos="561340" algn="l"/>
              </a:tabLst>
            </a:pPr>
            <a:r>
              <a:rPr sz="3800" dirty="0">
                <a:latin typeface="Carlito"/>
                <a:cs typeface="Carlito"/>
              </a:rPr>
              <a:t>Could</a:t>
            </a:r>
            <a:r>
              <a:rPr sz="3800" spc="30" dirty="0">
                <a:latin typeface="Carlito"/>
                <a:cs typeface="Carlito"/>
              </a:rPr>
              <a:t> </a:t>
            </a:r>
            <a:r>
              <a:rPr sz="3800" dirty="0">
                <a:latin typeface="Carlito"/>
                <a:cs typeface="Carlito"/>
              </a:rPr>
              <a:t>we</a:t>
            </a:r>
            <a:r>
              <a:rPr sz="3800" spc="35" dirty="0">
                <a:latin typeface="Carlito"/>
                <a:cs typeface="Carlito"/>
              </a:rPr>
              <a:t> </a:t>
            </a:r>
            <a:r>
              <a:rPr sz="3800" dirty="0">
                <a:latin typeface="Carlito"/>
                <a:cs typeface="Carlito"/>
              </a:rPr>
              <a:t>just</a:t>
            </a:r>
            <a:r>
              <a:rPr sz="3800" spc="25" dirty="0">
                <a:latin typeface="Carlito"/>
                <a:cs typeface="Carlito"/>
              </a:rPr>
              <a:t> </a:t>
            </a:r>
            <a:r>
              <a:rPr sz="3800" dirty="0">
                <a:latin typeface="Carlito"/>
                <a:cs typeface="Carlito"/>
              </a:rPr>
              <a:t>count</a:t>
            </a:r>
            <a:r>
              <a:rPr sz="3800" spc="20" dirty="0">
                <a:latin typeface="Carlito"/>
                <a:cs typeface="Carlito"/>
              </a:rPr>
              <a:t> </a:t>
            </a:r>
            <a:r>
              <a:rPr sz="3800" dirty="0">
                <a:latin typeface="Carlito"/>
                <a:cs typeface="Carlito"/>
              </a:rPr>
              <a:t>and</a:t>
            </a:r>
            <a:r>
              <a:rPr sz="3800" spc="35" dirty="0">
                <a:latin typeface="Carlito"/>
                <a:cs typeface="Carlito"/>
              </a:rPr>
              <a:t> </a:t>
            </a:r>
            <a:r>
              <a:rPr sz="3800" spc="-10" dirty="0">
                <a:latin typeface="Carlito"/>
                <a:cs typeface="Carlito"/>
              </a:rPr>
              <a:t>divide?</a:t>
            </a:r>
            <a:endParaRPr sz="3800" dirty="0">
              <a:latin typeface="Carlito"/>
              <a:cs typeface="Carlito"/>
            </a:endParaRPr>
          </a:p>
          <a:p>
            <a:pPr>
              <a:lnSpc>
                <a:spcPct val="100000"/>
              </a:lnSpc>
              <a:spcBef>
                <a:spcPts val="475"/>
              </a:spcBef>
              <a:buClr>
                <a:srgbClr val="CC0000"/>
              </a:buClr>
              <a:buFont typeface="Times New Roman"/>
              <a:buChar char="•"/>
            </a:pPr>
            <a:endParaRPr sz="3800" dirty="0">
              <a:latin typeface="Carlito"/>
              <a:cs typeface="Carlito"/>
            </a:endParaRPr>
          </a:p>
          <a:p>
            <a:pPr marL="692785">
              <a:lnSpc>
                <a:spcPct val="100000"/>
              </a:lnSpc>
            </a:pPr>
            <a:r>
              <a:rPr sz="4500" i="1" dirty="0">
                <a:latin typeface="Times New Roman"/>
                <a:cs typeface="Times New Roman"/>
              </a:rPr>
              <a:t>P</a:t>
            </a:r>
            <a:r>
              <a:rPr sz="4500" dirty="0">
                <a:latin typeface="Times New Roman"/>
                <a:cs typeface="Times New Roman"/>
              </a:rPr>
              <a:t>(the</a:t>
            </a:r>
            <a:r>
              <a:rPr sz="4500" spc="-229" dirty="0">
                <a:latin typeface="Times New Roman"/>
                <a:cs typeface="Times New Roman"/>
              </a:rPr>
              <a:t> </a:t>
            </a:r>
            <a:r>
              <a:rPr sz="4500" spc="-10" dirty="0">
                <a:latin typeface="Times New Roman"/>
                <a:cs typeface="Times New Roman"/>
              </a:rPr>
              <a:t>|</a:t>
            </a:r>
            <a:r>
              <a:rPr sz="4500" spc="-530" dirty="0">
                <a:latin typeface="Times New Roman"/>
                <a:cs typeface="Times New Roman"/>
              </a:rPr>
              <a:t> </a:t>
            </a:r>
            <a:r>
              <a:rPr sz="4500" dirty="0">
                <a:latin typeface="Times New Roman"/>
                <a:cs typeface="Times New Roman"/>
              </a:rPr>
              <a:t>its</a:t>
            </a:r>
            <a:r>
              <a:rPr sz="4500" spc="-55" dirty="0">
                <a:latin typeface="Times New Roman"/>
                <a:cs typeface="Times New Roman"/>
              </a:rPr>
              <a:t> </a:t>
            </a:r>
            <a:r>
              <a:rPr sz="4500" dirty="0">
                <a:latin typeface="Times New Roman"/>
                <a:cs typeface="Times New Roman"/>
              </a:rPr>
              <a:t>water</a:t>
            </a:r>
            <a:r>
              <a:rPr sz="4500" spc="-50" dirty="0">
                <a:latin typeface="Times New Roman"/>
                <a:cs typeface="Times New Roman"/>
              </a:rPr>
              <a:t> </a:t>
            </a:r>
            <a:r>
              <a:rPr sz="4500" dirty="0">
                <a:latin typeface="Times New Roman"/>
                <a:cs typeface="Times New Roman"/>
              </a:rPr>
              <a:t>is</a:t>
            </a:r>
            <a:r>
              <a:rPr sz="4500" spc="-55" dirty="0">
                <a:latin typeface="Times New Roman"/>
                <a:cs typeface="Times New Roman"/>
              </a:rPr>
              <a:t> </a:t>
            </a:r>
            <a:r>
              <a:rPr sz="4500" dirty="0">
                <a:latin typeface="Times New Roman"/>
                <a:cs typeface="Times New Roman"/>
              </a:rPr>
              <a:t>so</a:t>
            </a:r>
            <a:r>
              <a:rPr sz="4500" spc="-55" dirty="0">
                <a:latin typeface="Times New Roman"/>
                <a:cs typeface="Times New Roman"/>
              </a:rPr>
              <a:t> </a:t>
            </a:r>
            <a:r>
              <a:rPr sz="4500" dirty="0">
                <a:latin typeface="Times New Roman"/>
                <a:cs typeface="Times New Roman"/>
              </a:rPr>
              <a:t>transparent</a:t>
            </a:r>
            <a:r>
              <a:rPr sz="4500" spc="-50" dirty="0">
                <a:latin typeface="Times New Roman"/>
                <a:cs typeface="Times New Roman"/>
              </a:rPr>
              <a:t> </a:t>
            </a:r>
            <a:r>
              <a:rPr sz="4500" dirty="0">
                <a:latin typeface="Times New Roman"/>
                <a:cs typeface="Times New Roman"/>
              </a:rPr>
              <a:t>that)</a:t>
            </a:r>
            <a:r>
              <a:rPr sz="4500" spc="-55" dirty="0">
                <a:latin typeface="Times New Roman"/>
                <a:cs typeface="Times New Roman"/>
              </a:rPr>
              <a:t> </a:t>
            </a:r>
            <a:r>
              <a:rPr sz="4500" spc="-50" dirty="0">
                <a:latin typeface="Symbol"/>
                <a:cs typeface="Symbol"/>
              </a:rPr>
              <a:t></a:t>
            </a:r>
            <a:endParaRPr sz="4500" dirty="0">
              <a:latin typeface="Symbol"/>
              <a:cs typeface="Symbol"/>
            </a:endParaRPr>
          </a:p>
          <a:p>
            <a:pPr marL="716280">
              <a:lnSpc>
                <a:spcPct val="100000"/>
              </a:lnSpc>
              <a:spcBef>
                <a:spcPts val="1355"/>
              </a:spcBef>
            </a:pPr>
            <a:r>
              <a:rPr sz="4500" i="1" dirty="0">
                <a:latin typeface="Times New Roman"/>
                <a:cs typeface="Times New Roman"/>
              </a:rPr>
              <a:t>Count</a:t>
            </a:r>
            <a:r>
              <a:rPr sz="4500" dirty="0">
                <a:latin typeface="Times New Roman"/>
                <a:cs typeface="Times New Roman"/>
              </a:rPr>
              <a:t>(its</a:t>
            </a:r>
            <a:r>
              <a:rPr sz="4500" spc="-95" dirty="0">
                <a:latin typeface="Times New Roman"/>
                <a:cs typeface="Times New Roman"/>
              </a:rPr>
              <a:t> </a:t>
            </a:r>
            <a:r>
              <a:rPr sz="4500" dirty="0">
                <a:latin typeface="Times New Roman"/>
                <a:cs typeface="Times New Roman"/>
              </a:rPr>
              <a:t>water</a:t>
            </a:r>
            <a:r>
              <a:rPr sz="4500" spc="-85" dirty="0">
                <a:latin typeface="Times New Roman"/>
                <a:cs typeface="Times New Roman"/>
              </a:rPr>
              <a:t> </a:t>
            </a:r>
            <a:r>
              <a:rPr sz="4500" dirty="0">
                <a:latin typeface="Times New Roman"/>
                <a:cs typeface="Times New Roman"/>
              </a:rPr>
              <a:t>is</a:t>
            </a:r>
            <a:r>
              <a:rPr sz="4500" spc="-85" dirty="0">
                <a:latin typeface="Times New Roman"/>
                <a:cs typeface="Times New Roman"/>
              </a:rPr>
              <a:t> </a:t>
            </a:r>
            <a:r>
              <a:rPr sz="4500" dirty="0">
                <a:latin typeface="Times New Roman"/>
                <a:cs typeface="Times New Roman"/>
              </a:rPr>
              <a:t>so</a:t>
            </a:r>
            <a:r>
              <a:rPr sz="4500" spc="-85" dirty="0">
                <a:latin typeface="Times New Roman"/>
                <a:cs typeface="Times New Roman"/>
              </a:rPr>
              <a:t> </a:t>
            </a:r>
            <a:r>
              <a:rPr sz="4500" dirty="0">
                <a:latin typeface="Times New Roman"/>
                <a:cs typeface="Times New Roman"/>
              </a:rPr>
              <a:t>transparent</a:t>
            </a:r>
            <a:r>
              <a:rPr sz="4500" spc="-85" dirty="0">
                <a:latin typeface="Times New Roman"/>
                <a:cs typeface="Times New Roman"/>
              </a:rPr>
              <a:t> </a:t>
            </a:r>
            <a:r>
              <a:rPr sz="4500" dirty="0">
                <a:latin typeface="Times New Roman"/>
                <a:cs typeface="Times New Roman"/>
              </a:rPr>
              <a:t>that</a:t>
            </a:r>
            <a:r>
              <a:rPr sz="4500" spc="-80" dirty="0">
                <a:latin typeface="Times New Roman"/>
                <a:cs typeface="Times New Roman"/>
              </a:rPr>
              <a:t> </a:t>
            </a:r>
            <a:r>
              <a:rPr sz="4500" spc="-20" dirty="0">
                <a:latin typeface="Times New Roman"/>
                <a:cs typeface="Times New Roman"/>
              </a:rPr>
              <a:t>the)</a:t>
            </a:r>
            <a:endParaRPr sz="4500" dirty="0">
              <a:latin typeface="Times New Roman"/>
              <a:cs typeface="Times New Roman"/>
            </a:endParaRPr>
          </a:p>
          <a:p>
            <a:pPr marL="1137285">
              <a:lnSpc>
                <a:spcPct val="100000"/>
              </a:lnSpc>
              <a:spcBef>
                <a:spcPts val="880"/>
              </a:spcBef>
            </a:pPr>
            <a:r>
              <a:rPr sz="4500" i="1" dirty="0">
                <a:latin typeface="Times New Roman"/>
                <a:cs typeface="Times New Roman"/>
              </a:rPr>
              <a:t>Count</a:t>
            </a:r>
            <a:r>
              <a:rPr sz="4500" dirty="0">
                <a:latin typeface="Times New Roman"/>
                <a:cs typeface="Times New Roman"/>
              </a:rPr>
              <a:t>(its</a:t>
            </a:r>
            <a:r>
              <a:rPr sz="4500" spc="-85" dirty="0">
                <a:latin typeface="Times New Roman"/>
                <a:cs typeface="Times New Roman"/>
              </a:rPr>
              <a:t> </a:t>
            </a:r>
            <a:r>
              <a:rPr sz="4500" dirty="0">
                <a:latin typeface="Times New Roman"/>
                <a:cs typeface="Times New Roman"/>
              </a:rPr>
              <a:t>water</a:t>
            </a:r>
            <a:r>
              <a:rPr sz="4500" spc="-85" dirty="0">
                <a:latin typeface="Times New Roman"/>
                <a:cs typeface="Times New Roman"/>
              </a:rPr>
              <a:t> </a:t>
            </a:r>
            <a:r>
              <a:rPr sz="4500" dirty="0">
                <a:latin typeface="Times New Roman"/>
                <a:cs typeface="Times New Roman"/>
              </a:rPr>
              <a:t>is</a:t>
            </a:r>
            <a:r>
              <a:rPr sz="4500" spc="-85" dirty="0">
                <a:latin typeface="Times New Roman"/>
                <a:cs typeface="Times New Roman"/>
              </a:rPr>
              <a:t> </a:t>
            </a:r>
            <a:r>
              <a:rPr sz="4500" dirty="0">
                <a:latin typeface="Times New Roman"/>
                <a:cs typeface="Times New Roman"/>
              </a:rPr>
              <a:t>so</a:t>
            </a:r>
            <a:r>
              <a:rPr sz="4500" spc="-85" dirty="0">
                <a:latin typeface="Times New Roman"/>
                <a:cs typeface="Times New Roman"/>
              </a:rPr>
              <a:t> </a:t>
            </a:r>
            <a:r>
              <a:rPr sz="4500" dirty="0">
                <a:latin typeface="Times New Roman"/>
                <a:cs typeface="Times New Roman"/>
              </a:rPr>
              <a:t>transparent</a:t>
            </a:r>
            <a:r>
              <a:rPr sz="4500" spc="-85" dirty="0">
                <a:latin typeface="Times New Roman"/>
                <a:cs typeface="Times New Roman"/>
              </a:rPr>
              <a:t> </a:t>
            </a:r>
            <a:r>
              <a:rPr sz="4500" spc="-10" dirty="0">
                <a:latin typeface="Times New Roman"/>
                <a:cs typeface="Times New Roman"/>
              </a:rPr>
              <a:t>that)</a:t>
            </a:r>
            <a:endParaRPr sz="4500" dirty="0">
              <a:latin typeface="Times New Roman"/>
              <a:cs typeface="Times New Roman"/>
            </a:endParaRPr>
          </a:p>
          <a:p>
            <a:pPr marL="561340" indent="-548640">
              <a:lnSpc>
                <a:spcPct val="100000"/>
              </a:lnSpc>
              <a:spcBef>
                <a:spcPts val="5095"/>
              </a:spcBef>
              <a:buClr>
                <a:srgbClr val="CC0000"/>
              </a:buClr>
              <a:buFont typeface="Times New Roman"/>
              <a:buChar char="•"/>
              <a:tabLst>
                <a:tab pos="561340" algn="l"/>
                <a:tab pos="1511935" algn="l"/>
              </a:tabLst>
            </a:pPr>
            <a:r>
              <a:rPr sz="3800" spc="-25" dirty="0">
                <a:latin typeface="Carlito"/>
                <a:cs typeface="Carlito"/>
              </a:rPr>
              <a:t>No!</a:t>
            </a:r>
            <a:r>
              <a:rPr sz="3800" dirty="0">
                <a:latin typeface="Carlito"/>
                <a:cs typeface="Carlito"/>
              </a:rPr>
              <a:t>	Too</a:t>
            </a:r>
            <a:r>
              <a:rPr sz="3800" spc="30" dirty="0">
                <a:latin typeface="Carlito"/>
                <a:cs typeface="Carlito"/>
              </a:rPr>
              <a:t> </a:t>
            </a:r>
            <a:r>
              <a:rPr sz="3800" dirty="0">
                <a:latin typeface="Carlito"/>
                <a:cs typeface="Carlito"/>
              </a:rPr>
              <a:t>many</a:t>
            </a:r>
            <a:r>
              <a:rPr sz="3800" spc="45" dirty="0">
                <a:latin typeface="Carlito"/>
                <a:cs typeface="Carlito"/>
              </a:rPr>
              <a:t> </a:t>
            </a:r>
            <a:r>
              <a:rPr sz="3800" dirty="0">
                <a:latin typeface="Carlito"/>
                <a:cs typeface="Carlito"/>
              </a:rPr>
              <a:t>possible</a:t>
            </a:r>
            <a:r>
              <a:rPr sz="3800" spc="50" dirty="0">
                <a:latin typeface="Carlito"/>
                <a:cs typeface="Carlito"/>
              </a:rPr>
              <a:t> </a:t>
            </a:r>
            <a:r>
              <a:rPr sz="3800" spc="-10" dirty="0">
                <a:latin typeface="Carlito"/>
                <a:cs typeface="Carlito"/>
              </a:rPr>
              <a:t>sentences!</a:t>
            </a:r>
            <a:endParaRPr sz="3800" dirty="0">
              <a:latin typeface="Carlito"/>
              <a:cs typeface="Carlito"/>
            </a:endParaRPr>
          </a:p>
          <a:p>
            <a:pPr marL="561340" indent="-548640">
              <a:lnSpc>
                <a:spcPct val="100000"/>
              </a:lnSpc>
              <a:spcBef>
                <a:spcPts val="1005"/>
              </a:spcBef>
              <a:buClr>
                <a:srgbClr val="CC0000"/>
              </a:buClr>
              <a:buFont typeface="Times New Roman"/>
              <a:buChar char="•"/>
              <a:tabLst>
                <a:tab pos="561340" algn="l"/>
              </a:tabLst>
            </a:pPr>
            <a:r>
              <a:rPr sz="3800" dirty="0">
                <a:latin typeface="Carlito"/>
                <a:cs typeface="Carlito"/>
              </a:rPr>
              <a:t>We’ll</a:t>
            </a:r>
            <a:r>
              <a:rPr sz="3800" spc="20" dirty="0">
                <a:latin typeface="Carlito"/>
                <a:cs typeface="Carlito"/>
              </a:rPr>
              <a:t> </a:t>
            </a:r>
            <a:r>
              <a:rPr sz="3800" dirty="0">
                <a:latin typeface="Carlito"/>
                <a:cs typeface="Carlito"/>
              </a:rPr>
              <a:t>never</a:t>
            </a:r>
            <a:r>
              <a:rPr sz="3800" spc="30" dirty="0">
                <a:latin typeface="Carlito"/>
                <a:cs typeface="Carlito"/>
              </a:rPr>
              <a:t> </a:t>
            </a:r>
            <a:r>
              <a:rPr sz="3800" dirty="0">
                <a:latin typeface="Carlito"/>
                <a:cs typeface="Carlito"/>
              </a:rPr>
              <a:t>see</a:t>
            </a:r>
            <a:r>
              <a:rPr sz="3800" spc="35" dirty="0">
                <a:latin typeface="Carlito"/>
                <a:cs typeface="Carlito"/>
              </a:rPr>
              <a:t> </a:t>
            </a:r>
            <a:r>
              <a:rPr sz="3800" dirty="0">
                <a:latin typeface="Carlito"/>
                <a:cs typeface="Carlito"/>
              </a:rPr>
              <a:t>enough</a:t>
            </a:r>
            <a:r>
              <a:rPr sz="3800" spc="30" dirty="0">
                <a:latin typeface="Carlito"/>
                <a:cs typeface="Carlito"/>
              </a:rPr>
              <a:t> </a:t>
            </a:r>
            <a:r>
              <a:rPr sz="3800" dirty="0">
                <a:latin typeface="Carlito"/>
                <a:cs typeface="Carlito"/>
              </a:rPr>
              <a:t>data</a:t>
            </a:r>
            <a:r>
              <a:rPr sz="3800" spc="25" dirty="0">
                <a:latin typeface="Carlito"/>
                <a:cs typeface="Carlito"/>
              </a:rPr>
              <a:t> </a:t>
            </a:r>
            <a:r>
              <a:rPr sz="3800" dirty="0">
                <a:latin typeface="Carlito"/>
                <a:cs typeface="Carlito"/>
              </a:rPr>
              <a:t>for</a:t>
            </a:r>
            <a:r>
              <a:rPr sz="3800" spc="30" dirty="0">
                <a:latin typeface="Carlito"/>
                <a:cs typeface="Carlito"/>
              </a:rPr>
              <a:t> </a:t>
            </a:r>
            <a:r>
              <a:rPr sz="3800" dirty="0">
                <a:latin typeface="Carlito"/>
                <a:cs typeface="Carlito"/>
              </a:rPr>
              <a:t>estimating</a:t>
            </a:r>
            <a:r>
              <a:rPr sz="3800" spc="20" dirty="0">
                <a:latin typeface="Carlito"/>
                <a:cs typeface="Carlito"/>
              </a:rPr>
              <a:t> </a:t>
            </a:r>
            <a:r>
              <a:rPr sz="3800" spc="-10" dirty="0">
                <a:latin typeface="Carlito"/>
                <a:cs typeface="Carlito"/>
              </a:rPr>
              <a:t>these</a:t>
            </a:r>
            <a:endParaRPr sz="3800" dirty="0">
              <a:latin typeface="Carlito"/>
              <a:cs typeface="Carlito"/>
            </a:endParaRPr>
          </a:p>
        </p:txBody>
      </p:sp>
      <p:sp>
        <p:nvSpPr>
          <p:cNvPr id="8" name="object 8"/>
          <p:cNvSpPr/>
          <p:nvPr/>
        </p:nvSpPr>
        <p:spPr>
          <a:xfrm>
            <a:off x="1600200" y="5105400"/>
            <a:ext cx="9448165" cy="0"/>
          </a:xfrm>
          <a:custGeom>
            <a:avLst/>
            <a:gdLst/>
            <a:ahLst/>
            <a:cxnLst/>
            <a:rect l="l" t="t" r="r" b="b"/>
            <a:pathLst>
              <a:path w="9448165">
                <a:moveTo>
                  <a:pt x="0" y="0"/>
                </a:moveTo>
                <a:lnTo>
                  <a:pt x="9447822" y="0"/>
                </a:lnTo>
              </a:path>
            </a:pathLst>
          </a:custGeom>
          <a:ln w="23814">
            <a:solidFill>
              <a:srgbClr val="000000"/>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p:nvPr/>
        </p:nvSpPr>
        <p:spPr>
          <a:xfrm>
            <a:off x="2287282" y="897617"/>
            <a:ext cx="5492115" cy="807720"/>
          </a:xfrm>
          <a:prstGeom prst="rect">
            <a:avLst/>
          </a:prstGeom>
        </p:spPr>
        <p:txBody>
          <a:bodyPr vert="horz" wrap="square" lIns="0" tIns="16510" rIns="0" bIns="0" rtlCol="0">
            <a:spAutoFit/>
          </a:bodyPr>
          <a:lstStyle/>
          <a:p>
            <a:pPr marL="12700">
              <a:lnSpc>
                <a:spcPct val="100000"/>
              </a:lnSpc>
              <a:spcBef>
                <a:spcPts val="130"/>
              </a:spcBef>
            </a:pPr>
            <a:r>
              <a:rPr sz="5100" b="1" dirty="0">
                <a:latin typeface="Carlito"/>
                <a:cs typeface="Carlito"/>
              </a:rPr>
              <a:t>Markov</a:t>
            </a:r>
            <a:r>
              <a:rPr sz="5100" b="1" spc="-35" dirty="0">
                <a:latin typeface="Carlito"/>
                <a:cs typeface="Carlito"/>
              </a:rPr>
              <a:t> </a:t>
            </a:r>
            <a:r>
              <a:rPr sz="5100" b="1" spc="-10" dirty="0">
                <a:latin typeface="Carlito"/>
                <a:cs typeface="Carlito"/>
              </a:rPr>
              <a:t>Assumption</a:t>
            </a:r>
            <a:endParaRPr sz="5100" dirty="0">
              <a:latin typeface="Carlito"/>
              <a:cs typeface="Carlito"/>
            </a:endParaRPr>
          </a:p>
        </p:txBody>
      </p:sp>
      <p:pic>
        <p:nvPicPr>
          <p:cNvPr id="7170" name="Picture 2" descr="Andrey Markov, Russian mathematician Stock Illustration | Adobe Stock">
            <a:extLst>
              <a:ext uri="{FF2B5EF4-FFF2-40B4-BE49-F238E27FC236}">
                <a16:creationId xmlns:a16="http://schemas.microsoft.com/office/drawing/2014/main" id="{6BFC32AA-AEF5-BC13-4F6F-7199B07CF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740" y="16144"/>
            <a:ext cx="5589796" cy="8197312"/>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7"/>
          <p:cNvSpPr txBox="1">
            <a:spLocks noGrp="1"/>
          </p:cNvSpPr>
          <p:nvPr>
            <p:ph type="title"/>
          </p:nvPr>
        </p:nvSpPr>
        <p:spPr>
          <a:xfrm>
            <a:off x="1010385" y="2845696"/>
            <a:ext cx="11209020" cy="834203"/>
          </a:xfrm>
          <a:prstGeom prst="rect">
            <a:avLst/>
          </a:prstGeom>
        </p:spPr>
        <p:txBody>
          <a:bodyPr vert="horz" wrap="square" lIns="0" tIns="13335" rIns="0" bIns="0" rtlCol="0">
            <a:spAutoFit/>
          </a:bodyPr>
          <a:lstStyle/>
          <a:p>
            <a:pPr marL="25400">
              <a:lnSpc>
                <a:spcPct val="100000"/>
              </a:lnSpc>
              <a:spcBef>
                <a:spcPts val="105"/>
              </a:spcBef>
              <a:tabLst>
                <a:tab pos="7476490" algn="l"/>
              </a:tabLst>
            </a:pPr>
            <a:r>
              <a:rPr sz="4000" b="0" i="1" spc="235" dirty="0">
                <a:latin typeface="Times New Roman"/>
                <a:cs typeface="Times New Roman"/>
              </a:rPr>
              <a:t>P</a:t>
            </a:r>
            <a:r>
              <a:rPr sz="4000" b="0" spc="215" dirty="0">
                <a:latin typeface="Times New Roman"/>
                <a:cs typeface="Times New Roman"/>
              </a:rPr>
              <a:t>(</a:t>
            </a:r>
            <a:r>
              <a:rPr sz="4000" b="0" i="1" spc="-285" dirty="0">
                <a:latin typeface="Times New Roman"/>
                <a:cs typeface="Times New Roman"/>
              </a:rPr>
              <a:t>w</a:t>
            </a:r>
            <a:r>
              <a:rPr sz="3600" b="0" spc="-44" baseline="-23692" dirty="0">
                <a:latin typeface="Times New Roman"/>
                <a:cs typeface="Times New Roman"/>
              </a:rPr>
              <a:t>1</a:t>
            </a:r>
            <a:r>
              <a:rPr sz="4000" b="0" i="1" spc="210" dirty="0">
                <a:latin typeface="Times New Roman"/>
                <a:cs typeface="Times New Roman"/>
              </a:rPr>
              <a:t>w</a:t>
            </a:r>
            <a:r>
              <a:rPr sz="3600" b="0" spc="-44" baseline="-23692" dirty="0">
                <a:latin typeface="Times New Roman"/>
                <a:cs typeface="Times New Roman"/>
              </a:rPr>
              <a:t>2</a:t>
            </a:r>
            <a:r>
              <a:rPr sz="3600" b="0" spc="-547" baseline="-23692" dirty="0">
                <a:latin typeface="Times New Roman"/>
                <a:cs typeface="Times New Roman"/>
              </a:rPr>
              <a:t> </a:t>
            </a:r>
            <a:r>
              <a:rPr sz="4000" b="0" spc="204" dirty="0">
                <a:latin typeface="Arial"/>
                <a:cs typeface="Arial"/>
              </a:rPr>
              <a:t>…</a:t>
            </a:r>
            <a:r>
              <a:rPr sz="4000" b="0" i="1" spc="204" dirty="0">
                <a:latin typeface="Times New Roman"/>
                <a:cs typeface="Times New Roman"/>
              </a:rPr>
              <a:t>w</a:t>
            </a:r>
            <a:r>
              <a:rPr sz="3600" b="0" i="1" spc="307" baseline="-23692" dirty="0">
                <a:latin typeface="Times New Roman"/>
                <a:cs typeface="Times New Roman"/>
              </a:rPr>
              <a:t>n</a:t>
            </a:r>
            <a:r>
              <a:rPr sz="3600" b="0" i="1" spc="-270" baseline="-23692" dirty="0">
                <a:latin typeface="Times New Roman"/>
                <a:cs typeface="Times New Roman"/>
              </a:rPr>
              <a:t> </a:t>
            </a:r>
            <a:r>
              <a:rPr sz="4000" b="0" dirty="0">
                <a:latin typeface="Times New Roman"/>
                <a:cs typeface="Times New Roman"/>
              </a:rPr>
              <a:t>)</a:t>
            </a:r>
            <a:r>
              <a:rPr sz="4000" b="0" spc="-240" dirty="0">
                <a:latin typeface="Times New Roman"/>
                <a:cs typeface="Times New Roman"/>
              </a:rPr>
              <a:t> </a:t>
            </a:r>
            <a:r>
              <a:rPr sz="4000" b="0" dirty="0">
                <a:latin typeface="Symbol"/>
                <a:cs typeface="Symbol"/>
              </a:rPr>
              <a:t></a:t>
            </a:r>
            <a:r>
              <a:rPr sz="4000" b="0" spc="-285" dirty="0">
                <a:latin typeface="Times New Roman"/>
                <a:cs typeface="Times New Roman"/>
              </a:rPr>
              <a:t> </a:t>
            </a:r>
            <a:r>
              <a:rPr sz="8000" b="0" spc="-120" baseline="-3787" dirty="0">
                <a:latin typeface="Symbol"/>
                <a:cs typeface="Symbol"/>
              </a:rPr>
              <a:t></a:t>
            </a:r>
            <a:r>
              <a:rPr sz="8000" b="0" spc="-2437" baseline="-3787" dirty="0">
                <a:latin typeface="Times New Roman"/>
                <a:cs typeface="Times New Roman"/>
              </a:rPr>
              <a:t> </a:t>
            </a:r>
            <a:r>
              <a:rPr sz="4000" b="0" i="1" spc="140" dirty="0">
                <a:latin typeface="Times New Roman"/>
                <a:cs typeface="Times New Roman"/>
              </a:rPr>
              <a:t>P</a:t>
            </a:r>
            <a:r>
              <a:rPr sz="4000" b="0" spc="140" dirty="0">
                <a:latin typeface="Times New Roman"/>
                <a:cs typeface="Times New Roman"/>
              </a:rPr>
              <a:t>(</a:t>
            </a:r>
            <a:r>
              <a:rPr sz="4000" b="0" i="1" spc="140" dirty="0" err="1">
                <a:latin typeface="Times New Roman"/>
                <a:cs typeface="Times New Roman"/>
              </a:rPr>
              <a:t>w</a:t>
            </a:r>
            <a:r>
              <a:rPr sz="3600" b="0" i="1" spc="209" baseline="-23692" dirty="0" err="1">
                <a:latin typeface="Times New Roman"/>
                <a:cs typeface="Times New Roman"/>
              </a:rPr>
              <a:t>i</a:t>
            </a:r>
            <a:r>
              <a:rPr sz="4000" b="0" spc="-20" dirty="0">
                <a:latin typeface="Times New Roman"/>
                <a:cs typeface="Times New Roman"/>
              </a:rPr>
              <a:t>|</a:t>
            </a:r>
            <a:r>
              <a:rPr sz="4000" b="0" spc="-445" dirty="0">
                <a:latin typeface="Times New Roman"/>
                <a:cs typeface="Times New Roman"/>
              </a:rPr>
              <a:t> </a:t>
            </a:r>
            <a:r>
              <a:rPr sz="4000" b="0" i="1" spc="150" dirty="0">
                <a:latin typeface="Times New Roman"/>
                <a:cs typeface="Times New Roman"/>
              </a:rPr>
              <a:t>w</a:t>
            </a:r>
            <a:r>
              <a:rPr sz="3600" b="0" i="1" spc="225" baseline="-23692" dirty="0">
                <a:latin typeface="Times New Roman"/>
                <a:cs typeface="Times New Roman"/>
              </a:rPr>
              <a:t>i</a:t>
            </a:r>
            <a:r>
              <a:rPr sz="3600" b="0" spc="225" baseline="-23692" dirty="0">
                <a:latin typeface="Symbol"/>
                <a:cs typeface="Symbol"/>
              </a:rPr>
              <a:t></a:t>
            </a:r>
            <a:r>
              <a:rPr sz="3600" b="0" spc="-794" baseline="-23692" dirty="0">
                <a:latin typeface="Times New Roman"/>
                <a:cs typeface="Times New Roman"/>
              </a:rPr>
              <a:t> </a:t>
            </a:r>
            <a:r>
              <a:rPr sz="3600" b="0" i="1" baseline="-23692" dirty="0">
                <a:latin typeface="Times New Roman"/>
                <a:cs typeface="Times New Roman"/>
              </a:rPr>
              <a:t>k</a:t>
            </a:r>
            <a:r>
              <a:rPr sz="3600" b="0" i="1" spc="-262" baseline="-23692" dirty="0">
                <a:latin typeface="Times New Roman"/>
                <a:cs typeface="Times New Roman"/>
              </a:rPr>
              <a:t> </a:t>
            </a:r>
            <a:r>
              <a:rPr sz="4000" b="0" spc="145" dirty="0">
                <a:latin typeface="Arial"/>
                <a:cs typeface="Arial"/>
              </a:rPr>
              <a:t>…</a:t>
            </a:r>
            <a:r>
              <a:rPr sz="4000" b="0" i="1" spc="145" dirty="0">
                <a:latin typeface="Times New Roman"/>
                <a:cs typeface="Times New Roman"/>
              </a:rPr>
              <a:t>w</a:t>
            </a:r>
            <a:r>
              <a:rPr sz="3600" b="0" i="1" spc="217" baseline="-23692" dirty="0">
                <a:latin typeface="Times New Roman"/>
                <a:cs typeface="Times New Roman"/>
              </a:rPr>
              <a:t>i</a:t>
            </a:r>
            <a:r>
              <a:rPr sz="3600" b="0" spc="217" baseline="-23692" dirty="0">
                <a:latin typeface="Symbol"/>
                <a:cs typeface="Symbol"/>
              </a:rPr>
              <a:t></a:t>
            </a:r>
            <a:r>
              <a:rPr sz="3600" b="0" spc="217" baseline="-23692" dirty="0">
                <a:latin typeface="Times New Roman"/>
                <a:cs typeface="Times New Roman"/>
              </a:rPr>
              <a:t>1</a:t>
            </a:r>
            <a:r>
              <a:rPr sz="4000" b="0" spc="145" dirty="0">
                <a:latin typeface="Times New Roman"/>
                <a:cs typeface="Times New Roman"/>
              </a:rPr>
              <a:t>)</a:t>
            </a:r>
            <a:endParaRPr sz="4000" dirty="0">
              <a:latin typeface="Times New Roman"/>
              <a:cs typeface="Times New Roman"/>
            </a:endParaRPr>
          </a:p>
        </p:txBody>
      </p:sp>
      <p:sp>
        <p:nvSpPr>
          <p:cNvPr id="8" name="object 8"/>
          <p:cNvSpPr txBox="1"/>
          <p:nvPr/>
        </p:nvSpPr>
        <p:spPr>
          <a:xfrm>
            <a:off x="762000" y="3962400"/>
            <a:ext cx="7925817" cy="2335511"/>
          </a:xfrm>
          <a:prstGeom prst="rect">
            <a:avLst/>
          </a:prstGeom>
        </p:spPr>
        <p:txBody>
          <a:bodyPr vert="horz" wrap="square" lIns="0" tIns="124460" rIns="0" bIns="0" rtlCol="0">
            <a:spAutoFit/>
          </a:bodyPr>
          <a:lstStyle/>
          <a:p>
            <a:pPr marR="1637030" algn="ctr">
              <a:lnSpc>
                <a:spcPct val="100000"/>
              </a:lnSpc>
              <a:spcBef>
                <a:spcPts val="980"/>
              </a:spcBef>
            </a:pPr>
            <a:r>
              <a:rPr sz="1400" i="1" spc="-50" dirty="0">
                <a:latin typeface="Times New Roman"/>
                <a:cs typeface="Times New Roman"/>
              </a:rPr>
              <a:t>i</a:t>
            </a:r>
            <a:endParaRPr sz="1400" dirty="0">
              <a:latin typeface="Times New Roman"/>
              <a:cs typeface="Times New Roman"/>
            </a:endParaRPr>
          </a:p>
          <a:p>
            <a:pPr>
              <a:lnSpc>
                <a:spcPct val="90000"/>
              </a:lnSpc>
            </a:pPr>
            <a:r>
              <a:rPr lang="en-US" altLang="en-US" sz="2400" dirty="0">
                <a:sym typeface="Symbol" pitchFamily="2" charset="2"/>
              </a:rPr>
              <a:t>The </a:t>
            </a:r>
            <a:r>
              <a:rPr lang="en-US" altLang="en-US" sz="2400" b="1" i="1" dirty="0">
                <a:sym typeface="Symbol" pitchFamily="2" charset="2"/>
              </a:rPr>
              <a:t>Markov assumption</a:t>
            </a:r>
            <a:r>
              <a:rPr lang="en-US" altLang="en-US" sz="2400" dirty="0">
                <a:sym typeface="Symbol" pitchFamily="2" charset="2"/>
              </a:rPr>
              <a:t> is the presumption that the future behavior of a dynamical system only depends on its recent history.  In particular, in a </a:t>
            </a:r>
            <a:r>
              <a:rPr lang="en-US" altLang="en-US" sz="2400" b="1" i="1" dirty="0">
                <a:sym typeface="Symbol" pitchFamily="2" charset="2"/>
              </a:rPr>
              <a:t>kth-order Markov model</a:t>
            </a:r>
            <a:r>
              <a:rPr lang="en-US" altLang="en-US" sz="2400" dirty="0">
                <a:sym typeface="Symbol" pitchFamily="2" charset="2"/>
              </a:rPr>
              <a:t>, the next state only depends on the </a:t>
            </a:r>
            <a:r>
              <a:rPr lang="en-US" altLang="en-US" sz="2400" i="1" dirty="0">
                <a:sym typeface="Symbol" pitchFamily="2" charset="2"/>
              </a:rPr>
              <a:t>k</a:t>
            </a:r>
            <a:r>
              <a:rPr lang="en-US" altLang="en-US" sz="2400" dirty="0">
                <a:sym typeface="Symbol" pitchFamily="2" charset="2"/>
              </a:rPr>
              <a:t> most recent states, therefore an N-gram model is a (</a:t>
            </a:r>
            <a:r>
              <a:rPr lang="en-US" altLang="en-US" sz="2400" dirty="0"/>
              <a:t>N</a:t>
            </a:r>
            <a:r>
              <a:rPr lang="en-US" altLang="en-US" sz="2400" dirty="0">
                <a:sym typeface="Symbol" pitchFamily="2" charset="2"/>
              </a:rPr>
              <a:t>1)-order Markov model.</a:t>
            </a:r>
          </a:p>
        </p:txBody>
      </p:sp>
      <p:sp>
        <p:nvSpPr>
          <p:cNvPr id="10" name="object 10">
            <a:extLst>
              <a:ext uri="{FF2B5EF4-FFF2-40B4-BE49-F238E27FC236}">
                <a16:creationId xmlns:a16="http://schemas.microsoft.com/office/drawing/2014/main" id="{16476791-8E88-B535-71AB-D0ED8B0AFABA}"/>
              </a:ext>
            </a:extLst>
          </p:cNvPr>
          <p:cNvSpPr txBox="1"/>
          <p:nvPr/>
        </p:nvSpPr>
        <p:spPr>
          <a:xfrm>
            <a:off x="6629102" y="1705337"/>
            <a:ext cx="2558115" cy="420694"/>
          </a:xfrm>
          <a:prstGeom prst="rect">
            <a:avLst/>
          </a:prstGeom>
        </p:spPr>
        <p:txBody>
          <a:bodyPr vert="horz" wrap="square" lIns="0" tIns="14604" rIns="0" bIns="0" rtlCol="0">
            <a:spAutoFit/>
          </a:bodyPr>
          <a:lstStyle/>
          <a:p>
            <a:pPr marL="12700">
              <a:lnSpc>
                <a:spcPct val="100000"/>
              </a:lnSpc>
              <a:spcBef>
                <a:spcPts val="114"/>
              </a:spcBef>
            </a:pPr>
            <a:r>
              <a:rPr sz="2550" dirty="0">
                <a:latin typeface="Carlito"/>
                <a:cs typeface="Carlito"/>
              </a:rPr>
              <a:t>Andrei</a:t>
            </a:r>
            <a:r>
              <a:rPr sz="2550" spc="-65" dirty="0">
                <a:latin typeface="Carlito"/>
                <a:cs typeface="Carlito"/>
              </a:rPr>
              <a:t> </a:t>
            </a:r>
            <a:r>
              <a:rPr sz="2550" spc="-10" dirty="0">
                <a:latin typeface="Carlito"/>
                <a:cs typeface="Carlito"/>
              </a:rPr>
              <a:t>Markov</a:t>
            </a:r>
            <a:endParaRPr sz="2550" dirty="0">
              <a:latin typeface="Carlito"/>
              <a:cs typeface="Carl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sp>
        <p:nvSpPr>
          <p:cNvPr id="6" name="object 6"/>
          <p:cNvSpPr txBox="1">
            <a:spLocks noGrp="1"/>
          </p:cNvSpPr>
          <p:nvPr>
            <p:ph type="title"/>
          </p:nvPr>
        </p:nvSpPr>
        <p:spPr>
          <a:xfrm>
            <a:off x="4701032" y="843553"/>
            <a:ext cx="8186420" cy="693780"/>
          </a:xfrm>
          <a:prstGeom prst="rect">
            <a:avLst/>
          </a:prstGeom>
        </p:spPr>
        <p:txBody>
          <a:bodyPr vert="horz" wrap="square" lIns="0" tIns="16510" rIns="0" bIns="0" rtlCol="0">
            <a:spAutoFit/>
          </a:bodyPr>
          <a:lstStyle/>
          <a:p>
            <a:pPr marL="12700">
              <a:lnSpc>
                <a:spcPct val="100000"/>
              </a:lnSpc>
              <a:spcBef>
                <a:spcPts val="130"/>
              </a:spcBef>
            </a:pPr>
            <a:r>
              <a:rPr sz="4400" dirty="0">
                <a:latin typeface="Carlito"/>
                <a:cs typeface="Carlito"/>
              </a:rPr>
              <a:t>Unigram</a:t>
            </a:r>
            <a:r>
              <a:rPr sz="4400" spc="-50" dirty="0">
                <a:latin typeface="Carlito"/>
                <a:cs typeface="Carlito"/>
              </a:rPr>
              <a:t> </a:t>
            </a:r>
            <a:r>
              <a:rPr sz="4400" spc="-10" dirty="0">
                <a:latin typeface="Carlito"/>
                <a:cs typeface="Carlito"/>
              </a:rPr>
              <a:t>model</a:t>
            </a:r>
          </a:p>
        </p:txBody>
      </p:sp>
      <p:sp>
        <p:nvSpPr>
          <p:cNvPr id="7" name="object 7"/>
          <p:cNvSpPr txBox="1"/>
          <p:nvPr/>
        </p:nvSpPr>
        <p:spPr>
          <a:xfrm>
            <a:off x="827722" y="4938412"/>
            <a:ext cx="11255375" cy="1133644"/>
          </a:xfrm>
          <a:prstGeom prst="rect">
            <a:avLst/>
          </a:prstGeom>
        </p:spPr>
        <p:txBody>
          <a:bodyPr vert="horz" wrap="square" lIns="0" tIns="12700" rIns="0" bIns="0" rtlCol="0">
            <a:spAutoFit/>
          </a:bodyPr>
          <a:lstStyle/>
          <a:p>
            <a:pPr marL="12700">
              <a:lnSpc>
                <a:spcPct val="100000"/>
              </a:lnSpc>
              <a:spcBef>
                <a:spcPts val="100"/>
              </a:spcBef>
            </a:pPr>
            <a:r>
              <a:rPr sz="2400" dirty="0">
                <a:latin typeface="Courier New"/>
                <a:cs typeface="Courier New"/>
              </a:rPr>
              <a:t>a,</a:t>
            </a:r>
            <a:r>
              <a:rPr sz="2400" spc="-120" dirty="0">
                <a:latin typeface="Courier New"/>
                <a:cs typeface="Courier New"/>
              </a:rPr>
              <a:t> </a:t>
            </a:r>
            <a:r>
              <a:rPr sz="2400" dirty="0">
                <a:latin typeface="Courier New"/>
                <a:cs typeface="Courier New"/>
              </a:rPr>
              <a:t>the,</a:t>
            </a:r>
            <a:r>
              <a:rPr sz="2400" spc="-120" dirty="0">
                <a:latin typeface="Courier New"/>
                <a:cs typeface="Courier New"/>
              </a:rPr>
              <a:t> </a:t>
            </a:r>
            <a:r>
              <a:rPr sz="2400" dirty="0">
                <a:latin typeface="Courier New"/>
                <a:cs typeface="Courier New"/>
              </a:rPr>
              <a:t>inflation,</a:t>
            </a:r>
            <a:r>
              <a:rPr sz="2400" spc="-120" dirty="0">
                <a:latin typeface="Courier New"/>
                <a:cs typeface="Courier New"/>
              </a:rPr>
              <a:t> </a:t>
            </a:r>
            <a:r>
              <a:rPr sz="2400" dirty="0">
                <a:latin typeface="Courier New"/>
                <a:cs typeface="Courier New"/>
              </a:rPr>
              <a:t>most,</a:t>
            </a:r>
            <a:r>
              <a:rPr sz="2400" spc="-114" dirty="0">
                <a:latin typeface="Courier New"/>
                <a:cs typeface="Courier New"/>
              </a:rPr>
              <a:t> </a:t>
            </a:r>
            <a:r>
              <a:rPr sz="2400" dirty="0">
                <a:latin typeface="Courier New"/>
                <a:cs typeface="Courier New"/>
              </a:rPr>
              <a:t>dollars,</a:t>
            </a:r>
            <a:r>
              <a:rPr sz="2400" spc="-120" dirty="0">
                <a:latin typeface="Courier New"/>
                <a:cs typeface="Courier New"/>
              </a:rPr>
              <a:t> </a:t>
            </a:r>
            <a:r>
              <a:rPr sz="2400" dirty="0">
                <a:latin typeface="Courier New"/>
                <a:cs typeface="Courier New"/>
              </a:rPr>
              <a:t>quarter,</a:t>
            </a:r>
            <a:r>
              <a:rPr sz="2400" spc="-120" dirty="0">
                <a:latin typeface="Courier New"/>
                <a:cs typeface="Courier New"/>
              </a:rPr>
              <a:t> </a:t>
            </a:r>
            <a:r>
              <a:rPr sz="2400" spc="-25" dirty="0">
                <a:latin typeface="Courier New"/>
                <a:cs typeface="Courier New"/>
              </a:rPr>
              <a:t>in,</a:t>
            </a:r>
            <a:r>
              <a:rPr lang="en-US" sz="2400" spc="-20" dirty="0">
                <a:latin typeface="Courier New"/>
                <a:cs typeface="Courier New"/>
              </a:rPr>
              <a:t> mass, </a:t>
            </a:r>
            <a:r>
              <a:rPr lang="en-US" sz="2400" dirty="0">
                <a:latin typeface="Courier New"/>
                <a:cs typeface="Courier New"/>
              </a:rPr>
              <a:t>thrift,</a:t>
            </a:r>
            <a:r>
              <a:rPr lang="en-US" sz="2400" spc="-100" dirty="0">
                <a:latin typeface="Courier New"/>
                <a:cs typeface="Courier New"/>
              </a:rPr>
              <a:t> </a:t>
            </a:r>
            <a:r>
              <a:rPr lang="en-US" sz="2400" dirty="0">
                <a:latin typeface="Courier New"/>
                <a:cs typeface="Courier New"/>
              </a:rPr>
              <a:t>did,</a:t>
            </a:r>
            <a:r>
              <a:rPr lang="en-US" sz="2400" spc="-100" dirty="0">
                <a:latin typeface="Courier New"/>
                <a:cs typeface="Courier New"/>
              </a:rPr>
              <a:t> </a:t>
            </a:r>
            <a:r>
              <a:rPr lang="en-US" sz="2400" dirty="0">
                <a:latin typeface="Courier New"/>
                <a:cs typeface="Courier New"/>
              </a:rPr>
              <a:t>eighty,</a:t>
            </a:r>
            <a:r>
              <a:rPr lang="en-US" sz="2400" spc="-100" dirty="0">
                <a:latin typeface="Courier New"/>
                <a:cs typeface="Courier New"/>
              </a:rPr>
              <a:t> </a:t>
            </a:r>
            <a:r>
              <a:rPr lang="en-US" sz="2400" dirty="0">
                <a:latin typeface="Courier New"/>
                <a:cs typeface="Courier New"/>
              </a:rPr>
              <a:t>said,</a:t>
            </a:r>
            <a:r>
              <a:rPr lang="en-US" sz="2400" spc="-100" dirty="0">
                <a:latin typeface="Courier New"/>
                <a:cs typeface="Courier New"/>
              </a:rPr>
              <a:t> </a:t>
            </a:r>
            <a:r>
              <a:rPr lang="en-US" sz="2400" dirty="0">
                <a:latin typeface="Courier New"/>
                <a:cs typeface="Courier New"/>
              </a:rPr>
              <a:t>hard,</a:t>
            </a:r>
            <a:r>
              <a:rPr lang="en-US" sz="2400" spc="-100" dirty="0">
                <a:latin typeface="Courier New"/>
                <a:cs typeface="Courier New"/>
              </a:rPr>
              <a:t> </a:t>
            </a:r>
            <a:r>
              <a:rPr lang="en-US" sz="2400" dirty="0">
                <a:latin typeface="Courier New"/>
                <a:cs typeface="Courier New"/>
              </a:rPr>
              <a:t>July,</a:t>
            </a:r>
            <a:r>
              <a:rPr lang="en-US" sz="2400" spc="-100" dirty="0">
                <a:latin typeface="Courier New"/>
                <a:cs typeface="Courier New"/>
              </a:rPr>
              <a:t> </a:t>
            </a:r>
            <a:r>
              <a:rPr lang="en-US" sz="2400" spc="-10" dirty="0">
                <a:latin typeface="Courier New"/>
                <a:cs typeface="Courier New"/>
              </a:rPr>
              <a:t>bullish </a:t>
            </a:r>
            <a:r>
              <a:rPr lang="en-US" sz="2400" dirty="0">
                <a:latin typeface="Courier New"/>
                <a:cs typeface="Courier New"/>
              </a:rPr>
              <a:t>that,</a:t>
            </a:r>
            <a:r>
              <a:rPr lang="en-US" sz="2400" spc="-105" dirty="0">
                <a:latin typeface="Courier New"/>
                <a:cs typeface="Courier New"/>
              </a:rPr>
              <a:t> </a:t>
            </a:r>
            <a:r>
              <a:rPr lang="en-US" sz="2400" dirty="0">
                <a:latin typeface="Courier New"/>
                <a:cs typeface="Courier New"/>
              </a:rPr>
              <a:t>or,</a:t>
            </a:r>
            <a:r>
              <a:rPr lang="en-US" sz="2400" spc="-105" dirty="0">
                <a:latin typeface="Courier New"/>
                <a:cs typeface="Courier New"/>
              </a:rPr>
              <a:t> </a:t>
            </a:r>
            <a:r>
              <a:rPr lang="en-US" sz="2400" dirty="0">
                <a:latin typeface="Courier New"/>
                <a:cs typeface="Courier New"/>
              </a:rPr>
              <a:t>limited,</a:t>
            </a:r>
            <a:r>
              <a:rPr lang="en-US" sz="2400" spc="-100" dirty="0">
                <a:latin typeface="Courier New"/>
                <a:cs typeface="Courier New"/>
              </a:rPr>
              <a:t> </a:t>
            </a:r>
            <a:r>
              <a:rPr lang="en-US" sz="2400" spc="-25" dirty="0">
                <a:latin typeface="Courier New"/>
                <a:cs typeface="Courier New"/>
              </a:rPr>
              <a:t>the</a:t>
            </a:r>
            <a:endParaRPr lang="en-US" sz="2400" dirty="0">
              <a:latin typeface="Courier New"/>
              <a:cs typeface="Courier New"/>
            </a:endParaRPr>
          </a:p>
          <a:p>
            <a:pPr marL="12700">
              <a:lnSpc>
                <a:spcPct val="100000"/>
              </a:lnSpc>
              <a:spcBef>
                <a:spcPts val="100"/>
              </a:spcBef>
            </a:pPr>
            <a:endParaRPr sz="2400" dirty="0">
              <a:latin typeface="Courier New"/>
              <a:cs typeface="Courier New"/>
            </a:endParaRPr>
          </a:p>
        </p:txBody>
      </p:sp>
      <p:sp>
        <p:nvSpPr>
          <p:cNvPr id="8" name="object 8"/>
          <p:cNvSpPr txBox="1"/>
          <p:nvPr/>
        </p:nvSpPr>
        <p:spPr>
          <a:xfrm>
            <a:off x="833034" y="4467770"/>
            <a:ext cx="12232005" cy="470642"/>
          </a:xfrm>
          <a:prstGeom prst="rect">
            <a:avLst/>
          </a:prstGeom>
        </p:spPr>
        <p:txBody>
          <a:bodyPr vert="horz" wrap="square" lIns="0" tIns="12700" rIns="0" bIns="0" rtlCol="0">
            <a:spAutoFit/>
          </a:bodyPr>
          <a:lstStyle/>
          <a:p>
            <a:pPr marL="12700">
              <a:lnSpc>
                <a:spcPts val="3835"/>
              </a:lnSpc>
              <a:spcBef>
                <a:spcPts val="100"/>
              </a:spcBef>
            </a:pPr>
            <a:r>
              <a:rPr sz="2400" dirty="0">
                <a:latin typeface="Courier New"/>
                <a:cs typeface="Courier New"/>
              </a:rPr>
              <a:t>fifth,</a:t>
            </a:r>
            <a:r>
              <a:rPr sz="2400" spc="-110" dirty="0">
                <a:latin typeface="Courier New"/>
                <a:cs typeface="Courier New"/>
              </a:rPr>
              <a:t> </a:t>
            </a:r>
            <a:r>
              <a:rPr sz="2400" dirty="0">
                <a:latin typeface="Courier New"/>
                <a:cs typeface="Courier New"/>
              </a:rPr>
              <a:t>an,</a:t>
            </a:r>
            <a:r>
              <a:rPr sz="2400" spc="-110" dirty="0">
                <a:latin typeface="Courier New"/>
                <a:cs typeface="Courier New"/>
              </a:rPr>
              <a:t> </a:t>
            </a:r>
            <a:r>
              <a:rPr sz="2400" dirty="0">
                <a:latin typeface="Courier New"/>
                <a:cs typeface="Courier New"/>
              </a:rPr>
              <a:t>of,</a:t>
            </a:r>
            <a:r>
              <a:rPr sz="2400" spc="-110" dirty="0">
                <a:latin typeface="Courier New"/>
                <a:cs typeface="Courier New"/>
              </a:rPr>
              <a:t> </a:t>
            </a:r>
            <a:r>
              <a:rPr sz="2400" dirty="0">
                <a:latin typeface="Courier New"/>
                <a:cs typeface="Courier New"/>
              </a:rPr>
              <a:t>futures,</a:t>
            </a:r>
            <a:r>
              <a:rPr sz="2400" spc="-110" dirty="0">
                <a:latin typeface="Courier New"/>
                <a:cs typeface="Courier New"/>
              </a:rPr>
              <a:t> </a:t>
            </a:r>
            <a:r>
              <a:rPr sz="2400" dirty="0">
                <a:latin typeface="Courier New"/>
                <a:cs typeface="Courier New"/>
              </a:rPr>
              <a:t>the,</a:t>
            </a:r>
            <a:r>
              <a:rPr sz="2400" spc="-110" dirty="0">
                <a:latin typeface="Courier New"/>
                <a:cs typeface="Courier New"/>
              </a:rPr>
              <a:t> </a:t>
            </a:r>
            <a:r>
              <a:rPr sz="2400" dirty="0">
                <a:latin typeface="Courier New"/>
                <a:cs typeface="Courier New"/>
              </a:rPr>
              <a:t>an,</a:t>
            </a:r>
            <a:r>
              <a:rPr sz="2400" spc="-110" dirty="0">
                <a:latin typeface="Courier New"/>
                <a:cs typeface="Courier New"/>
              </a:rPr>
              <a:t> </a:t>
            </a:r>
            <a:r>
              <a:rPr sz="2400" dirty="0">
                <a:latin typeface="Courier New"/>
                <a:cs typeface="Courier New"/>
              </a:rPr>
              <a:t>incorporated,</a:t>
            </a:r>
            <a:r>
              <a:rPr sz="2400" spc="-110" dirty="0">
                <a:latin typeface="Courier New"/>
                <a:cs typeface="Courier New"/>
              </a:rPr>
              <a:t> </a:t>
            </a:r>
            <a:r>
              <a:rPr sz="2400" spc="-25" dirty="0">
                <a:latin typeface="Courier New"/>
                <a:cs typeface="Courier New"/>
              </a:rPr>
              <a:t>a,</a:t>
            </a:r>
            <a:r>
              <a:rPr lang="en-US" sz="2400" dirty="0">
                <a:latin typeface="Courier New"/>
                <a:cs typeface="Courier New"/>
              </a:rPr>
              <a:t> </a:t>
            </a:r>
            <a:r>
              <a:rPr sz="2400" spc="-25" dirty="0">
                <a:latin typeface="Courier New"/>
                <a:cs typeface="Courier New"/>
              </a:rPr>
              <a:t>is,</a:t>
            </a:r>
            <a:endParaRPr sz="2400" dirty="0">
              <a:latin typeface="Courier New"/>
              <a:cs typeface="Courier New"/>
            </a:endParaRPr>
          </a:p>
        </p:txBody>
      </p:sp>
      <p:pic>
        <p:nvPicPr>
          <p:cNvPr id="8194" name="Picture 2" descr="Simple Stock Photos, Royalty Free Simple Images | Depositphotos">
            <a:extLst>
              <a:ext uri="{FF2B5EF4-FFF2-40B4-BE49-F238E27FC236}">
                <a16:creationId xmlns:a16="http://schemas.microsoft.com/office/drawing/2014/main" id="{507A10C2-1D18-21D7-8F40-16C5F1967B25}"/>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941750" y="-1185964"/>
            <a:ext cx="6282693" cy="4513068"/>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10"/>
          <p:cNvSpPr txBox="1"/>
          <p:nvPr/>
        </p:nvSpPr>
        <p:spPr>
          <a:xfrm>
            <a:off x="838200" y="1939338"/>
            <a:ext cx="10623550" cy="2353208"/>
          </a:xfrm>
          <a:prstGeom prst="rect">
            <a:avLst/>
          </a:prstGeom>
        </p:spPr>
        <p:txBody>
          <a:bodyPr vert="horz" wrap="square" lIns="0" tIns="270510" rIns="0" bIns="0" rtlCol="0">
            <a:spAutoFit/>
          </a:bodyPr>
          <a:lstStyle/>
          <a:p>
            <a:pPr marL="1515110" algn="ctr">
              <a:lnSpc>
                <a:spcPct val="100000"/>
              </a:lnSpc>
              <a:spcBef>
                <a:spcPts val="2130"/>
              </a:spcBef>
            </a:pPr>
            <a:r>
              <a:rPr sz="4800" i="1" spc="225" dirty="0">
                <a:latin typeface="Times New Roman"/>
                <a:cs typeface="Times New Roman"/>
              </a:rPr>
              <a:t>P</a:t>
            </a:r>
            <a:r>
              <a:rPr sz="4800" spc="204" dirty="0">
                <a:latin typeface="Times New Roman"/>
                <a:cs typeface="Times New Roman"/>
              </a:rPr>
              <a:t>(</a:t>
            </a:r>
            <a:r>
              <a:rPr sz="4800" i="1" spc="-275" dirty="0">
                <a:latin typeface="Times New Roman"/>
                <a:cs typeface="Times New Roman"/>
              </a:rPr>
              <a:t>w</a:t>
            </a:r>
            <a:r>
              <a:rPr sz="4400" spc="-44" baseline="-23569" dirty="0">
                <a:latin typeface="Times New Roman"/>
                <a:cs typeface="Times New Roman"/>
              </a:rPr>
              <a:t>1</a:t>
            </a:r>
            <a:r>
              <a:rPr sz="4800" i="1" spc="200" dirty="0">
                <a:latin typeface="Times New Roman"/>
                <a:cs typeface="Times New Roman"/>
              </a:rPr>
              <a:t>w</a:t>
            </a:r>
            <a:r>
              <a:rPr sz="4400" spc="-44" baseline="-23569" dirty="0">
                <a:latin typeface="Times New Roman"/>
                <a:cs typeface="Times New Roman"/>
              </a:rPr>
              <a:t>2</a:t>
            </a:r>
            <a:r>
              <a:rPr sz="4400" spc="-532" baseline="-23569" dirty="0">
                <a:latin typeface="Times New Roman"/>
                <a:cs typeface="Times New Roman"/>
              </a:rPr>
              <a:t> </a:t>
            </a:r>
            <a:r>
              <a:rPr sz="4800" spc="190" dirty="0">
                <a:latin typeface="Arial"/>
                <a:cs typeface="Arial"/>
              </a:rPr>
              <a:t>…</a:t>
            </a:r>
            <a:r>
              <a:rPr sz="4800" i="1" spc="190" dirty="0">
                <a:latin typeface="Times New Roman"/>
                <a:cs typeface="Times New Roman"/>
              </a:rPr>
              <a:t>w</a:t>
            </a:r>
            <a:r>
              <a:rPr sz="4400" i="1" spc="284" baseline="-23569" dirty="0">
                <a:latin typeface="Times New Roman"/>
                <a:cs typeface="Times New Roman"/>
              </a:rPr>
              <a:t>n</a:t>
            </a:r>
            <a:r>
              <a:rPr sz="4400" i="1" spc="-284" baseline="-23569" dirty="0">
                <a:latin typeface="Times New Roman"/>
                <a:cs typeface="Times New Roman"/>
              </a:rPr>
              <a:t> </a:t>
            </a:r>
            <a:r>
              <a:rPr sz="4800" dirty="0">
                <a:latin typeface="Times New Roman"/>
                <a:cs typeface="Times New Roman"/>
              </a:rPr>
              <a:t>)</a:t>
            </a:r>
            <a:r>
              <a:rPr sz="4800" spc="-240" dirty="0">
                <a:latin typeface="Times New Roman"/>
                <a:cs typeface="Times New Roman"/>
              </a:rPr>
              <a:t> </a:t>
            </a:r>
            <a:r>
              <a:rPr sz="4800" dirty="0">
                <a:latin typeface="Symbol"/>
                <a:cs typeface="Symbol"/>
              </a:rPr>
              <a:t></a:t>
            </a:r>
            <a:r>
              <a:rPr sz="4800" spc="-280" dirty="0">
                <a:latin typeface="Times New Roman"/>
                <a:cs typeface="Times New Roman"/>
              </a:rPr>
              <a:t> </a:t>
            </a:r>
            <a:r>
              <a:rPr sz="9600" spc="322" baseline="-3944" dirty="0">
                <a:latin typeface="Symbol"/>
                <a:cs typeface="Symbol"/>
              </a:rPr>
              <a:t></a:t>
            </a:r>
            <a:r>
              <a:rPr sz="4800" i="1" spc="215" dirty="0">
                <a:latin typeface="Times New Roman"/>
                <a:cs typeface="Times New Roman"/>
              </a:rPr>
              <a:t>P</a:t>
            </a:r>
            <a:r>
              <a:rPr sz="4800" spc="215" dirty="0">
                <a:latin typeface="Times New Roman"/>
                <a:cs typeface="Times New Roman"/>
              </a:rPr>
              <a:t>(</a:t>
            </a:r>
            <a:r>
              <a:rPr sz="4800" i="1" spc="215" dirty="0">
                <a:latin typeface="Times New Roman"/>
                <a:cs typeface="Times New Roman"/>
              </a:rPr>
              <a:t>w</a:t>
            </a:r>
            <a:r>
              <a:rPr sz="4400" i="1" spc="322" baseline="-23569" dirty="0">
                <a:latin typeface="Times New Roman"/>
                <a:cs typeface="Times New Roman"/>
              </a:rPr>
              <a:t>i</a:t>
            </a:r>
            <a:r>
              <a:rPr sz="4400" i="1" spc="-502" baseline="-23569" dirty="0">
                <a:latin typeface="Times New Roman"/>
                <a:cs typeface="Times New Roman"/>
              </a:rPr>
              <a:t> </a:t>
            </a:r>
            <a:r>
              <a:rPr sz="4800" spc="-50" dirty="0">
                <a:latin typeface="Times New Roman"/>
                <a:cs typeface="Times New Roman"/>
              </a:rPr>
              <a:t>)</a:t>
            </a:r>
            <a:endParaRPr sz="4800" dirty="0">
              <a:latin typeface="Times New Roman"/>
              <a:cs typeface="Times New Roman"/>
            </a:endParaRPr>
          </a:p>
          <a:p>
            <a:pPr marR="3021330" algn="r">
              <a:lnSpc>
                <a:spcPct val="100000"/>
              </a:lnSpc>
              <a:spcBef>
                <a:spcPts val="785"/>
              </a:spcBef>
            </a:pPr>
            <a:r>
              <a:rPr sz="2800" i="1" spc="-50" dirty="0">
                <a:latin typeface="Times New Roman"/>
                <a:cs typeface="Times New Roman"/>
              </a:rPr>
              <a:t>i</a:t>
            </a:r>
            <a:endParaRPr sz="2800" dirty="0">
              <a:latin typeface="Times New Roman"/>
              <a:cs typeface="Times New Roman"/>
            </a:endParaRPr>
          </a:p>
          <a:p>
            <a:pPr marL="25400">
              <a:lnSpc>
                <a:spcPct val="100000"/>
              </a:lnSpc>
              <a:spcBef>
                <a:spcPts val="1505"/>
              </a:spcBef>
            </a:pPr>
            <a:r>
              <a:rPr sz="2400" dirty="0">
                <a:latin typeface="Carlito"/>
                <a:cs typeface="Carlito"/>
              </a:rPr>
              <a:t>Some</a:t>
            </a:r>
            <a:r>
              <a:rPr sz="2400" spc="-70" dirty="0">
                <a:latin typeface="Carlito"/>
                <a:cs typeface="Carlito"/>
              </a:rPr>
              <a:t> </a:t>
            </a:r>
            <a:r>
              <a:rPr sz="2400" spc="-10" dirty="0">
                <a:latin typeface="Carlito"/>
                <a:cs typeface="Carlito"/>
              </a:rPr>
              <a:t>automatically</a:t>
            </a:r>
            <a:r>
              <a:rPr sz="2400" spc="-90" dirty="0">
                <a:latin typeface="Carlito"/>
                <a:cs typeface="Carlito"/>
              </a:rPr>
              <a:t> </a:t>
            </a:r>
            <a:r>
              <a:rPr sz="2400" spc="-10" dirty="0">
                <a:latin typeface="Carlito"/>
                <a:cs typeface="Carlito"/>
              </a:rPr>
              <a:t>generated</a:t>
            </a:r>
            <a:r>
              <a:rPr sz="2400" spc="-80" dirty="0">
                <a:latin typeface="Carlito"/>
                <a:cs typeface="Carlito"/>
              </a:rPr>
              <a:t> </a:t>
            </a:r>
            <a:r>
              <a:rPr sz="2400" dirty="0">
                <a:latin typeface="Carlito"/>
                <a:cs typeface="Carlito"/>
              </a:rPr>
              <a:t>sentences</a:t>
            </a:r>
            <a:r>
              <a:rPr sz="2400" spc="-65" dirty="0">
                <a:latin typeface="Carlito"/>
                <a:cs typeface="Carlito"/>
              </a:rPr>
              <a:t> </a:t>
            </a:r>
            <a:r>
              <a:rPr sz="2400" dirty="0">
                <a:latin typeface="Carlito"/>
                <a:cs typeface="Carlito"/>
              </a:rPr>
              <a:t>from</a:t>
            </a:r>
            <a:r>
              <a:rPr sz="2400" spc="-75" dirty="0">
                <a:latin typeface="Carlito"/>
                <a:cs typeface="Carlito"/>
              </a:rPr>
              <a:t> </a:t>
            </a:r>
            <a:r>
              <a:rPr sz="2400" dirty="0">
                <a:latin typeface="Carlito"/>
                <a:cs typeface="Carlito"/>
              </a:rPr>
              <a:t>a</a:t>
            </a:r>
            <a:r>
              <a:rPr sz="2400" spc="-70" dirty="0">
                <a:latin typeface="Carlito"/>
                <a:cs typeface="Carlito"/>
              </a:rPr>
              <a:t> </a:t>
            </a:r>
            <a:r>
              <a:rPr sz="2400" dirty="0">
                <a:latin typeface="Carlito"/>
                <a:cs typeface="Carlito"/>
              </a:rPr>
              <a:t>unigram</a:t>
            </a:r>
            <a:r>
              <a:rPr sz="2400" spc="-75" dirty="0">
                <a:latin typeface="Carlito"/>
                <a:cs typeface="Carlito"/>
              </a:rPr>
              <a:t> </a:t>
            </a:r>
            <a:r>
              <a:rPr sz="2400" spc="-10" dirty="0">
                <a:latin typeface="Carlito"/>
                <a:cs typeface="Carlito"/>
              </a:rPr>
              <a:t>model</a:t>
            </a:r>
            <a:endParaRPr sz="2400" dirty="0">
              <a:latin typeface="Carlito"/>
              <a:cs typeface="Carlito"/>
            </a:endParaRPr>
          </a:p>
        </p:txBody>
      </p:sp>
      <p:pic>
        <p:nvPicPr>
          <p:cNvPr id="8196" name="Picture 4" descr="Printable Solid Black Number 1 Silhouette | Printable numbers, Numbers  font, Numbers">
            <a:extLst>
              <a:ext uri="{FF2B5EF4-FFF2-40B4-BE49-F238E27FC236}">
                <a16:creationId xmlns:a16="http://schemas.microsoft.com/office/drawing/2014/main" id="{166DB03E-A6AC-9949-B393-7C34AABADE7C}"/>
              </a:ext>
            </a:extLst>
          </p:cNvPr>
          <p:cNvPicPr>
            <a:picLocks noChangeAspect="1" noChangeArrowheads="1"/>
          </p:cNvPicPr>
          <p:nvPr/>
        </p:nvPicPr>
        <p:blipFill>
          <a:blip r:embed="rId5">
            <a:alphaModFix amt="70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600203" y="2446557"/>
            <a:ext cx="3485787" cy="4513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object 3"/>
          <p:cNvGrpSpPr/>
          <p:nvPr/>
        </p:nvGrpSpPr>
        <p:grpSpPr>
          <a:xfrm>
            <a:off x="-7623" y="-7619"/>
            <a:ext cx="88900" cy="8244840"/>
            <a:chOff x="-7623" y="-7619"/>
            <a:chExt cx="88900" cy="8244840"/>
          </a:xfrm>
        </p:grpSpPr>
        <p:sp>
          <p:nvSpPr>
            <p:cNvPr id="4" name="object 4"/>
            <p:cNvSpPr/>
            <p:nvPr/>
          </p:nvSpPr>
          <p:spPr>
            <a:xfrm>
              <a:off x="-3" y="0"/>
              <a:ext cx="73660" cy="8229600"/>
            </a:xfrm>
            <a:custGeom>
              <a:avLst/>
              <a:gdLst/>
              <a:ahLst/>
              <a:cxnLst/>
              <a:rect l="l" t="t" r="r" b="b"/>
              <a:pathLst>
                <a:path w="73660" h="8229600">
                  <a:moveTo>
                    <a:pt x="73150" y="0"/>
                  </a:moveTo>
                  <a:lnTo>
                    <a:pt x="0" y="0"/>
                  </a:lnTo>
                  <a:lnTo>
                    <a:pt x="0" y="8229601"/>
                  </a:lnTo>
                  <a:lnTo>
                    <a:pt x="73150" y="8229601"/>
                  </a:lnTo>
                  <a:lnTo>
                    <a:pt x="73150" y="0"/>
                  </a:lnTo>
                  <a:close/>
                </a:path>
              </a:pathLst>
            </a:custGeom>
            <a:solidFill>
              <a:srgbClr val="A40508"/>
            </a:solidFill>
          </p:spPr>
          <p:txBody>
            <a:bodyPr wrap="square" lIns="0" tIns="0" rIns="0" bIns="0" rtlCol="0"/>
            <a:lstStyle/>
            <a:p>
              <a:endParaRPr/>
            </a:p>
          </p:txBody>
        </p:sp>
        <p:sp>
          <p:nvSpPr>
            <p:cNvPr id="5" name="object 5"/>
            <p:cNvSpPr/>
            <p:nvPr/>
          </p:nvSpPr>
          <p:spPr>
            <a:xfrm>
              <a:off x="-3" y="0"/>
              <a:ext cx="73660" cy="8229600"/>
            </a:xfrm>
            <a:custGeom>
              <a:avLst/>
              <a:gdLst/>
              <a:ahLst/>
              <a:cxnLst/>
              <a:rect l="l" t="t" r="r" b="b"/>
              <a:pathLst>
                <a:path w="73660" h="8229600">
                  <a:moveTo>
                    <a:pt x="73150" y="0"/>
                  </a:moveTo>
                  <a:lnTo>
                    <a:pt x="73150" y="8229583"/>
                  </a:lnTo>
                  <a:lnTo>
                    <a:pt x="0" y="8229583"/>
                  </a:lnTo>
                  <a:lnTo>
                    <a:pt x="0" y="0"/>
                  </a:lnTo>
                  <a:lnTo>
                    <a:pt x="73150" y="0"/>
                  </a:lnTo>
                  <a:close/>
                </a:path>
              </a:pathLst>
            </a:custGeom>
            <a:ln w="15239">
              <a:solidFill>
                <a:srgbClr val="A4001D"/>
              </a:solidFill>
            </a:ln>
          </p:spPr>
          <p:txBody>
            <a:bodyPr wrap="square" lIns="0" tIns="0" rIns="0" bIns="0" rtlCol="0"/>
            <a:lstStyle/>
            <a:p>
              <a:endParaRPr/>
            </a:p>
          </p:txBody>
        </p:sp>
      </p:grpSp>
      <p:pic>
        <p:nvPicPr>
          <p:cNvPr id="6" name="object 6"/>
          <p:cNvPicPr/>
          <p:nvPr/>
        </p:nvPicPr>
        <p:blipFill>
          <a:blip r:embed="rId3" cstate="print"/>
          <a:stretch>
            <a:fillRect/>
          </a:stretch>
        </p:blipFill>
        <p:spPr>
          <a:xfrm>
            <a:off x="2292311" y="2462455"/>
            <a:ext cx="325967" cy="342900"/>
          </a:xfrm>
          <a:prstGeom prst="rect">
            <a:avLst/>
          </a:prstGeom>
        </p:spPr>
      </p:pic>
      <p:sp>
        <p:nvSpPr>
          <p:cNvPr id="7" name="object 7"/>
          <p:cNvSpPr txBox="1"/>
          <p:nvPr/>
        </p:nvSpPr>
        <p:spPr>
          <a:xfrm>
            <a:off x="2618278" y="2203361"/>
            <a:ext cx="10614025" cy="1575431"/>
          </a:xfrm>
          <a:prstGeom prst="rect">
            <a:avLst/>
          </a:prstGeom>
        </p:spPr>
        <p:txBody>
          <a:bodyPr vert="horz" wrap="square" lIns="0" tIns="160655" rIns="0" bIns="0" rtlCol="0">
            <a:spAutoFit/>
          </a:bodyPr>
          <a:lstStyle/>
          <a:p>
            <a:pPr marL="584835">
              <a:lnSpc>
                <a:spcPct val="100000"/>
              </a:lnSpc>
              <a:spcBef>
                <a:spcPts val="1265"/>
              </a:spcBef>
            </a:pPr>
            <a:r>
              <a:rPr sz="2800" dirty="0">
                <a:latin typeface="Carlito"/>
                <a:cs typeface="Carlito"/>
              </a:rPr>
              <a:t>Condition</a:t>
            </a:r>
            <a:r>
              <a:rPr sz="2800" spc="40" dirty="0">
                <a:latin typeface="Carlito"/>
                <a:cs typeface="Carlito"/>
              </a:rPr>
              <a:t> </a:t>
            </a:r>
            <a:r>
              <a:rPr sz="2800" dirty="0">
                <a:latin typeface="Carlito"/>
                <a:cs typeface="Carlito"/>
              </a:rPr>
              <a:t>on</a:t>
            </a:r>
            <a:r>
              <a:rPr sz="2800" spc="40" dirty="0">
                <a:latin typeface="Carlito"/>
                <a:cs typeface="Carlito"/>
              </a:rPr>
              <a:t> </a:t>
            </a:r>
            <a:r>
              <a:rPr sz="2800" dirty="0">
                <a:latin typeface="Carlito"/>
                <a:cs typeface="Carlito"/>
              </a:rPr>
              <a:t>the</a:t>
            </a:r>
            <a:r>
              <a:rPr sz="2800" spc="45" dirty="0">
                <a:latin typeface="Carlito"/>
                <a:cs typeface="Carlito"/>
              </a:rPr>
              <a:t> </a:t>
            </a:r>
            <a:r>
              <a:rPr sz="2800" dirty="0">
                <a:latin typeface="Carlito"/>
                <a:cs typeface="Carlito"/>
              </a:rPr>
              <a:t>previous</a:t>
            </a:r>
            <a:r>
              <a:rPr sz="2800" spc="40" dirty="0">
                <a:latin typeface="Carlito"/>
                <a:cs typeface="Carlito"/>
              </a:rPr>
              <a:t> </a:t>
            </a:r>
            <a:r>
              <a:rPr sz="2800" spc="-10" dirty="0">
                <a:latin typeface="Carlito"/>
                <a:cs typeface="Carlito"/>
              </a:rPr>
              <a:t>word:</a:t>
            </a:r>
            <a:endParaRPr sz="2800" dirty="0">
              <a:latin typeface="Carlito"/>
              <a:cs typeface="Carlito"/>
            </a:endParaRPr>
          </a:p>
          <a:p>
            <a:pPr marL="25400">
              <a:lnSpc>
                <a:spcPct val="100000"/>
              </a:lnSpc>
              <a:spcBef>
                <a:spcPts val="1900"/>
              </a:spcBef>
              <a:tabLst>
                <a:tab pos="1815464" algn="l"/>
                <a:tab pos="8756015" algn="l"/>
              </a:tabLst>
            </a:pPr>
            <a:r>
              <a:rPr sz="4800" i="1" spc="155" dirty="0">
                <a:latin typeface="Times New Roman"/>
                <a:cs typeface="Times New Roman"/>
              </a:rPr>
              <a:t>P</a:t>
            </a:r>
            <a:r>
              <a:rPr sz="4800" spc="155" dirty="0">
                <a:latin typeface="Times New Roman"/>
                <a:cs typeface="Times New Roman"/>
              </a:rPr>
              <a:t>(</a:t>
            </a:r>
            <a:r>
              <a:rPr sz="4800" i="1" spc="155" dirty="0">
                <a:latin typeface="Times New Roman"/>
                <a:cs typeface="Times New Roman"/>
              </a:rPr>
              <a:t>w</a:t>
            </a:r>
            <a:r>
              <a:rPr sz="4400" i="1" spc="232" baseline="-23703" dirty="0">
                <a:latin typeface="Times New Roman"/>
                <a:cs typeface="Times New Roman"/>
              </a:rPr>
              <a:t>i</a:t>
            </a:r>
            <a:r>
              <a:rPr sz="4400" i="1" baseline="-23703" dirty="0">
                <a:latin typeface="Times New Roman"/>
                <a:cs typeface="Times New Roman"/>
              </a:rPr>
              <a:t>	</a:t>
            </a:r>
            <a:r>
              <a:rPr sz="4800" spc="-20" dirty="0">
                <a:latin typeface="Times New Roman"/>
                <a:cs typeface="Times New Roman"/>
              </a:rPr>
              <a:t>|</a:t>
            </a:r>
            <a:r>
              <a:rPr sz="4800" spc="-495" dirty="0">
                <a:latin typeface="Times New Roman"/>
                <a:cs typeface="Times New Roman"/>
              </a:rPr>
              <a:t> </a:t>
            </a:r>
            <a:r>
              <a:rPr sz="4800" i="1" spc="-310" dirty="0">
                <a:latin typeface="Times New Roman"/>
                <a:cs typeface="Times New Roman"/>
              </a:rPr>
              <a:t>w</a:t>
            </a:r>
            <a:r>
              <a:rPr sz="4400" spc="-52" baseline="-23703" dirty="0">
                <a:latin typeface="Times New Roman"/>
                <a:cs typeface="Times New Roman"/>
              </a:rPr>
              <a:t>1</a:t>
            </a:r>
            <a:r>
              <a:rPr sz="4800" i="1" spc="229" dirty="0">
                <a:latin typeface="Times New Roman"/>
                <a:cs typeface="Times New Roman"/>
              </a:rPr>
              <a:t>w</a:t>
            </a:r>
            <a:r>
              <a:rPr sz="4400" spc="-52" baseline="-23703" dirty="0">
                <a:latin typeface="Times New Roman"/>
                <a:cs typeface="Times New Roman"/>
              </a:rPr>
              <a:t>2</a:t>
            </a:r>
            <a:r>
              <a:rPr sz="4400" spc="-607" baseline="-23703" dirty="0">
                <a:latin typeface="Times New Roman"/>
                <a:cs typeface="Times New Roman"/>
              </a:rPr>
              <a:t> </a:t>
            </a:r>
            <a:r>
              <a:rPr sz="4800" spc="155" dirty="0">
                <a:latin typeface="Arial"/>
                <a:cs typeface="Arial"/>
              </a:rPr>
              <a:t>…</a:t>
            </a:r>
            <a:r>
              <a:rPr sz="4800" i="1" spc="155" dirty="0">
                <a:latin typeface="Times New Roman"/>
                <a:cs typeface="Times New Roman"/>
              </a:rPr>
              <a:t>w</a:t>
            </a:r>
            <a:r>
              <a:rPr sz="4400" i="1" spc="232" baseline="-23703" dirty="0">
                <a:latin typeface="Times New Roman"/>
                <a:cs typeface="Times New Roman"/>
              </a:rPr>
              <a:t>i</a:t>
            </a:r>
            <a:r>
              <a:rPr sz="4400" spc="232" baseline="-23703" dirty="0">
                <a:latin typeface="Symbol"/>
                <a:cs typeface="Symbol"/>
              </a:rPr>
              <a:t></a:t>
            </a:r>
            <a:r>
              <a:rPr sz="4400" spc="232" baseline="-23703" dirty="0">
                <a:latin typeface="Times New Roman"/>
                <a:cs typeface="Times New Roman"/>
              </a:rPr>
              <a:t>1</a:t>
            </a:r>
            <a:r>
              <a:rPr sz="4800" spc="155" dirty="0">
                <a:latin typeface="Times New Roman"/>
                <a:cs typeface="Times New Roman"/>
              </a:rPr>
              <a:t>)</a:t>
            </a:r>
            <a:r>
              <a:rPr sz="4800" spc="-280" dirty="0">
                <a:latin typeface="Times New Roman"/>
                <a:cs typeface="Times New Roman"/>
              </a:rPr>
              <a:t> </a:t>
            </a:r>
            <a:r>
              <a:rPr sz="4800" dirty="0">
                <a:latin typeface="Symbol"/>
                <a:cs typeface="Symbol"/>
              </a:rPr>
              <a:t></a:t>
            </a:r>
            <a:r>
              <a:rPr sz="4800" spc="-55" dirty="0">
                <a:latin typeface="Times New Roman"/>
                <a:cs typeface="Times New Roman"/>
              </a:rPr>
              <a:t> </a:t>
            </a:r>
            <a:r>
              <a:rPr sz="4800" i="1" spc="155" dirty="0">
                <a:latin typeface="Times New Roman"/>
                <a:cs typeface="Times New Roman"/>
              </a:rPr>
              <a:t>P</a:t>
            </a:r>
            <a:r>
              <a:rPr sz="4800" spc="155" dirty="0">
                <a:latin typeface="Times New Roman"/>
                <a:cs typeface="Times New Roman"/>
              </a:rPr>
              <a:t>(</a:t>
            </a:r>
            <a:r>
              <a:rPr sz="4800" i="1" spc="155" dirty="0" err="1">
                <a:latin typeface="Times New Roman"/>
                <a:cs typeface="Times New Roman"/>
              </a:rPr>
              <a:t>w</a:t>
            </a:r>
            <a:r>
              <a:rPr sz="4400" i="1" spc="232" baseline="-23703" dirty="0" err="1">
                <a:latin typeface="Times New Roman"/>
                <a:cs typeface="Times New Roman"/>
              </a:rPr>
              <a:t>i</a:t>
            </a:r>
            <a:r>
              <a:rPr sz="4800" spc="-20" dirty="0">
                <a:latin typeface="Times New Roman"/>
                <a:cs typeface="Times New Roman"/>
              </a:rPr>
              <a:t>|</a:t>
            </a:r>
            <a:r>
              <a:rPr sz="4800" spc="-490" dirty="0">
                <a:latin typeface="Times New Roman"/>
                <a:cs typeface="Times New Roman"/>
              </a:rPr>
              <a:t> </a:t>
            </a:r>
            <a:r>
              <a:rPr sz="4800" i="1" spc="85" dirty="0">
                <a:latin typeface="Times New Roman"/>
                <a:cs typeface="Times New Roman"/>
              </a:rPr>
              <a:t>w</a:t>
            </a:r>
            <a:r>
              <a:rPr sz="4400" i="1" spc="127" baseline="-23703" dirty="0">
                <a:latin typeface="Times New Roman"/>
                <a:cs typeface="Times New Roman"/>
              </a:rPr>
              <a:t>i</a:t>
            </a:r>
            <a:r>
              <a:rPr sz="4400" spc="127" baseline="-23703" dirty="0">
                <a:latin typeface="Symbol"/>
                <a:cs typeface="Symbol"/>
              </a:rPr>
              <a:t></a:t>
            </a:r>
            <a:r>
              <a:rPr sz="4400" spc="127" baseline="-23703" dirty="0">
                <a:latin typeface="Times New Roman"/>
                <a:cs typeface="Times New Roman"/>
              </a:rPr>
              <a:t>1</a:t>
            </a:r>
            <a:r>
              <a:rPr sz="4800" spc="85" dirty="0">
                <a:latin typeface="Times New Roman"/>
                <a:cs typeface="Times New Roman"/>
              </a:rPr>
              <a:t>)</a:t>
            </a:r>
            <a:endParaRPr sz="4800" dirty="0">
              <a:latin typeface="Times New Roman"/>
              <a:cs typeface="Times New Roman"/>
            </a:endParaRPr>
          </a:p>
        </p:txBody>
      </p:sp>
      <p:sp>
        <p:nvSpPr>
          <p:cNvPr id="8" name="object 8"/>
          <p:cNvSpPr txBox="1">
            <a:spLocks noGrp="1"/>
          </p:cNvSpPr>
          <p:nvPr>
            <p:ph type="title"/>
          </p:nvPr>
        </p:nvSpPr>
        <p:spPr>
          <a:xfrm>
            <a:off x="4355858" y="-218122"/>
            <a:ext cx="11583035" cy="1812763"/>
          </a:xfrm>
          <a:prstGeom prst="rect">
            <a:avLst/>
          </a:prstGeom>
        </p:spPr>
        <p:txBody>
          <a:bodyPr vert="horz" wrap="square" lIns="0" tIns="996128" rIns="0" bIns="0" rtlCol="0">
            <a:spAutoFit/>
          </a:bodyPr>
          <a:lstStyle/>
          <a:p>
            <a:pPr marL="12700">
              <a:lnSpc>
                <a:spcPct val="100000"/>
              </a:lnSpc>
              <a:spcBef>
                <a:spcPts val="130"/>
              </a:spcBef>
            </a:pPr>
            <a:r>
              <a:rPr dirty="0">
                <a:latin typeface="Carlito"/>
                <a:cs typeface="Carlito"/>
              </a:rPr>
              <a:t>Bigram</a:t>
            </a:r>
            <a:r>
              <a:rPr spc="-30" dirty="0">
                <a:latin typeface="Carlito"/>
                <a:cs typeface="Carlito"/>
              </a:rPr>
              <a:t> </a:t>
            </a:r>
            <a:r>
              <a:rPr spc="-20" dirty="0">
                <a:latin typeface="Carlito"/>
                <a:cs typeface="Carlito"/>
              </a:rPr>
              <a:t>model</a:t>
            </a:r>
          </a:p>
        </p:txBody>
      </p:sp>
      <p:sp>
        <p:nvSpPr>
          <p:cNvPr id="9" name="object 9"/>
          <p:cNvSpPr txBox="1"/>
          <p:nvPr/>
        </p:nvSpPr>
        <p:spPr>
          <a:xfrm>
            <a:off x="9247133" y="4484120"/>
            <a:ext cx="4618355" cy="462280"/>
          </a:xfrm>
          <a:prstGeom prst="rect">
            <a:avLst/>
          </a:prstGeom>
        </p:spPr>
        <p:txBody>
          <a:bodyPr vert="horz" wrap="square" lIns="0" tIns="14604" rIns="0" bIns="0" rtlCol="0">
            <a:spAutoFit/>
          </a:bodyPr>
          <a:lstStyle/>
          <a:p>
            <a:pPr marL="12700">
              <a:lnSpc>
                <a:spcPct val="100000"/>
              </a:lnSpc>
              <a:spcBef>
                <a:spcPts val="114"/>
              </a:spcBef>
            </a:pPr>
            <a:r>
              <a:rPr sz="2850" dirty="0">
                <a:latin typeface="Courier New"/>
                <a:cs typeface="Courier New"/>
              </a:rPr>
              <a:t>pursuing,</a:t>
            </a:r>
            <a:r>
              <a:rPr sz="2850" spc="10" dirty="0">
                <a:latin typeface="Courier New"/>
                <a:cs typeface="Courier New"/>
              </a:rPr>
              <a:t> </a:t>
            </a:r>
            <a:r>
              <a:rPr sz="2850" dirty="0">
                <a:latin typeface="Courier New"/>
                <a:cs typeface="Courier New"/>
              </a:rPr>
              <a:t>growth,</a:t>
            </a:r>
            <a:r>
              <a:rPr sz="2850" spc="10" dirty="0">
                <a:latin typeface="Courier New"/>
                <a:cs typeface="Courier New"/>
              </a:rPr>
              <a:t> </a:t>
            </a:r>
            <a:r>
              <a:rPr sz="2850" spc="-25" dirty="0">
                <a:latin typeface="Courier New"/>
                <a:cs typeface="Courier New"/>
              </a:rPr>
              <a:t>in,</a:t>
            </a:r>
            <a:endParaRPr sz="2850">
              <a:latin typeface="Courier New"/>
              <a:cs typeface="Courier New"/>
            </a:endParaRPr>
          </a:p>
        </p:txBody>
      </p:sp>
      <p:sp>
        <p:nvSpPr>
          <p:cNvPr id="10" name="object 10"/>
          <p:cNvSpPr txBox="1"/>
          <p:nvPr/>
        </p:nvSpPr>
        <p:spPr>
          <a:xfrm>
            <a:off x="6841452" y="4484120"/>
            <a:ext cx="2212975" cy="898525"/>
          </a:xfrm>
          <a:prstGeom prst="rect">
            <a:avLst/>
          </a:prstGeom>
        </p:spPr>
        <p:txBody>
          <a:bodyPr vert="horz" wrap="square" lIns="0" tIns="12700" rIns="0" bIns="0" rtlCol="0">
            <a:spAutoFit/>
          </a:bodyPr>
          <a:lstStyle/>
          <a:p>
            <a:pPr marL="12700" marR="5080">
              <a:lnSpc>
                <a:spcPct val="100400"/>
              </a:lnSpc>
              <a:spcBef>
                <a:spcPts val="100"/>
              </a:spcBef>
            </a:pPr>
            <a:r>
              <a:rPr sz="2850" dirty="0">
                <a:latin typeface="Courier New"/>
                <a:cs typeface="Courier New"/>
              </a:rPr>
              <a:t>issue,</a:t>
            </a:r>
            <a:r>
              <a:rPr sz="2850" spc="10" dirty="0">
                <a:latin typeface="Courier New"/>
                <a:cs typeface="Courier New"/>
              </a:rPr>
              <a:t> </a:t>
            </a:r>
            <a:r>
              <a:rPr sz="2850" spc="-25" dirty="0">
                <a:latin typeface="Courier New"/>
                <a:cs typeface="Courier New"/>
              </a:rPr>
              <a:t>is, </a:t>
            </a:r>
            <a:r>
              <a:rPr sz="2850" spc="-10" dirty="0">
                <a:latin typeface="Courier New"/>
                <a:cs typeface="Courier New"/>
              </a:rPr>
              <a:t>gurria,</a:t>
            </a:r>
            <a:endParaRPr sz="2850">
              <a:latin typeface="Courier New"/>
              <a:cs typeface="Courier New"/>
            </a:endParaRPr>
          </a:p>
        </p:txBody>
      </p:sp>
      <p:sp>
        <p:nvSpPr>
          <p:cNvPr id="11" name="object 11"/>
          <p:cNvSpPr txBox="1"/>
          <p:nvPr/>
        </p:nvSpPr>
        <p:spPr>
          <a:xfrm>
            <a:off x="8590991" y="4920213"/>
            <a:ext cx="1556385" cy="462280"/>
          </a:xfrm>
          <a:prstGeom prst="rect">
            <a:avLst/>
          </a:prstGeom>
        </p:spPr>
        <p:txBody>
          <a:bodyPr vert="horz" wrap="square" lIns="0" tIns="14604" rIns="0" bIns="0" rtlCol="0">
            <a:spAutoFit/>
          </a:bodyPr>
          <a:lstStyle/>
          <a:p>
            <a:pPr marL="12700">
              <a:lnSpc>
                <a:spcPct val="100000"/>
              </a:lnSpc>
              <a:spcBef>
                <a:spcPts val="114"/>
              </a:spcBef>
            </a:pPr>
            <a:r>
              <a:rPr sz="2850" spc="-10" dirty="0">
                <a:latin typeface="Courier New"/>
                <a:cs typeface="Courier New"/>
              </a:rPr>
              <a:t>mexico,</a:t>
            </a:r>
            <a:endParaRPr sz="2850">
              <a:latin typeface="Courier New"/>
              <a:cs typeface="Courier New"/>
            </a:endParaRPr>
          </a:p>
        </p:txBody>
      </p:sp>
      <p:sp>
        <p:nvSpPr>
          <p:cNvPr id="12" name="object 12"/>
          <p:cNvSpPr txBox="1"/>
          <p:nvPr/>
        </p:nvSpPr>
        <p:spPr>
          <a:xfrm>
            <a:off x="10340544" y="4920213"/>
            <a:ext cx="2431415" cy="462280"/>
          </a:xfrm>
          <a:prstGeom prst="rect">
            <a:avLst/>
          </a:prstGeom>
        </p:spPr>
        <p:txBody>
          <a:bodyPr vert="horz" wrap="square" lIns="0" tIns="14604" rIns="0" bIns="0" rtlCol="0">
            <a:spAutoFit/>
          </a:bodyPr>
          <a:lstStyle/>
          <a:p>
            <a:pPr marL="12700">
              <a:lnSpc>
                <a:spcPct val="100000"/>
              </a:lnSpc>
              <a:spcBef>
                <a:spcPts val="114"/>
              </a:spcBef>
            </a:pPr>
            <a:r>
              <a:rPr sz="2850" dirty="0">
                <a:latin typeface="Courier New"/>
                <a:cs typeface="Courier New"/>
              </a:rPr>
              <a:t>'s,</a:t>
            </a:r>
            <a:r>
              <a:rPr sz="2850" spc="10" dirty="0">
                <a:latin typeface="Courier New"/>
                <a:cs typeface="Courier New"/>
              </a:rPr>
              <a:t> </a:t>
            </a:r>
            <a:r>
              <a:rPr sz="2850" spc="-10" dirty="0">
                <a:latin typeface="Courier New"/>
                <a:cs typeface="Courier New"/>
              </a:rPr>
              <a:t>motion,</a:t>
            </a:r>
            <a:endParaRPr sz="2850">
              <a:latin typeface="Courier New"/>
              <a:cs typeface="Courier New"/>
            </a:endParaRPr>
          </a:p>
        </p:txBody>
      </p:sp>
      <p:sp>
        <p:nvSpPr>
          <p:cNvPr id="13" name="object 13"/>
          <p:cNvSpPr txBox="1"/>
          <p:nvPr/>
        </p:nvSpPr>
        <p:spPr>
          <a:xfrm>
            <a:off x="6622813" y="5360382"/>
            <a:ext cx="7023734" cy="462280"/>
          </a:xfrm>
          <a:prstGeom prst="rect">
            <a:avLst/>
          </a:prstGeom>
        </p:spPr>
        <p:txBody>
          <a:bodyPr vert="horz" wrap="square" lIns="0" tIns="14604" rIns="0" bIns="0" rtlCol="0">
            <a:spAutoFit/>
          </a:bodyPr>
          <a:lstStyle/>
          <a:p>
            <a:pPr marL="12700">
              <a:lnSpc>
                <a:spcPct val="100000"/>
              </a:lnSpc>
              <a:spcBef>
                <a:spcPts val="114"/>
              </a:spcBef>
            </a:pPr>
            <a:r>
              <a:rPr sz="2850" dirty="0">
                <a:latin typeface="Courier New"/>
                <a:cs typeface="Courier New"/>
              </a:rPr>
              <a:t>permission,</a:t>
            </a:r>
            <a:r>
              <a:rPr sz="2850" spc="10" dirty="0">
                <a:latin typeface="Courier New"/>
                <a:cs typeface="Courier New"/>
              </a:rPr>
              <a:t> </a:t>
            </a:r>
            <a:r>
              <a:rPr sz="2850" dirty="0">
                <a:latin typeface="Courier New"/>
                <a:cs typeface="Courier New"/>
              </a:rPr>
              <a:t>from,</a:t>
            </a:r>
            <a:r>
              <a:rPr sz="2850" spc="10" dirty="0">
                <a:latin typeface="Courier New"/>
                <a:cs typeface="Courier New"/>
              </a:rPr>
              <a:t> </a:t>
            </a:r>
            <a:r>
              <a:rPr sz="2850" dirty="0">
                <a:latin typeface="Courier New"/>
                <a:cs typeface="Courier New"/>
              </a:rPr>
              <a:t>five,</a:t>
            </a:r>
            <a:r>
              <a:rPr sz="2850" spc="10" dirty="0">
                <a:latin typeface="Courier New"/>
                <a:cs typeface="Courier New"/>
              </a:rPr>
              <a:t> </a:t>
            </a:r>
            <a:r>
              <a:rPr sz="2850" spc="-10" dirty="0">
                <a:latin typeface="Courier New"/>
                <a:cs typeface="Courier New"/>
              </a:rPr>
              <a:t>hundred,</a:t>
            </a:r>
            <a:endParaRPr sz="2850">
              <a:latin typeface="Courier New"/>
              <a:cs typeface="Courier New"/>
            </a:endParaRPr>
          </a:p>
        </p:txBody>
      </p:sp>
      <p:sp>
        <p:nvSpPr>
          <p:cNvPr id="14" name="object 14"/>
          <p:cNvSpPr txBox="1"/>
          <p:nvPr/>
        </p:nvSpPr>
        <p:spPr>
          <a:xfrm>
            <a:off x="499363" y="4484120"/>
            <a:ext cx="6149340" cy="2220608"/>
          </a:xfrm>
          <a:prstGeom prst="rect">
            <a:avLst/>
          </a:prstGeom>
        </p:spPr>
        <p:txBody>
          <a:bodyPr vert="horz" wrap="square" lIns="0" tIns="10160" rIns="0" bIns="0" rtlCol="0">
            <a:spAutoFit/>
          </a:bodyPr>
          <a:lstStyle/>
          <a:p>
            <a:pPr marL="12700" marR="5080">
              <a:lnSpc>
                <a:spcPct val="101000"/>
              </a:lnSpc>
              <a:spcBef>
                <a:spcPts val="80"/>
              </a:spcBef>
            </a:pPr>
            <a:r>
              <a:rPr sz="2850" dirty="0">
                <a:latin typeface="Courier New"/>
                <a:cs typeface="Courier New"/>
              </a:rPr>
              <a:t>texaco,</a:t>
            </a:r>
            <a:r>
              <a:rPr sz="2850" spc="10" dirty="0">
                <a:latin typeface="Courier New"/>
                <a:cs typeface="Courier New"/>
              </a:rPr>
              <a:t> </a:t>
            </a:r>
            <a:r>
              <a:rPr sz="2850" dirty="0">
                <a:latin typeface="Courier New"/>
                <a:cs typeface="Courier New"/>
              </a:rPr>
              <a:t>rose,</a:t>
            </a:r>
            <a:r>
              <a:rPr sz="2850" spc="10" dirty="0">
                <a:latin typeface="Courier New"/>
                <a:cs typeface="Courier New"/>
              </a:rPr>
              <a:t> </a:t>
            </a:r>
            <a:r>
              <a:rPr sz="2850" dirty="0">
                <a:latin typeface="Courier New"/>
                <a:cs typeface="Courier New"/>
              </a:rPr>
              <a:t>one,</a:t>
            </a:r>
            <a:r>
              <a:rPr sz="2850" spc="10" dirty="0">
                <a:latin typeface="Courier New"/>
                <a:cs typeface="Courier New"/>
              </a:rPr>
              <a:t> </a:t>
            </a:r>
            <a:r>
              <a:rPr sz="2850" dirty="0">
                <a:latin typeface="Courier New"/>
                <a:cs typeface="Courier New"/>
              </a:rPr>
              <a:t>in,</a:t>
            </a:r>
            <a:r>
              <a:rPr sz="2850" spc="10" dirty="0">
                <a:latin typeface="Courier New"/>
                <a:cs typeface="Courier New"/>
              </a:rPr>
              <a:t> </a:t>
            </a:r>
            <a:r>
              <a:rPr sz="2850" spc="-10" dirty="0">
                <a:latin typeface="Courier New"/>
                <a:cs typeface="Courier New"/>
              </a:rPr>
              <a:t>this, </a:t>
            </a:r>
            <a:r>
              <a:rPr sz="2850" dirty="0">
                <a:latin typeface="Courier New"/>
                <a:cs typeface="Courier New"/>
              </a:rPr>
              <a:t>a,</a:t>
            </a:r>
            <a:r>
              <a:rPr sz="2850" spc="10" dirty="0">
                <a:latin typeface="Courier New"/>
                <a:cs typeface="Courier New"/>
              </a:rPr>
              <a:t> </a:t>
            </a:r>
            <a:r>
              <a:rPr sz="2850" dirty="0">
                <a:latin typeface="Courier New"/>
                <a:cs typeface="Courier New"/>
              </a:rPr>
              <a:t>boiler,</a:t>
            </a:r>
            <a:r>
              <a:rPr sz="2850" spc="10" dirty="0">
                <a:latin typeface="Courier New"/>
                <a:cs typeface="Courier New"/>
              </a:rPr>
              <a:t> </a:t>
            </a:r>
            <a:r>
              <a:rPr sz="2850" dirty="0">
                <a:latin typeface="Courier New"/>
                <a:cs typeface="Courier New"/>
              </a:rPr>
              <a:t>house,</a:t>
            </a:r>
            <a:r>
              <a:rPr sz="2850" spc="10" dirty="0">
                <a:latin typeface="Courier New"/>
                <a:cs typeface="Courier New"/>
              </a:rPr>
              <a:t> </a:t>
            </a:r>
            <a:r>
              <a:rPr sz="2850" dirty="0">
                <a:latin typeface="Courier New"/>
                <a:cs typeface="Courier New"/>
              </a:rPr>
              <a:t>said,</a:t>
            </a:r>
            <a:r>
              <a:rPr sz="2850" spc="10" dirty="0">
                <a:latin typeface="Courier New"/>
                <a:cs typeface="Courier New"/>
              </a:rPr>
              <a:t> </a:t>
            </a:r>
            <a:r>
              <a:rPr sz="2850" spc="-20" dirty="0">
                <a:latin typeface="Courier New"/>
                <a:cs typeface="Courier New"/>
              </a:rPr>
              <a:t>mr., </a:t>
            </a:r>
            <a:r>
              <a:rPr sz="2850" dirty="0">
                <a:latin typeface="Courier New"/>
                <a:cs typeface="Courier New"/>
              </a:rPr>
              <a:t>control,</a:t>
            </a:r>
            <a:r>
              <a:rPr sz="2850" spc="10" dirty="0">
                <a:latin typeface="Courier New"/>
                <a:cs typeface="Courier New"/>
              </a:rPr>
              <a:t> </a:t>
            </a:r>
            <a:r>
              <a:rPr sz="2850" dirty="0">
                <a:latin typeface="Courier New"/>
                <a:cs typeface="Courier New"/>
              </a:rPr>
              <a:t>proposal,</a:t>
            </a:r>
            <a:r>
              <a:rPr sz="2850" spc="10" dirty="0">
                <a:latin typeface="Courier New"/>
                <a:cs typeface="Courier New"/>
              </a:rPr>
              <a:t> </a:t>
            </a:r>
            <a:r>
              <a:rPr sz="2850" spc="-10" dirty="0">
                <a:latin typeface="Courier New"/>
                <a:cs typeface="Courier New"/>
              </a:rPr>
              <a:t>without, </a:t>
            </a:r>
            <a:r>
              <a:rPr sz="2850" dirty="0">
                <a:latin typeface="Courier New"/>
                <a:cs typeface="Courier New"/>
              </a:rPr>
              <a:t>fifty,</a:t>
            </a:r>
            <a:r>
              <a:rPr sz="2850" spc="10" dirty="0">
                <a:latin typeface="Courier New"/>
                <a:cs typeface="Courier New"/>
              </a:rPr>
              <a:t> </a:t>
            </a:r>
            <a:r>
              <a:rPr sz="2850" dirty="0">
                <a:latin typeface="Courier New"/>
                <a:cs typeface="Courier New"/>
              </a:rPr>
              <a:t>five,</a:t>
            </a:r>
            <a:r>
              <a:rPr sz="2850" spc="10" dirty="0">
                <a:latin typeface="Courier New"/>
                <a:cs typeface="Courier New"/>
              </a:rPr>
              <a:t> </a:t>
            </a:r>
            <a:r>
              <a:rPr sz="2850" spc="-25" dirty="0">
                <a:latin typeface="Courier New"/>
                <a:cs typeface="Courier New"/>
              </a:rPr>
              <a:t>yen</a:t>
            </a:r>
            <a:r>
              <a:rPr lang="en-US" sz="2850" spc="-25" dirty="0">
                <a:latin typeface="Courier New"/>
                <a:cs typeface="Courier New"/>
              </a:rPr>
              <a:t>,</a:t>
            </a:r>
            <a:endParaRPr lang="en-US" sz="2850" dirty="0">
              <a:latin typeface="Courier New"/>
              <a:cs typeface="Courier New"/>
            </a:endParaRPr>
          </a:p>
          <a:p>
            <a:pPr marL="12700">
              <a:lnSpc>
                <a:spcPct val="100000"/>
              </a:lnSpc>
            </a:pPr>
            <a:r>
              <a:rPr lang="en-US" sz="2850" dirty="0">
                <a:latin typeface="Courier New"/>
                <a:cs typeface="Courier New"/>
              </a:rPr>
              <a:t>outside,</a:t>
            </a:r>
            <a:r>
              <a:rPr lang="en-US" sz="2850" spc="10" dirty="0">
                <a:latin typeface="Courier New"/>
                <a:cs typeface="Courier New"/>
              </a:rPr>
              <a:t> </a:t>
            </a:r>
            <a:r>
              <a:rPr lang="en-US" sz="2850" dirty="0">
                <a:latin typeface="Courier New"/>
                <a:cs typeface="Courier New"/>
              </a:rPr>
              <a:t>new,</a:t>
            </a:r>
            <a:r>
              <a:rPr lang="en-US" sz="2850" spc="10" dirty="0">
                <a:latin typeface="Courier New"/>
                <a:cs typeface="Courier New"/>
              </a:rPr>
              <a:t> </a:t>
            </a:r>
            <a:r>
              <a:rPr lang="en-US" sz="2850" dirty="0">
                <a:latin typeface="Courier New"/>
                <a:cs typeface="Courier New"/>
              </a:rPr>
              <a:t>car,</a:t>
            </a:r>
            <a:r>
              <a:rPr lang="en-US" sz="2850" spc="10" dirty="0">
                <a:latin typeface="Courier New"/>
                <a:cs typeface="Courier New"/>
              </a:rPr>
              <a:t> </a:t>
            </a:r>
            <a:r>
              <a:rPr lang="en-US" sz="2850" spc="-10" dirty="0">
                <a:latin typeface="Courier New"/>
                <a:cs typeface="Courier New"/>
              </a:rPr>
              <a:t>parking,</a:t>
            </a:r>
            <a:endParaRPr lang="en-US" sz="2850" dirty="0">
              <a:latin typeface="Courier New"/>
              <a:cs typeface="Courier New"/>
            </a:endParaRPr>
          </a:p>
        </p:txBody>
      </p:sp>
      <p:sp>
        <p:nvSpPr>
          <p:cNvPr id="15" name="object 15"/>
          <p:cNvSpPr txBox="1"/>
          <p:nvPr/>
        </p:nvSpPr>
        <p:spPr>
          <a:xfrm>
            <a:off x="4271213" y="5818586"/>
            <a:ext cx="7023734" cy="462280"/>
          </a:xfrm>
          <a:prstGeom prst="rect">
            <a:avLst/>
          </a:prstGeom>
        </p:spPr>
        <p:txBody>
          <a:bodyPr vert="horz" wrap="square" lIns="0" tIns="14604" rIns="0" bIns="0" rtlCol="0">
            <a:spAutoFit/>
          </a:bodyPr>
          <a:lstStyle/>
          <a:p>
            <a:pPr marL="12700">
              <a:lnSpc>
                <a:spcPct val="100000"/>
              </a:lnSpc>
              <a:spcBef>
                <a:spcPts val="114"/>
              </a:spcBef>
            </a:pPr>
            <a:r>
              <a:rPr sz="2850" dirty="0">
                <a:latin typeface="Courier New"/>
                <a:cs typeface="Courier New"/>
              </a:rPr>
              <a:t>lot, of,</a:t>
            </a:r>
            <a:r>
              <a:rPr sz="2850" spc="10" dirty="0">
                <a:latin typeface="Courier New"/>
                <a:cs typeface="Courier New"/>
              </a:rPr>
              <a:t> </a:t>
            </a:r>
            <a:r>
              <a:rPr sz="2850" dirty="0">
                <a:latin typeface="Courier New"/>
                <a:cs typeface="Courier New"/>
              </a:rPr>
              <a:t>the,</a:t>
            </a:r>
            <a:r>
              <a:rPr sz="2850" spc="10" dirty="0">
                <a:latin typeface="Courier New"/>
                <a:cs typeface="Courier New"/>
              </a:rPr>
              <a:t> </a:t>
            </a:r>
            <a:r>
              <a:rPr sz="2850" dirty="0">
                <a:latin typeface="Courier New"/>
                <a:cs typeface="Courier New"/>
              </a:rPr>
              <a:t>agreement,</a:t>
            </a:r>
            <a:r>
              <a:rPr sz="2850" spc="10" dirty="0">
                <a:latin typeface="Courier New"/>
                <a:cs typeface="Courier New"/>
              </a:rPr>
              <a:t> </a:t>
            </a:r>
            <a:r>
              <a:rPr sz="2850" spc="-10" dirty="0">
                <a:latin typeface="Courier New"/>
                <a:cs typeface="Courier New"/>
              </a:rPr>
              <a:t>reached</a:t>
            </a:r>
            <a:endParaRPr sz="2850" dirty="0">
              <a:latin typeface="Courier New"/>
              <a:cs typeface="Courier New"/>
            </a:endParaRPr>
          </a:p>
        </p:txBody>
      </p:sp>
      <p:sp>
        <p:nvSpPr>
          <p:cNvPr id="16" name="object 16"/>
          <p:cNvSpPr txBox="1"/>
          <p:nvPr/>
        </p:nvSpPr>
        <p:spPr>
          <a:xfrm>
            <a:off x="6471170" y="6272053"/>
            <a:ext cx="7898765" cy="462280"/>
          </a:xfrm>
          <a:prstGeom prst="rect">
            <a:avLst/>
          </a:prstGeom>
        </p:spPr>
        <p:txBody>
          <a:bodyPr vert="horz" wrap="square" lIns="0" tIns="14604" rIns="0" bIns="0" rtlCol="0">
            <a:spAutoFit/>
          </a:bodyPr>
          <a:lstStyle/>
          <a:p>
            <a:pPr marL="12700">
              <a:lnSpc>
                <a:spcPct val="100000"/>
              </a:lnSpc>
              <a:spcBef>
                <a:spcPts val="114"/>
              </a:spcBef>
            </a:pPr>
            <a:r>
              <a:rPr sz="2850" dirty="0">
                <a:latin typeface="Courier New"/>
                <a:cs typeface="Courier New"/>
              </a:rPr>
              <a:t>this,</a:t>
            </a:r>
            <a:r>
              <a:rPr sz="2850" spc="10" dirty="0">
                <a:latin typeface="Courier New"/>
                <a:cs typeface="Courier New"/>
              </a:rPr>
              <a:t> </a:t>
            </a:r>
            <a:r>
              <a:rPr sz="2850" dirty="0">
                <a:latin typeface="Courier New"/>
                <a:cs typeface="Courier New"/>
              </a:rPr>
              <a:t>would,</a:t>
            </a:r>
            <a:r>
              <a:rPr sz="2850" spc="10" dirty="0">
                <a:latin typeface="Courier New"/>
                <a:cs typeface="Courier New"/>
              </a:rPr>
              <a:t> </a:t>
            </a:r>
            <a:r>
              <a:rPr sz="2850" dirty="0">
                <a:latin typeface="Courier New"/>
                <a:cs typeface="Courier New"/>
              </a:rPr>
              <a:t>be,</a:t>
            </a:r>
            <a:r>
              <a:rPr sz="2850" spc="10" dirty="0">
                <a:latin typeface="Courier New"/>
                <a:cs typeface="Courier New"/>
              </a:rPr>
              <a:t> </a:t>
            </a:r>
            <a:r>
              <a:rPr sz="2850" dirty="0">
                <a:latin typeface="Courier New"/>
                <a:cs typeface="Courier New"/>
              </a:rPr>
              <a:t>a,</a:t>
            </a:r>
            <a:r>
              <a:rPr sz="2850" spc="10" dirty="0">
                <a:latin typeface="Courier New"/>
                <a:cs typeface="Courier New"/>
              </a:rPr>
              <a:t> </a:t>
            </a:r>
            <a:r>
              <a:rPr sz="2850" dirty="0">
                <a:latin typeface="Courier New"/>
                <a:cs typeface="Courier New"/>
              </a:rPr>
              <a:t>record,</a:t>
            </a:r>
            <a:r>
              <a:rPr sz="2850" spc="10" dirty="0">
                <a:latin typeface="Courier New"/>
                <a:cs typeface="Courier New"/>
              </a:rPr>
              <a:t> </a:t>
            </a:r>
            <a:r>
              <a:rPr sz="2850" spc="-10" dirty="0">
                <a:latin typeface="Courier New"/>
                <a:cs typeface="Courier New"/>
              </a:rPr>
              <a:t>november</a:t>
            </a:r>
            <a:endParaRPr sz="2850">
              <a:latin typeface="Courier New"/>
              <a:cs typeface="Courier New"/>
            </a:endParaRPr>
          </a:p>
        </p:txBody>
      </p:sp>
      <p:pic>
        <p:nvPicPr>
          <p:cNvPr id="9220" name="Picture 4" descr="2 Number PNG Transparent Images - PNG All">
            <a:extLst>
              <a:ext uri="{FF2B5EF4-FFF2-40B4-BE49-F238E27FC236}">
                <a16:creationId xmlns:a16="http://schemas.microsoft.com/office/drawing/2014/main" id="{65C79986-1D35-51F3-945A-0EEF2E2300AE}"/>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11444312" y="853169"/>
            <a:ext cx="2925623" cy="29256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8E1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5727</TotalTime>
  <Words>9452</Words>
  <Application>Microsoft Macintosh PowerPoint</Application>
  <PresentationFormat>Custom</PresentationFormat>
  <Paragraphs>770</Paragraphs>
  <Slides>44</Slides>
  <Notes>43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9" baseType="lpstr">
      <vt:lpstr>AoyagiKouzanFontT</vt:lpstr>
      <vt:lpstr>Arial</vt:lpstr>
      <vt:lpstr>Calibri</vt:lpstr>
      <vt:lpstr>Carlito</vt:lpstr>
      <vt:lpstr>Courier New</vt:lpstr>
      <vt:lpstr>Lato Extended</vt:lpstr>
      <vt:lpstr>Lucida Sans Unicode</vt:lpstr>
      <vt:lpstr>Söhne</vt:lpstr>
      <vt:lpstr>Symbol</vt:lpstr>
      <vt:lpstr>Times</vt:lpstr>
      <vt:lpstr>Times New Roman</vt:lpstr>
      <vt:lpstr>Trebuchet MS</vt:lpstr>
      <vt:lpstr>Verdana</vt:lpstr>
      <vt:lpstr>Office Theme</vt:lpstr>
      <vt:lpstr>Microsoft Equation 3.0</vt:lpstr>
      <vt:lpstr>PowerPoint Presentation</vt:lpstr>
      <vt:lpstr>Probabilistic Language Models</vt:lpstr>
      <vt:lpstr>Uses of Language models</vt:lpstr>
      <vt:lpstr>The Chain Rule</vt:lpstr>
      <vt:lpstr>Utilizing the Chain Rule to calculate the joint probability of words within a sentence.</vt:lpstr>
      <vt:lpstr>How to estimate these probabilities</vt:lpstr>
      <vt:lpstr>P(w1w2 …wn )   P(wi| wi k …wi1)</vt:lpstr>
      <vt:lpstr>Unigram model</vt:lpstr>
      <vt:lpstr>Bigram model</vt:lpstr>
      <vt:lpstr>N- gram models</vt:lpstr>
      <vt:lpstr>PowerPoint Presentation</vt:lpstr>
      <vt:lpstr>PowerPoint Presentation</vt:lpstr>
      <vt:lpstr>PowerPoint Presentation</vt:lpstr>
      <vt:lpstr>Language Modeling Toolkits</vt:lpstr>
      <vt:lpstr>Evaluation: How good is our model?</vt:lpstr>
      <vt:lpstr>Training on the test set</vt:lpstr>
      <vt:lpstr>Extrinsic evaluation of N-gram models</vt:lpstr>
      <vt:lpstr>PowerPoint Presentation</vt:lpstr>
      <vt:lpstr>Intuition of Perplexity</vt:lpstr>
      <vt:lpstr>PowerPoint Presentation</vt:lpstr>
      <vt:lpstr>Lower perplexity = better model</vt:lpstr>
      <vt:lpstr>Difference between N-gram and bi-gram</vt:lpstr>
      <vt:lpstr>The Shannon Visualization Method</vt:lpstr>
      <vt:lpstr>Shakespeare as corpus</vt:lpstr>
      <vt:lpstr>The wall street journal is not shakespeare (no offense)</vt:lpstr>
      <vt:lpstr>The perils of overfitting</vt:lpstr>
      <vt:lpstr>Zero probability bigrams</vt:lpstr>
      <vt:lpstr>The intuition of smoothing (from Dan Klein)</vt:lpstr>
      <vt:lpstr>PowerPoint Presentation</vt:lpstr>
      <vt:lpstr>PowerPoint Presentation</vt:lpstr>
      <vt:lpstr>Maximum Likelihood Estimates</vt:lpstr>
      <vt:lpstr>Berkeley Restaurant Corpus: Laplace smoothed bigram counts</vt:lpstr>
      <vt:lpstr>Laplace-­smoothed bigrams</vt:lpstr>
      <vt:lpstr>Reconstituted counts</vt:lpstr>
      <vt:lpstr>Compare with raw bigram counts</vt:lpstr>
      <vt:lpstr>PowerPoint Presentation</vt:lpstr>
      <vt:lpstr>PowerPoint Presentation</vt:lpstr>
      <vt:lpstr>How to set the lambdas?</vt:lpstr>
      <vt:lpstr>Open versus closed vocabulary tasks</vt:lpstr>
      <vt:lpstr>Huge web-scale n-grams </vt:lpstr>
      <vt:lpstr>Smoothing for Web – Scale N-grams</vt:lpstr>
      <vt:lpstr>Comparison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Modeling</dc:title>
  <cp:lastModifiedBy>Gangireddy, Arun Kumar</cp:lastModifiedBy>
  <cp:revision>238</cp:revision>
  <dcterms:created xsi:type="dcterms:W3CDTF">2024-02-24T22:29:35Z</dcterms:created>
  <dcterms:modified xsi:type="dcterms:W3CDTF">2024-02-29T15:07:29Z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2017-02-17T00:00:00Z</vt:filetime>
  </property>
  <property fmtid="{D5CDD505-2E9C-101B-9397-08002B2CF9AE}" pid="3" name="Creator">
    <vt:lpwstr>PDFescape Online - https://www.pdfescape.com</vt:lpwstr>
  </property>
  <property fmtid="{D5CDD505-2E9C-101B-9397-08002B2CF9AE}" pid="4" name="LastSaved">
    <vt:filetime>2024-02-24T00:00:00Z</vt:filetime>
  </property>
  <property fmtid="{D5CDD505-2E9C-101B-9397-08002B2CF9AE}" pid="5" name="Producer">
    <vt:lpwstr>3-Heights(TM) PDF Security Shell 4.8.25.2 (http://www.pdf-tools.com)</vt:lpwstr>
  </property>
</Properties>
</file>